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375" r:id="rId2"/>
    <p:sldId id="311" r:id="rId3"/>
    <p:sldId id="388" r:id="rId4"/>
    <p:sldId id="384" r:id="rId5"/>
    <p:sldId id="412" r:id="rId6"/>
    <p:sldId id="376" r:id="rId7"/>
    <p:sldId id="327" r:id="rId8"/>
    <p:sldId id="329" r:id="rId9"/>
    <p:sldId id="377" r:id="rId10"/>
    <p:sldId id="401" r:id="rId11"/>
    <p:sldId id="362" r:id="rId12"/>
    <p:sldId id="415" r:id="rId13"/>
    <p:sldId id="417" r:id="rId14"/>
    <p:sldId id="387" r:id="rId15"/>
    <p:sldId id="363" r:id="rId16"/>
    <p:sldId id="383" r:id="rId17"/>
    <p:sldId id="424" r:id="rId18"/>
    <p:sldId id="416" r:id="rId19"/>
    <p:sldId id="418" r:id="rId20"/>
    <p:sldId id="403" r:id="rId21"/>
    <p:sldId id="347" r:id="rId22"/>
    <p:sldId id="378" r:id="rId23"/>
    <p:sldId id="394" r:id="rId24"/>
    <p:sldId id="389" r:id="rId25"/>
    <p:sldId id="404" r:id="rId26"/>
    <p:sldId id="396" r:id="rId27"/>
    <p:sldId id="340" r:id="rId28"/>
    <p:sldId id="421" r:id="rId29"/>
    <p:sldId id="398" r:id="rId30"/>
    <p:sldId id="399" r:id="rId31"/>
    <p:sldId id="420" r:id="rId32"/>
    <p:sldId id="397" r:id="rId33"/>
    <p:sldId id="410" r:id="rId34"/>
    <p:sldId id="407" r:id="rId35"/>
    <p:sldId id="406" r:id="rId36"/>
    <p:sldId id="408" r:id="rId37"/>
    <p:sldId id="411" r:id="rId38"/>
    <p:sldId id="367" r:id="rId39"/>
    <p:sldId id="357" r:id="rId40"/>
    <p:sldId id="372" r:id="rId41"/>
    <p:sldId id="391" r:id="rId42"/>
    <p:sldId id="382" r:id="rId43"/>
    <p:sldId id="358" r:id="rId44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352"/>
    <p:restoredTop sz="92727"/>
  </p:normalViewPr>
  <p:slideViewPr>
    <p:cSldViewPr snapToGrid="0" snapToObjects="1">
      <p:cViewPr varScale="1">
        <p:scale>
          <a:sx n="58" d="100"/>
          <a:sy n="58" d="100"/>
        </p:scale>
        <p:origin x="38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7BD937-9D1A-8840-ADFF-6EA6EB15D833}" type="doc">
      <dgm:prSet loTypeId="urn:microsoft.com/office/officeart/2005/8/layout/vLis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E14D9DA-CD01-3942-BDC1-8AD040676108}">
      <dgm:prSet custT="1"/>
      <dgm:spPr/>
      <dgm:t>
        <a:bodyPr/>
        <a:lstStyle/>
        <a:p>
          <a:pPr rtl="0"/>
          <a:r>
            <a:rPr lang="de-DE" sz="2400" b="1" dirty="0" smtClean="0"/>
            <a:t>Stressvogel-Denken</a:t>
          </a:r>
          <a:endParaRPr lang="de-DE" sz="2400" b="1" dirty="0"/>
        </a:p>
      </dgm:t>
    </dgm:pt>
    <dgm:pt modelId="{BC4FBE97-2F5D-C142-BD8A-71A13115BF70}" type="parTrans" cxnId="{32D9C835-25E8-DF4F-86B9-5F58080794E2}">
      <dgm:prSet/>
      <dgm:spPr/>
      <dgm:t>
        <a:bodyPr/>
        <a:lstStyle/>
        <a:p>
          <a:endParaRPr lang="de-DE"/>
        </a:p>
      </dgm:t>
    </dgm:pt>
    <dgm:pt modelId="{4876C8AC-8999-D54E-8C09-DF457760B653}" type="sibTrans" cxnId="{32D9C835-25E8-DF4F-86B9-5F58080794E2}">
      <dgm:prSet/>
      <dgm:spPr/>
      <dgm:t>
        <a:bodyPr/>
        <a:lstStyle/>
        <a:p>
          <a:endParaRPr lang="de-DE"/>
        </a:p>
      </dgm:t>
    </dgm:pt>
    <dgm:pt modelId="{376C4AF9-74AA-6D41-9729-DCFCB2931003}">
      <dgm:prSet/>
      <dgm:spPr/>
      <dgm:t>
        <a:bodyPr/>
        <a:lstStyle/>
        <a:p>
          <a:pPr rtl="0"/>
          <a:r>
            <a:rPr lang="de-DE" dirty="0" smtClean="0"/>
            <a:t>Das gibt‘s doch nicht-Denken</a:t>
          </a:r>
          <a:endParaRPr lang="de-DE" dirty="0"/>
        </a:p>
      </dgm:t>
    </dgm:pt>
    <dgm:pt modelId="{DEC3F892-6DC1-3243-8429-D0B9ACD9728D}" type="parTrans" cxnId="{B3EA43D2-3EBB-6D4D-8850-60E7A507041B}">
      <dgm:prSet/>
      <dgm:spPr/>
      <dgm:t>
        <a:bodyPr/>
        <a:lstStyle/>
        <a:p>
          <a:endParaRPr lang="de-DE"/>
        </a:p>
      </dgm:t>
    </dgm:pt>
    <dgm:pt modelId="{DD88A268-6E35-CF42-910B-4D126B644635}" type="sibTrans" cxnId="{B3EA43D2-3EBB-6D4D-8850-60E7A507041B}">
      <dgm:prSet/>
      <dgm:spPr/>
      <dgm:t>
        <a:bodyPr/>
        <a:lstStyle/>
        <a:p>
          <a:endParaRPr lang="de-DE"/>
        </a:p>
      </dgm:t>
    </dgm:pt>
    <dgm:pt modelId="{5EE80716-AB2F-4841-A5B5-AE68E887C4B8}">
      <dgm:prSet/>
      <dgm:spPr/>
      <dgm:t>
        <a:bodyPr/>
        <a:lstStyle/>
        <a:p>
          <a:pPr rtl="0"/>
          <a:r>
            <a:rPr lang="de-DE" b="1" dirty="0" smtClean="0"/>
            <a:t>Blick auf das Negative</a:t>
          </a:r>
          <a:endParaRPr lang="de-DE" dirty="0"/>
        </a:p>
      </dgm:t>
    </dgm:pt>
    <dgm:pt modelId="{013FCCB2-760A-6C42-B34B-7540E92B2CC2}" type="parTrans" cxnId="{C0F68B9C-8CCF-054B-997D-FBA3E8E396DB}">
      <dgm:prSet/>
      <dgm:spPr/>
      <dgm:t>
        <a:bodyPr/>
        <a:lstStyle/>
        <a:p>
          <a:endParaRPr lang="de-DE"/>
        </a:p>
      </dgm:t>
    </dgm:pt>
    <dgm:pt modelId="{FEA61421-00B2-D543-BBED-74C11E6806E2}" type="sibTrans" cxnId="{C0F68B9C-8CCF-054B-997D-FBA3E8E396DB}">
      <dgm:prSet/>
      <dgm:spPr/>
      <dgm:t>
        <a:bodyPr/>
        <a:lstStyle/>
        <a:p>
          <a:endParaRPr lang="de-DE"/>
        </a:p>
      </dgm:t>
    </dgm:pt>
    <dgm:pt modelId="{FDD373EB-E414-784A-B348-A9A142D21BED}">
      <dgm:prSet/>
      <dgm:spPr/>
      <dgm:t>
        <a:bodyPr/>
        <a:lstStyle/>
        <a:p>
          <a:r>
            <a:rPr lang="de-DE" b="1" dirty="0" smtClean="0"/>
            <a:t>Defizit-Denken</a:t>
          </a:r>
          <a:endParaRPr lang="de-DE" dirty="0"/>
        </a:p>
      </dgm:t>
    </dgm:pt>
    <dgm:pt modelId="{45B3752A-129C-8844-8248-B507FE3B5A2C}" type="parTrans" cxnId="{89A5468A-2AE9-6448-87C2-EA7FCF4F689A}">
      <dgm:prSet/>
      <dgm:spPr/>
      <dgm:t>
        <a:bodyPr/>
        <a:lstStyle/>
        <a:p>
          <a:endParaRPr lang="de-DE"/>
        </a:p>
      </dgm:t>
    </dgm:pt>
    <dgm:pt modelId="{59CCC740-3B7B-C441-BABD-95E1E728BC3B}" type="sibTrans" cxnId="{89A5468A-2AE9-6448-87C2-EA7FCF4F689A}">
      <dgm:prSet/>
      <dgm:spPr/>
      <dgm:t>
        <a:bodyPr/>
        <a:lstStyle/>
        <a:p>
          <a:endParaRPr lang="de-DE"/>
        </a:p>
      </dgm:t>
    </dgm:pt>
    <dgm:pt modelId="{9B43B417-7639-DA46-9379-7E823558E9BA}">
      <dgm:prSet/>
      <dgm:spPr/>
      <dgm:t>
        <a:bodyPr/>
        <a:lstStyle/>
        <a:p>
          <a:r>
            <a:rPr lang="de-DE" dirty="0" smtClean="0"/>
            <a:t>Katastrophen-Denken</a:t>
          </a:r>
          <a:endParaRPr lang="de-DE" dirty="0"/>
        </a:p>
      </dgm:t>
    </dgm:pt>
    <dgm:pt modelId="{B5AFA449-44B7-314B-A74B-516387680BDE}" type="parTrans" cxnId="{5884F7D8-95DB-164D-BD4A-02542BFDBC55}">
      <dgm:prSet/>
      <dgm:spPr/>
      <dgm:t>
        <a:bodyPr/>
        <a:lstStyle/>
        <a:p>
          <a:endParaRPr lang="de-DE"/>
        </a:p>
      </dgm:t>
    </dgm:pt>
    <dgm:pt modelId="{5187A3F5-94B5-1044-AD48-359C370330E9}" type="sibTrans" cxnId="{5884F7D8-95DB-164D-BD4A-02542BFDBC55}">
      <dgm:prSet/>
      <dgm:spPr/>
      <dgm:t>
        <a:bodyPr/>
        <a:lstStyle/>
        <a:p>
          <a:endParaRPr lang="de-DE"/>
        </a:p>
      </dgm:t>
    </dgm:pt>
    <dgm:pt modelId="{B569263C-E139-234A-BCD0-1DBF0878A497}">
      <dgm:prSet/>
      <dgm:spPr/>
      <dgm:t>
        <a:bodyPr/>
        <a:lstStyle/>
        <a:p>
          <a:r>
            <a:rPr lang="de-DE" b="1" dirty="0" smtClean="0"/>
            <a:t>Opfer-Denken</a:t>
          </a:r>
          <a:endParaRPr lang="de-DE" dirty="0"/>
        </a:p>
      </dgm:t>
    </dgm:pt>
    <dgm:pt modelId="{0FC9E515-F413-DF43-805F-EA03E134E718}" type="parTrans" cxnId="{7A0EB4CF-F64C-A84E-BA10-5C0A669AA189}">
      <dgm:prSet/>
      <dgm:spPr/>
      <dgm:t>
        <a:bodyPr/>
        <a:lstStyle/>
        <a:p>
          <a:endParaRPr lang="de-DE"/>
        </a:p>
      </dgm:t>
    </dgm:pt>
    <dgm:pt modelId="{DEECF8BA-DB0C-0043-A998-0C66F84AEE3C}" type="sibTrans" cxnId="{7A0EB4CF-F64C-A84E-BA10-5C0A669AA189}">
      <dgm:prSet/>
      <dgm:spPr/>
      <dgm:t>
        <a:bodyPr/>
        <a:lstStyle/>
        <a:p>
          <a:endParaRPr lang="de-DE"/>
        </a:p>
      </dgm:t>
    </dgm:pt>
    <dgm:pt modelId="{8B54DCCD-49FD-ED47-9D89-06DD51D8F85D}" type="pres">
      <dgm:prSet presAssocID="{087BD937-9D1A-8840-ADFF-6EA6EB15D83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1C9875D-4000-474E-90C6-A14B2CD3B2C3}" type="pres">
      <dgm:prSet presAssocID="{6E14D9DA-CD01-3942-BDC1-8AD040676108}" presName="composite" presStyleCnt="0"/>
      <dgm:spPr/>
    </dgm:pt>
    <dgm:pt modelId="{A3FFAA29-1E09-5B4C-BAC6-B85682BDEFE7}" type="pres">
      <dgm:prSet presAssocID="{6E14D9DA-CD01-3942-BDC1-8AD040676108}" presName="imgShp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D6B3A662-CB39-484F-990F-80B75B387F06}" type="pres">
      <dgm:prSet presAssocID="{6E14D9DA-CD01-3942-BDC1-8AD040676108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A378A02-D2A0-B940-A524-60462FDC0010}" type="pres">
      <dgm:prSet presAssocID="{4876C8AC-8999-D54E-8C09-DF457760B653}" presName="spacing" presStyleCnt="0"/>
      <dgm:spPr/>
    </dgm:pt>
    <dgm:pt modelId="{6C291043-FC19-4743-AC3F-B0E83207BAA0}" type="pres">
      <dgm:prSet presAssocID="{376C4AF9-74AA-6D41-9729-DCFCB2931003}" presName="composite" presStyleCnt="0"/>
      <dgm:spPr/>
    </dgm:pt>
    <dgm:pt modelId="{29E38601-9C3B-1043-A11D-DD2F18BC116D}" type="pres">
      <dgm:prSet presAssocID="{376C4AF9-74AA-6D41-9729-DCFCB2931003}" presName="imgShp" presStyleLbl="fgImgPlace1" presStyleIdx="1" presStyleCnt="6"/>
      <dgm:spPr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5A0500C9-2AC2-F749-9C6E-D37281B9DC9C}" type="pres">
      <dgm:prSet presAssocID="{376C4AF9-74AA-6D41-9729-DCFCB2931003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6F3B15E-53F1-CA4A-9195-24F27CED53AA}" type="pres">
      <dgm:prSet presAssocID="{DD88A268-6E35-CF42-910B-4D126B644635}" presName="spacing" presStyleCnt="0"/>
      <dgm:spPr/>
    </dgm:pt>
    <dgm:pt modelId="{28C29A38-605B-3145-B97F-EF6D3617A543}" type="pres">
      <dgm:prSet presAssocID="{5EE80716-AB2F-4841-A5B5-AE68E887C4B8}" presName="composite" presStyleCnt="0"/>
      <dgm:spPr/>
    </dgm:pt>
    <dgm:pt modelId="{3346D21F-75E3-4E4D-9F17-C673D5823694}" type="pres">
      <dgm:prSet presAssocID="{5EE80716-AB2F-4841-A5B5-AE68E887C4B8}" presName="imgShp" presStyleLbl="fgImgPlace1" presStyleIdx="2" presStyleCnt="6"/>
      <dgm:spPr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6F9542F0-E73E-9440-B6FF-3971967D214B}" type="pres">
      <dgm:prSet presAssocID="{5EE80716-AB2F-4841-A5B5-AE68E887C4B8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82B52E8-A51B-6448-86B5-C18FCF7D31D1}" type="pres">
      <dgm:prSet presAssocID="{FEA61421-00B2-D543-BBED-74C11E6806E2}" presName="spacing" presStyleCnt="0"/>
      <dgm:spPr/>
    </dgm:pt>
    <dgm:pt modelId="{DF6F3E56-286E-A540-8F40-0ADC17641A19}" type="pres">
      <dgm:prSet presAssocID="{FDD373EB-E414-784A-B348-A9A142D21BED}" presName="composite" presStyleCnt="0"/>
      <dgm:spPr/>
    </dgm:pt>
    <dgm:pt modelId="{0B1A35B2-A255-484A-A1D9-012603A95FCE}" type="pres">
      <dgm:prSet presAssocID="{FDD373EB-E414-784A-B348-A9A142D21BED}" presName="imgShp" presStyleLbl="fgImgPlace1" presStyleIdx="3" presStyleCnt="6"/>
      <dgm:spPr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D45D2D0D-0137-C949-BE6A-E8088AC4D44C}" type="pres">
      <dgm:prSet presAssocID="{FDD373EB-E414-784A-B348-A9A142D21BED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74E0BDD-36DA-0849-ACFC-E64B6273114B}" type="pres">
      <dgm:prSet presAssocID="{59CCC740-3B7B-C441-BABD-95E1E728BC3B}" presName="spacing" presStyleCnt="0"/>
      <dgm:spPr/>
    </dgm:pt>
    <dgm:pt modelId="{E017103E-52E8-5F47-99D9-44788AE9D046}" type="pres">
      <dgm:prSet presAssocID="{9B43B417-7639-DA46-9379-7E823558E9BA}" presName="composite" presStyleCnt="0"/>
      <dgm:spPr/>
    </dgm:pt>
    <dgm:pt modelId="{6DFC48EC-56FB-A94F-8FA0-01215F1735B4}" type="pres">
      <dgm:prSet presAssocID="{9B43B417-7639-DA46-9379-7E823558E9BA}" presName="imgShp" presStyleLbl="fgImgPlace1" presStyleIdx="4" presStyleCnt="6"/>
      <dgm:spPr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2AAE2341-52C9-7B4E-9E74-3A85C50923C6}" type="pres">
      <dgm:prSet presAssocID="{9B43B417-7639-DA46-9379-7E823558E9BA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E781D4D-55F1-4A49-9787-6A5039AD308A}" type="pres">
      <dgm:prSet presAssocID="{5187A3F5-94B5-1044-AD48-359C370330E9}" presName="spacing" presStyleCnt="0"/>
      <dgm:spPr/>
    </dgm:pt>
    <dgm:pt modelId="{0F841552-83C0-914C-8386-165ADB3B30A9}" type="pres">
      <dgm:prSet presAssocID="{B569263C-E139-234A-BCD0-1DBF0878A497}" presName="composite" presStyleCnt="0"/>
      <dgm:spPr/>
    </dgm:pt>
    <dgm:pt modelId="{37DCCD96-6742-3848-AE95-C91C3A025C07}" type="pres">
      <dgm:prSet presAssocID="{B569263C-E139-234A-BCD0-1DBF0878A497}" presName="imgShp" presStyleLbl="fgImgPlace1" presStyleIdx="5" presStyleCnt="6"/>
      <dgm:spPr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77E7A997-8950-A74B-A6BC-D5DC834EE732}" type="pres">
      <dgm:prSet presAssocID="{B569263C-E139-234A-BCD0-1DBF0878A497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B3EA43D2-3EBB-6D4D-8850-60E7A507041B}" srcId="{087BD937-9D1A-8840-ADFF-6EA6EB15D833}" destId="{376C4AF9-74AA-6D41-9729-DCFCB2931003}" srcOrd="1" destOrd="0" parTransId="{DEC3F892-6DC1-3243-8429-D0B9ACD9728D}" sibTransId="{DD88A268-6E35-CF42-910B-4D126B644635}"/>
    <dgm:cxn modelId="{DFC5B043-13D1-904B-B59E-79CA22263906}" type="presOf" srcId="{5EE80716-AB2F-4841-A5B5-AE68E887C4B8}" destId="{6F9542F0-E73E-9440-B6FF-3971967D214B}" srcOrd="0" destOrd="0" presId="urn:microsoft.com/office/officeart/2005/8/layout/vList3"/>
    <dgm:cxn modelId="{07A25A0F-10F7-324D-B504-53C6AE3F3C9B}" type="presOf" srcId="{087BD937-9D1A-8840-ADFF-6EA6EB15D833}" destId="{8B54DCCD-49FD-ED47-9D89-06DD51D8F85D}" srcOrd="0" destOrd="0" presId="urn:microsoft.com/office/officeart/2005/8/layout/vList3"/>
    <dgm:cxn modelId="{C0F68B9C-8CCF-054B-997D-FBA3E8E396DB}" srcId="{087BD937-9D1A-8840-ADFF-6EA6EB15D833}" destId="{5EE80716-AB2F-4841-A5B5-AE68E887C4B8}" srcOrd="2" destOrd="0" parTransId="{013FCCB2-760A-6C42-B34B-7540E92B2CC2}" sibTransId="{FEA61421-00B2-D543-BBED-74C11E6806E2}"/>
    <dgm:cxn modelId="{30B02882-BEE6-1641-9EC7-05471C050D3E}" type="presOf" srcId="{FDD373EB-E414-784A-B348-A9A142D21BED}" destId="{D45D2D0D-0137-C949-BE6A-E8088AC4D44C}" srcOrd="0" destOrd="0" presId="urn:microsoft.com/office/officeart/2005/8/layout/vList3"/>
    <dgm:cxn modelId="{C03C3557-B617-C84A-A1CB-FBEF080185A4}" type="presOf" srcId="{376C4AF9-74AA-6D41-9729-DCFCB2931003}" destId="{5A0500C9-2AC2-F749-9C6E-D37281B9DC9C}" srcOrd="0" destOrd="0" presId="urn:microsoft.com/office/officeart/2005/8/layout/vList3"/>
    <dgm:cxn modelId="{5884F7D8-95DB-164D-BD4A-02542BFDBC55}" srcId="{087BD937-9D1A-8840-ADFF-6EA6EB15D833}" destId="{9B43B417-7639-DA46-9379-7E823558E9BA}" srcOrd="4" destOrd="0" parTransId="{B5AFA449-44B7-314B-A74B-516387680BDE}" sibTransId="{5187A3F5-94B5-1044-AD48-359C370330E9}"/>
    <dgm:cxn modelId="{89A5468A-2AE9-6448-87C2-EA7FCF4F689A}" srcId="{087BD937-9D1A-8840-ADFF-6EA6EB15D833}" destId="{FDD373EB-E414-784A-B348-A9A142D21BED}" srcOrd="3" destOrd="0" parTransId="{45B3752A-129C-8844-8248-B507FE3B5A2C}" sibTransId="{59CCC740-3B7B-C441-BABD-95E1E728BC3B}"/>
    <dgm:cxn modelId="{3EB0CC6B-123B-7F43-9925-B9BDC9F70DD9}" type="presOf" srcId="{6E14D9DA-CD01-3942-BDC1-8AD040676108}" destId="{D6B3A662-CB39-484F-990F-80B75B387F06}" srcOrd="0" destOrd="0" presId="urn:microsoft.com/office/officeart/2005/8/layout/vList3"/>
    <dgm:cxn modelId="{00A95D05-FF25-874E-9ACB-8D62BE6819B0}" type="presOf" srcId="{B569263C-E139-234A-BCD0-1DBF0878A497}" destId="{77E7A997-8950-A74B-A6BC-D5DC834EE732}" srcOrd="0" destOrd="0" presId="urn:microsoft.com/office/officeart/2005/8/layout/vList3"/>
    <dgm:cxn modelId="{7A0EB4CF-F64C-A84E-BA10-5C0A669AA189}" srcId="{087BD937-9D1A-8840-ADFF-6EA6EB15D833}" destId="{B569263C-E139-234A-BCD0-1DBF0878A497}" srcOrd="5" destOrd="0" parTransId="{0FC9E515-F413-DF43-805F-EA03E134E718}" sibTransId="{DEECF8BA-DB0C-0043-A998-0C66F84AEE3C}"/>
    <dgm:cxn modelId="{2761D926-DB57-5D4F-8534-168DF08BC65D}" type="presOf" srcId="{9B43B417-7639-DA46-9379-7E823558E9BA}" destId="{2AAE2341-52C9-7B4E-9E74-3A85C50923C6}" srcOrd="0" destOrd="0" presId="urn:microsoft.com/office/officeart/2005/8/layout/vList3"/>
    <dgm:cxn modelId="{32D9C835-25E8-DF4F-86B9-5F58080794E2}" srcId="{087BD937-9D1A-8840-ADFF-6EA6EB15D833}" destId="{6E14D9DA-CD01-3942-BDC1-8AD040676108}" srcOrd="0" destOrd="0" parTransId="{BC4FBE97-2F5D-C142-BD8A-71A13115BF70}" sibTransId="{4876C8AC-8999-D54E-8C09-DF457760B653}"/>
    <dgm:cxn modelId="{9B81CC56-BDFF-E046-BFA1-5D4325EFEF9B}" type="presParOf" srcId="{8B54DCCD-49FD-ED47-9D89-06DD51D8F85D}" destId="{01C9875D-4000-474E-90C6-A14B2CD3B2C3}" srcOrd="0" destOrd="0" presId="urn:microsoft.com/office/officeart/2005/8/layout/vList3"/>
    <dgm:cxn modelId="{00967B55-0D08-7248-9A37-AEC47F17BD7E}" type="presParOf" srcId="{01C9875D-4000-474E-90C6-A14B2CD3B2C3}" destId="{A3FFAA29-1E09-5B4C-BAC6-B85682BDEFE7}" srcOrd="0" destOrd="0" presId="urn:microsoft.com/office/officeart/2005/8/layout/vList3"/>
    <dgm:cxn modelId="{47FB5D41-3FE8-9348-B309-3B665144F780}" type="presParOf" srcId="{01C9875D-4000-474E-90C6-A14B2CD3B2C3}" destId="{D6B3A662-CB39-484F-990F-80B75B387F06}" srcOrd="1" destOrd="0" presId="urn:microsoft.com/office/officeart/2005/8/layout/vList3"/>
    <dgm:cxn modelId="{10E77656-DADF-5A47-B43F-6660DD6294EF}" type="presParOf" srcId="{8B54DCCD-49FD-ED47-9D89-06DD51D8F85D}" destId="{4A378A02-D2A0-B940-A524-60462FDC0010}" srcOrd="1" destOrd="0" presId="urn:microsoft.com/office/officeart/2005/8/layout/vList3"/>
    <dgm:cxn modelId="{F9E7AA60-BEB2-924E-836F-3BE1F17C79C7}" type="presParOf" srcId="{8B54DCCD-49FD-ED47-9D89-06DD51D8F85D}" destId="{6C291043-FC19-4743-AC3F-B0E83207BAA0}" srcOrd="2" destOrd="0" presId="urn:microsoft.com/office/officeart/2005/8/layout/vList3"/>
    <dgm:cxn modelId="{341EB4B8-6B9D-E045-9E3D-29CD8EE8A4BD}" type="presParOf" srcId="{6C291043-FC19-4743-AC3F-B0E83207BAA0}" destId="{29E38601-9C3B-1043-A11D-DD2F18BC116D}" srcOrd="0" destOrd="0" presId="urn:microsoft.com/office/officeart/2005/8/layout/vList3"/>
    <dgm:cxn modelId="{3A9D9D51-535D-1B43-942C-BC1660A4B427}" type="presParOf" srcId="{6C291043-FC19-4743-AC3F-B0E83207BAA0}" destId="{5A0500C9-2AC2-F749-9C6E-D37281B9DC9C}" srcOrd="1" destOrd="0" presId="urn:microsoft.com/office/officeart/2005/8/layout/vList3"/>
    <dgm:cxn modelId="{720F23D4-931F-DA46-9AAF-E902BC0E0C91}" type="presParOf" srcId="{8B54DCCD-49FD-ED47-9D89-06DD51D8F85D}" destId="{B6F3B15E-53F1-CA4A-9195-24F27CED53AA}" srcOrd="3" destOrd="0" presId="urn:microsoft.com/office/officeart/2005/8/layout/vList3"/>
    <dgm:cxn modelId="{4D9DD24E-C586-F247-9689-0DF7D22618EB}" type="presParOf" srcId="{8B54DCCD-49FD-ED47-9D89-06DD51D8F85D}" destId="{28C29A38-605B-3145-B97F-EF6D3617A543}" srcOrd="4" destOrd="0" presId="urn:microsoft.com/office/officeart/2005/8/layout/vList3"/>
    <dgm:cxn modelId="{A8D84219-676B-4F4F-AC52-C6D2CC403D50}" type="presParOf" srcId="{28C29A38-605B-3145-B97F-EF6D3617A543}" destId="{3346D21F-75E3-4E4D-9F17-C673D5823694}" srcOrd="0" destOrd="0" presId="urn:microsoft.com/office/officeart/2005/8/layout/vList3"/>
    <dgm:cxn modelId="{1E54B424-4320-5B4D-BC59-A8477B785828}" type="presParOf" srcId="{28C29A38-605B-3145-B97F-EF6D3617A543}" destId="{6F9542F0-E73E-9440-B6FF-3971967D214B}" srcOrd="1" destOrd="0" presId="urn:microsoft.com/office/officeart/2005/8/layout/vList3"/>
    <dgm:cxn modelId="{C15384DF-2C5A-314B-807D-8F3FE7033552}" type="presParOf" srcId="{8B54DCCD-49FD-ED47-9D89-06DD51D8F85D}" destId="{E82B52E8-A51B-6448-86B5-C18FCF7D31D1}" srcOrd="5" destOrd="0" presId="urn:microsoft.com/office/officeart/2005/8/layout/vList3"/>
    <dgm:cxn modelId="{3F86F107-BA8C-9744-8D80-FEC1F9FD56B0}" type="presParOf" srcId="{8B54DCCD-49FD-ED47-9D89-06DD51D8F85D}" destId="{DF6F3E56-286E-A540-8F40-0ADC17641A19}" srcOrd="6" destOrd="0" presId="urn:microsoft.com/office/officeart/2005/8/layout/vList3"/>
    <dgm:cxn modelId="{CF78D224-9DAB-8642-8EAF-1D348132B636}" type="presParOf" srcId="{DF6F3E56-286E-A540-8F40-0ADC17641A19}" destId="{0B1A35B2-A255-484A-A1D9-012603A95FCE}" srcOrd="0" destOrd="0" presId="urn:microsoft.com/office/officeart/2005/8/layout/vList3"/>
    <dgm:cxn modelId="{105E9863-AECA-A242-B5BC-CE091E7CCB82}" type="presParOf" srcId="{DF6F3E56-286E-A540-8F40-0ADC17641A19}" destId="{D45D2D0D-0137-C949-BE6A-E8088AC4D44C}" srcOrd="1" destOrd="0" presId="urn:microsoft.com/office/officeart/2005/8/layout/vList3"/>
    <dgm:cxn modelId="{26CB3F1F-8502-234A-B37C-FF2A0322370E}" type="presParOf" srcId="{8B54DCCD-49FD-ED47-9D89-06DD51D8F85D}" destId="{774E0BDD-36DA-0849-ACFC-E64B6273114B}" srcOrd="7" destOrd="0" presId="urn:microsoft.com/office/officeart/2005/8/layout/vList3"/>
    <dgm:cxn modelId="{095C65C2-6310-B744-B46A-9BB281D8EFAB}" type="presParOf" srcId="{8B54DCCD-49FD-ED47-9D89-06DD51D8F85D}" destId="{E017103E-52E8-5F47-99D9-44788AE9D046}" srcOrd="8" destOrd="0" presId="urn:microsoft.com/office/officeart/2005/8/layout/vList3"/>
    <dgm:cxn modelId="{CB5AB3E3-98E4-D94C-BE58-22CDE3513F84}" type="presParOf" srcId="{E017103E-52E8-5F47-99D9-44788AE9D046}" destId="{6DFC48EC-56FB-A94F-8FA0-01215F1735B4}" srcOrd="0" destOrd="0" presId="urn:microsoft.com/office/officeart/2005/8/layout/vList3"/>
    <dgm:cxn modelId="{0AE3AB80-178D-924B-8B98-8078CFC18E3C}" type="presParOf" srcId="{E017103E-52E8-5F47-99D9-44788AE9D046}" destId="{2AAE2341-52C9-7B4E-9E74-3A85C50923C6}" srcOrd="1" destOrd="0" presId="urn:microsoft.com/office/officeart/2005/8/layout/vList3"/>
    <dgm:cxn modelId="{2F69DE4F-5E91-704E-9839-FCCA0A8A5CE4}" type="presParOf" srcId="{8B54DCCD-49FD-ED47-9D89-06DD51D8F85D}" destId="{2E781D4D-55F1-4A49-9787-6A5039AD308A}" srcOrd="9" destOrd="0" presId="urn:microsoft.com/office/officeart/2005/8/layout/vList3"/>
    <dgm:cxn modelId="{623321BF-E9CD-3D4E-8D6D-0EA72BAEEE33}" type="presParOf" srcId="{8B54DCCD-49FD-ED47-9D89-06DD51D8F85D}" destId="{0F841552-83C0-914C-8386-165ADB3B30A9}" srcOrd="10" destOrd="0" presId="urn:microsoft.com/office/officeart/2005/8/layout/vList3"/>
    <dgm:cxn modelId="{1746D2A6-9648-1E43-85DD-EF644056B0F2}" type="presParOf" srcId="{0F841552-83C0-914C-8386-165ADB3B30A9}" destId="{37DCCD96-6742-3848-AE95-C91C3A025C07}" srcOrd="0" destOrd="0" presId="urn:microsoft.com/office/officeart/2005/8/layout/vList3"/>
    <dgm:cxn modelId="{9E16C131-5B67-9B48-B085-6625ABDAB4B6}" type="presParOf" srcId="{0F841552-83C0-914C-8386-165ADB3B30A9}" destId="{77E7A997-8950-A74B-A6BC-D5DC834EE732}" srcOrd="1" destOrd="0" presId="urn:microsoft.com/office/officeart/2005/8/layout/vList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7BD937-9D1A-8840-ADFF-6EA6EB15D833}" type="doc">
      <dgm:prSet loTypeId="urn:microsoft.com/office/officeart/2005/8/layout/vLis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E14D9DA-CD01-3942-BDC1-8AD040676108}">
      <dgm:prSet custT="1"/>
      <dgm:spPr/>
      <dgm:t>
        <a:bodyPr/>
        <a:lstStyle/>
        <a:p>
          <a:pPr rtl="0"/>
          <a:r>
            <a:rPr lang="de-DE" sz="2400" b="1" dirty="0" smtClean="0"/>
            <a:t>Paradiesvogel-Denken</a:t>
          </a:r>
          <a:endParaRPr lang="de-DE" sz="2400" b="1" dirty="0"/>
        </a:p>
      </dgm:t>
    </dgm:pt>
    <dgm:pt modelId="{BC4FBE97-2F5D-C142-BD8A-71A13115BF70}" type="parTrans" cxnId="{32D9C835-25E8-DF4F-86B9-5F58080794E2}">
      <dgm:prSet/>
      <dgm:spPr/>
      <dgm:t>
        <a:bodyPr/>
        <a:lstStyle/>
        <a:p>
          <a:endParaRPr lang="de-DE"/>
        </a:p>
      </dgm:t>
    </dgm:pt>
    <dgm:pt modelId="{4876C8AC-8999-D54E-8C09-DF457760B653}" type="sibTrans" cxnId="{32D9C835-25E8-DF4F-86B9-5F58080794E2}">
      <dgm:prSet/>
      <dgm:spPr/>
      <dgm:t>
        <a:bodyPr/>
        <a:lstStyle/>
        <a:p>
          <a:endParaRPr lang="de-DE"/>
        </a:p>
      </dgm:t>
    </dgm:pt>
    <dgm:pt modelId="{376C4AF9-74AA-6D41-9729-DCFCB2931003}">
      <dgm:prSet custT="1"/>
      <dgm:spPr/>
      <dgm:t>
        <a:bodyPr/>
        <a:lstStyle/>
        <a:p>
          <a:pPr rtl="0"/>
          <a:r>
            <a:rPr lang="de-DE" sz="1600" b="1" dirty="0" smtClean="0"/>
            <a:t>Annehmen der Realität</a:t>
          </a:r>
          <a:endParaRPr lang="de-DE" sz="1600" dirty="0"/>
        </a:p>
      </dgm:t>
    </dgm:pt>
    <dgm:pt modelId="{DEC3F892-6DC1-3243-8429-D0B9ACD9728D}" type="parTrans" cxnId="{B3EA43D2-3EBB-6D4D-8850-60E7A507041B}">
      <dgm:prSet/>
      <dgm:spPr/>
      <dgm:t>
        <a:bodyPr/>
        <a:lstStyle/>
        <a:p>
          <a:endParaRPr lang="de-DE"/>
        </a:p>
      </dgm:t>
    </dgm:pt>
    <dgm:pt modelId="{DD88A268-6E35-CF42-910B-4D126B644635}" type="sibTrans" cxnId="{B3EA43D2-3EBB-6D4D-8850-60E7A507041B}">
      <dgm:prSet/>
      <dgm:spPr/>
      <dgm:t>
        <a:bodyPr/>
        <a:lstStyle/>
        <a:p>
          <a:endParaRPr lang="de-DE"/>
        </a:p>
      </dgm:t>
    </dgm:pt>
    <dgm:pt modelId="{5EE80716-AB2F-4841-A5B5-AE68E887C4B8}">
      <dgm:prSet custT="1"/>
      <dgm:spPr/>
      <dgm:t>
        <a:bodyPr/>
        <a:lstStyle/>
        <a:p>
          <a:pPr rtl="0"/>
          <a:r>
            <a:rPr lang="de-DE" sz="1600" b="1" dirty="0" smtClean="0"/>
            <a:t>Blick auf das Positive</a:t>
          </a:r>
          <a:endParaRPr lang="de-DE" sz="1600" dirty="0"/>
        </a:p>
      </dgm:t>
    </dgm:pt>
    <dgm:pt modelId="{013FCCB2-760A-6C42-B34B-7540E92B2CC2}" type="parTrans" cxnId="{C0F68B9C-8CCF-054B-997D-FBA3E8E396DB}">
      <dgm:prSet/>
      <dgm:spPr/>
      <dgm:t>
        <a:bodyPr/>
        <a:lstStyle/>
        <a:p>
          <a:endParaRPr lang="de-DE"/>
        </a:p>
      </dgm:t>
    </dgm:pt>
    <dgm:pt modelId="{FEA61421-00B2-D543-BBED-74C11E6806E2}" type="sibTrans" cxnId="{C0F68B9C-8CCF-054B-997D-FBA3E8E396DB}">
      <dgm:prSet/>
      <dgm:spPr/>
      <dgm:t>
        <a:bodyPr/>
        <a:lstStyle/>
        <a:p>
          <a:endParaRPr lang="de-DE"/>
        </a:p>
      </dgm:t>
    </dgm:pt>
    <dgm:pt modelId="{FDD373EB-E414-784A-B348-A9A142D21BED}">
      <dgm:prSet custT="1"/>
      <dgm:spPr/>
      <dgm:t>
        <a:bodyPr/>
        <a:lstStyle/>
        <a:p>
          <a:r>
            <a:rPr lang="de-DE" sz="1600" b="1" dirty="0" smtClean="0"/>
            <a:t>Kompetenz-Denken</a:t>
          </a:r>
          <a:endParaRPr lang="de-DE" sz="1600" dirty="0"/>
        </a:p>
      </dgm:t>
    </dgm:pt>
    <dgm:pt modelId="{45B3752A-129C-8844-8248-B507FE3B5A2C}" type="parTrans" cxnId="{89A5468A-2AE9-6448-87C2-EA7FCF4F689A}">
      <dgm:prSet/>
      <dgm:spPr/>
      <dgm:t>
        <a:bodyPr/>
        <a:lstStyle/>
        <a:p>
          <a:endParaRPr lang="de-DE"/>
        </a:p>
      </dgm:t>
    </dgm:pt>
    <dgm:pt modelId="{59CCC740-3B7B-C441-BABD-95E1E728BC3B}" type="sibTrans" cxnId="{89A5468A-2AE9-6448-87C2-EA7FCF4F689A}">
      <dgm:prSet/>
      <dgm:spPr/>
      <dgm:t>
        <a:bodyPr/>
        <a:lstStyle/>
        <a:p>
          <a:endParaRPr lang="de-DE"/>
        </a:p>
      </dgm:t>
    </dgm:pt>
    <dgm:pt modelId="{9B43B417-7639-DA46-9379-7E823558E9BA}">
      <dgm:prSet custT="1"/>
      <dgm:spPr/>
      <dgm:t>
        <a:bodyPr/>
        <a:lstStyle/>
        <a:p>
          <a:r>
            <a:rPr lang="de-DE" sz="1600" b="1" dirty="0" smtClean="0"/>
            <a:t>positive Vision der Zukunft </a:t>
          </a:r>
          <a:endParaRPr lang="de-DE" sz="1600" dirty="0"/>
        </a:p>
      </dgm:t>
    </dgm:pt>
    <dgm:pt modelId="{B5AFA449-44B7-314B-A74B-516387680BDE}" type="parTrans" cxnId="{5884F7D8-95DB-164D-BD4A-02542BFDBC55}">
      <dgm:prSet/>
      <dgm:spPr/>
      <dgm:t>
        <a:bodyPr/>
        <a:lstStyle/>
        <a:p>
          <a:endParaRPr lang="de-DE"/>
        </a:p>
      </dgm:t>
    </dgm:pt>
    <dgm:pt modelId="{5187A3F5-94B5-1044-AD48-359C370330E9}" type="sibTrans" cxnId="{5884F7D8-95DB-164D-BD4A-02542BFDBC55}">
      <dgm:prSet/>
      <dgm:spPr/>
      <dgm:t>
        <a:bodyPr/>
        <a:lstStyle/>
        <a:p>
          <a:endParaRPr lang="de-DE"/>
        </a:p>
      </dgm:t>
    </dgm:pt>
    <dgm:pt modelId="{B569263C-E139-234A-BCD0-1DBF0878A497}">
      <dgm:prSet/>
      <dgm:spPr/>
      <dgm:t>
        <a:bodyPr/>
        <a:lstStyle/>
        <a:p>
          <a:r>
            <a:rPr lang="de-DE" b="1" dirty="0" smtClean="0"/>
            <a:t>Raus aus der Opfer-Rolle - Relativieren oder Distanzieren</a:t>
          </a:r>
          <a:endParaRPr lang="de-DE" dirty="0"/>
        </a:p>
      </dgm:t>
    </dgm:pt>
    <dgm:pt modelId="{0FC9E515-F413-DF43-805F-EA03E134E718}" type="parTrans" cxnId="{7A0EB4CF-F64C-A84E-BA10-5C0A669AA189}">
      <dgm:prSet/>
      <dgm:spPr/>
      <dgm:t>
        <a:bodyPr/>
        <a:lstStyle/>
        <a:p>
          <a:endParaRPr lang="de-DE"/>
        </a:p>
      </dgm:t>
    </dgm:pt>
    <dgm:pt modelId="{DEECF8BA-DB0C-0043-A998-0C66F84AEE3C}" type="sibTrans" cxnId="{7A0EB4CF-F64C-A84E-BA10-5C0A669AA189}">
      <dgm:prSet/>
      <dgm:spPr/>
      <dgm:t>
        <a:bodyPr/>
        <a:lstStyle/>
        <a:p>
          <a:endParaRPr lang="de-DE"/>
        </a:p>
      </dgm:t>
    </dgm:pt>
    <dgm:pt modelId="{8B54DCCD-49FD-ED47-9D89-06DD51D8F85D}" type="pres">
      <dgm:prSet presAssocID="{087BD937-9D1A-8840-ADFF-6EA6EB15D83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1C9875D-4000-474E-90C6-A14B2CD3B2C3}" type="pres">
      <dgm:prSet presAssocID="{6E14D9DA-CD01-3942-BDC1-8AD040676108}" presName="composite" presStyleCnt="0"/>
      <dgm:spPr/>
    </dgm:pt>
    <dgm:pt modelId="{A3FFAA29-1E09-5B4C-BAC6-B85682BDEFE7}" type="pres">
      <dgm:prSet presAssocID="{6E14D9DA-CD01-3942-BDC1-8AD040676108}" presName="imgShp" presStyleLbl="fgImgPlace1" presStyleIdx="0" presStyleCnt="6" custLinFactNeighborX="-8185" custLinFactNeighborY="409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D6B3A662-CB39-484F-990F-80B75B387F06}" type="pres">
      <dgm:prSet presAssocID="{6E14D9DA-CD01-3942-BDC1-8AD040676108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A378A02-D2A0-B940-A524-60462FDC0010}" type="pres">
      <dgm:prSet presAssocID="{4876C8AC-8999-D54E-8C09-DF457760B653}" presName="spacing" presStyleCnt="0"/>
      <dgm:spPr/>
    </dgm:pt>
    <dgm:pt modelId="{6C291043-FC19-4743-AC3F-B0E83207BAA0}" type="pres">
      <dgm:prSet presAssocID="{376C4AF9-74AA-6D41-9729-DCFCB2931003}" presName="composite" presStyleCnt="0"/>
      <dgm:spPr/>
    </dgm:pt>
    <dgm:pt modelId="{29E38601-9C3B-1043-A11D-DD2F18BC116D}" type="pres">
      <dgm:prSet presAssocID="{376C4AF9-74AA-6D41-9729-DCFCB2931003}" presName="imgShp" presStyleLbl="fgImgPlace1" presStyleIdx="1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5A0500C9-2AC2-F749-9C6E-D37281B9DC9C}" type="pres">
      <dgm:prSet presAssocID="{376C4AF9-74AA-6D41-9729-DCFCB2931003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6F3B15E-53F1-CA4A-9195-24F27CED53AA}" type="pres">
      <dgm:prSet presAssocID="{DD88A268-6E35-CF42-910B-4D126B644635}" presName="spacing" presStyleCnt="0"/>
      <dgm:spPr/>
    </dgm:pt>
    <dgm:pt modelId="{28C29A38-605B-3145-B97F-EF6D3617A543}" type="pres">
      <dgm:prSet presAssocID="{5EE80716-AB2F-4841-A5B5-AE68E887C4B8}" presName="composite" presStyleCnt="0"/>
      <dgm:spPr/>
    </dgm:pt>
    <dgm:pt modelId="{3346D21F-75E3-4E4D-9F17-C673D5823694}" type="pres">
      <dgm:prSet presAssocID="{5EE80716-AB2F-4841-A5B5-AE68E887C4B8}" presName="imgShp" presStyleLbl="fgImgPlace1" presStyleIdx="2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6F9542F0-E73E-9440-B6FF-3971967D214B}" type="pres">
      <dgm:prSet presAssocID="{5EE80716-AB2F-4841-A5B5-AE68E887C4B8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82B52E8-A51B-6448-86B5-C18FCF7D31D1}" type="pres">
      <dgm:prSet presAssocID="{FEA61421-00B2-D543-BBED-74C11E6806E2}" presName="spacing" presStyleCnt="0"/>
      <dgm:spPr/>
    </dgm:pt>
    <dgm:pt modelId="{DF6F3E56-286E-A540-8F40-0ADC17641A19}" type="pres">
      <dgm:prSet presAssocID="{FDD373EB-E414-784A-B348-A9A142D21BED}" presName="composite" presStyleCnt="0"/>
      <dgm:spPr/>
    </dgm:pt>
    <dgm:pt modelId="{0B1A35B2-A255-484A-A1D9-012603A95FCE}" type="pres">
      <dgm:prSet presAssocID="{FDD373EB-E414-784A-B348-A9A142D21BED}" presName="imgShp" presStyleLbl="fgImgPlace1" presStyleIdx="3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D45D2D0D-0137-C949-BE6A-E8088AC4D44C}" type="pres">
      <dgm:prSet presAssocID="{FDD373EB-E414-784A-B348-A9A142D21BED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74E0BDD-36DA-0849-ACFC-E64B6273114B}" type="pres">
      <dgm:prSet presAssocID="{59CCC740-3B7B-C441-BABD-95E1E728BC3B}" presName="spacing" presStyleCnt="0"/>
      <dgm:spPr/>
    </dgm:pt>
    <dgm:pt modelId="{E017103E-52E8-5F47-99D9-44788AE9D046}" type="pres">
      <dgm:prSet presAssocID="{9B43B417-7639-DA46-9379-7E823558E9BA}" presName="composite" presStyleCnt="0"/>
      <dgm:spPr/>
    </dgm:pt>
    <dgm:pt modelId="{6DFC48EC-56FB-A94F-8FA0-01215F1735B4}" type="pres">
      <dgm:prSet presAssocID="{9B43B417-7639-DA46-9379-7E823558E9BA}" presName="imgShp" presStyleLbl="fgImgPlace1" presStyleIdx="4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2AAE2341-52C9-7B4E-9E74-3A85C50923C6}" type="pres">
      <dgm:prSet presAssocID="{9B43B417-7639-DA46-9379-7E823558E9BA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E781D4D-55F1-4A49-9787-6A5039AD308A}" type="pres">
      <dgm:prSet presAssocID="{5187A3F5-94B5-1044-AD48-359C370330E9}" presName="spacing" presStyleCnt="0"/>
      <dgm:spPr/>
    </dgm:pt>
    <dgm:pt modelId="{0F841552-83C0-914C-8386-165ADB3B30A9}" type="pres">
      <dgm:prSet presAssocID="{B569263C-E139-234A-BCD0-1DBF0878A497}" presName="composite" presStyleCnt="0"/>
      <dgm:spPr/>
    </dgm:pt>
    <dgm:pt modelId="{37DCCD96-6742-3848-AE95-C91C3A025C07}" type="pres">
      <dgm:prSet presAssocID="{B569263C-E139-234A-BCD0-1DBF0878A497}" presName="imgShp" presStyleLbl="fgImgPlace1" presStyleIdx="5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77E7A997-8950-A74B-A6BC-D5DC834EE732}" type="pres">
      <dgm:prSet presAssocID="{B569263C-E139-234A-BCD0-1DBF0878A497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7A0EB4CF-F64C-A84E-BA10-5C0A669AA189}" srcId="{087BD937-9D1A-8840-ADFF-6EA6EB15D833}" destId="{B569263C-E139-234A-BCD0-1DBF0878A497}" srcOrd="5" destOrd="0" parTransId="{0FC9E515-F413-DF43-805F-EA03E134E718}" sibTransId="{DEECF8BA-DB0C-0043-A998-0C66F84AEE3C}"/>
    <dgm:cxn modelId="{75E7AE40-12CD-FD48-A0CC-9FDFB9B8CFDB}" type="presOf" srcId="{087BD937-9D1A-8840-ADFF-6EA6EB15D833}" destId="{8B54DCCD-49FD-ED47-9D89-06DD51D8F85D}" srcOrd="0" destOrd="0" presId="urn:microsoft.com/office/officeart/2005/8/layout/vList3"/>
    <dgm:cxn modelId="{B3EA43D2-3EBB-6D4D-8850-60E7A507041B}" srcId="{087BD937-9D1A-8840-ADFF-6EA6EB15D833}" destId="{376C4AF9-74AA-6D41-9729-DCFCB2931003}" srcOrd="1" destOrd="0" parTransId="{DEC3F892-6DC1-3243-8429-D0B9ACD9728D}" sibTransId="{DD88A268-6E35-CF42-910B-4D126B644635}"/>
    <dgm:cxn modelId="{95BEAF68-0B51-1E4A-8AD7-F3AD226032DE}" type="presOf" srcId="{6E14D9DA-CD01-3942-BDC1-8AD040676108}" destId="{D6B3A662-CB39-484F-990F-80B75B387F06}" srcOrd="0" destOrd="0" presId="urn:microsoft.com/office/officeart/2005/8/layout/vList3"/>
    <dgm:cxn modelId="{DBD2A862-F30C-EB45-B6A1-220958091203}" type="presOf" srcId="{FDD373EB-E414-784A-B348-A9A142D21BED}" destId="{D45D2D0D-0137-C949-BE6A-E8088AC4D44C}" srcOrd="0" destOrd="0" presId="urn:microsoft.com/office/officeart/2005/8/layout/vList3"/>
    <dgm:cxn modelId="{C0F68B9C-8CCF-054B-997D-FBA3E8E396DB}" srcId="{087BD937-9D1A-8840-ADFF-6EA6EB15D833}" destId="{5EE80716-AB2F-4841-A5B5-AE68E887C4B8}" srcOrd="2" destOrd="0" parTransId="{013FCCB2-760A-6C42-B34B-7540E92B2CC2}" sibTransId="{FEA61421-00B2-D543-BBED-74C11E6806E2}"/>
    <dgm:cxn modelId="{2C6722C6-581D-3245-8851-5380FF579A78}" type="presOf" srcId="{9B43B417-7639-DA46-9379-7E823558E9BA}" destId="{2AAE2341-52C9-7B4E-9E74-3A85C50923C6}" srcOrd="0" destOrd="0" presId="urn:microsoft.com/office/officeart/2005/8/layout/vList3"/>
    <dgm:cxn modelId="{5884F7D8-95DB-164D-BD4A-02542BFDBC55}" srcId="{087BD937-9D1A-8840-ADFF-6EA6EB15D833}" destId="{9B43B417-7639-DA46-9379-7E823558E9BA}" srcOrd="4" destOrd="0" parTransId="{B5AFA449-44B7-314B-A74B-516387680BDE}" sibTransId="{5187A3F5-94B5-1044-AD48-359C370330E9}"/>
    <dgm:cxn modelId="{25676FAD-644E-6442-BB6C-BB9A279A4A61}" type="presOf" srcId="{B569263C-E139-234A-BCD0-1DBF0878A497}" destId="{77E7A997-8950-A74B-A6BC-D5DC834EE732}" srcOrd="0" destOrd="0" presId="urn:microsoft.com/office/officeart/2005/8/layout/vList3"/>
    <dgm:cxn modelId="{60BA9F9E-EF6C-FF42-93F7-AAB123954805}" type="presOf" srcId="{5EE80716-AB2F-4841-A5B5-AE68E887C4B8}" destId="{6F9542F0-E73E-9440-B6FF-3971967D214B}" srcOrd="0" destOrd="0" presId="urn:microsoft.com/office/officeart/2005/8/layout/vList3"/>
    <dgm:cxn modelId="{89A5468A-2AE9-6448-87C2-EA7FCF4F689A}" srcId="{087BD937-9D1A-8840-ADFF-6EA6EB15D833}" destId="{FDD373EB-E414-784A-B348-A9A142D21BED}" srcOrd="3" destOrd="0" parTransId="{45B3752A-129C-8844-8248-B507FE3B5A2C}" sibTransId="{59CCC740-3B7B-C441-BABD-95E1E728BC3B}"/>
    <dgm:cxn modelId="{32D9C835-25E8-DF4F-86B9-5F58080794E2}" srcId="{087BD937-9D1A-8840-ADFF-6EA6EB15D833}" destId="{6E14D9DA-CD01-3942-BDC1-8AD040676108}" srcOrd="0" destOrd="0" parTransId="{BC4FBE97-2F5D-C142-BD8A-71A13115BF70}" sibTransId="{4876C8AC-8999-D54E-8C09-DF457760B653}"/>
    <dgm:cxn modelId="{E147C76B-7EB0-C54B-87B2-9FE48E7CC048}" type="presOf" srcId="{376C4AF9-74AA-6D41-9729-DCFCB2931003}" destId="{5A0500C9-2AC2-F749-9C6E-D37281B9DC9C}" srcOrd="0" destOrd="0" presId="urn:microsoft.com/office/officeart/2005/8/layout/vList3"/>
    <dgm:cxn modelId="{6C785DE6-3BAC-444A-B40B-719309B3822B}" type="presParOf" srcId="{8B54DCCD-49FD-ED47-9D89-06DD51D8F85D}" destId="{01C9875D-4000-474E-90C6-A14B2CD3B2C3}" srcOrd="0" destOrd="0" presId="urn:microsoft.com/office/officeart/2005/8/layout/vList3"/>
    <dgm:cxn modelId="{8A68B946-783F-B94A-B208-9D0F4AC96CE7}" type="presParOf" srcId="{01C9875D-4000-474E-90C6-A14B2CD3B2C3}" destId="{A3FFAA29-1E09-5B4C-BAC6-B85682BDEFE7}" srcOrd="0" destOrd="0" presId="urn:microsoft.com/office/officeart/2005/8/layout/vList3"/>
    <dgm:cxn modelId="{801F102C-E537-CC49-870F-C9EDB5BEC3C7}" type="presParOf" srcId="{01C9875D-4000-474E-90C6-A14B2CD3B2C3}" destId="{D6B3A662-CB39-484F-990F-80B75B387F06}" srcOrd="1" destOrd="0" presId="urn:microsoft.com/office/officeart/2005/8/layout/vList3"/>
    <dgm:cxn modelId="{5489CC3F-8DF5-824E-9FFC-7EAF7C524027}" type="presParOf" srcId="{8B54DCCD-49FD-ED47-9D89-06DD51D8F85D}" destId="{4A378A02-D2A0-B940-A524-60462FDC0010}" srcOrd="1" destOrd="0" presId="urn:microsoft.com/office/officeart/2005/8/layout/vList3"/>
    <dgm:cxn modelId="{59A2B616-6F0B-9646-BE1F-11685165A72D}" type="presParOf" srcId="{8B54DCCD-49FD-ED47-9D89-06DD51D8F85D}" destId="{6C291043-FC19-4743-AC3F-B0E83207BAA0}" srcOrd="2" destOrd="0" presId="urn:microsoft.com/office/officeart/2005/8/layout/vList3"/>
    <dgm:cxn modelId="{B07C1856-46AF-5944-B46B-26264AA252D7}" type="presParOf" srcId="{6C291043-FC19-4743-AC3F-B0E83207BAA0}" destId="{29E38601-9C3B-1043-A11D-DD2F18BC116D}" srcOrd="0" destOrd="0" presId="urn:microsoft.com/office/officeart/2005/8/layout/vList3"/>
    <dgm:cxn modelId="{0CA88880-611B-604B-A1F7-B3CFCA21E096}" type="presParOf" srcId="{6C291043-FC19-4743-AC3F-B0E83207BAA0}" destId="{5A0500C9-2AC2-F749-9C6E-D37281B9DC9C}" srcOrd="1" destOrd="0" presId="urn:microsoft.com/office/officeart/2005/8/layout/vList3"/>
    <dgm:cxn modelId="{1081838F-B306-7C4E-9449-A893A50FB0E7}" type="presParOf" srcId="{8B54DCCD-49FD-ED47-9D89-06DD51D8F85D}" destId="{B6F3B15E-53F1-CA4A-9195-24F27CED53AA}" srcOrd="3" destOrd="0" presId="urn:microsoft.com/office/officeart/2005/8/layout/vList3"/>
    <dgm:cxn modelId="{9FB1ADFD-D1F7-ED45-94FC-F3DC50B64633}" type="presParOf" srcId="{8B54DCCD-49FD-ED47-9D89-06DD51D8F85D}" destId="{28C29A38-605B-3145-B97F-EF6D3617A543}" srcOrd="4" destOrd="0" presId="urn:microsoft.com/office/officeart/2005/8/layout/vList3"/>
    <dgm:cxn modelId="{CFDF1D05-26C8-E847-AA04-FB3C2D9367B5}" type="presParOf" srcId="{28C29A38-605B-3145-B97F-EF6D3617A543}" destId="{3346D21F-75E3-4E4D-9F17-C673D5823694}" srcOrd="0" destOrd="0" presId="urn:microsoft.com/office/officeart/2005/8/layout/vList3"/>
    <dgm:cxn modelId="{73B01D1E-F7D3-3645-9951-C64FFB583635}" type="presParOf" srcId="{28C29A38-605B-3145-B97F-EF6D3617A543}" destId="{6F9542F0-E73E-9440-B6FF-3971967D214B}" srcOrd="1" destOrd="0" presId="urn:microsoft.com/office/officeart/2005/8/layout/vList3"/>
    <dgm:cxn modelId="{405431ED-6FB9-ED43-A792-4D58FD21E9EA}" type="presParOf" srcId="{8B54DCCD-49FD-ED47-9D89-06DD51D8F85D}" destId="{E82B52E8-A51B-6448-86B5-C18FCF7D31D1}" srcOrd="5" destOrd="0" presId="urn:microsoft.com/office/officeart/2005/8/layout/vList3"/>
    <dgm:cxn modelId="{57A5A509-1644-244B-A1DA-F894EF15F882}" type="presParOf" srcId="{8B54DCCD-49FD-ED47-9D89-06DD51D8F85D}" destId="{DF6F3E56-286E-A540-8F40-0ADC17641A19}" srcOrd="6" destOrd="0" presId="urn:microsoft.com/office/officeart/2005/8/layout/vList3"/>
    <dgm:cxn modelId="{B29B9872-1275-6E46-85F1-F30B43AB9144}" type="presParOf" srcId="{DF6F3E56-286E-A540-8F40-0ADC17641A19}" destId="{0B1A35B2-A255-484A-A1D9-012603A95FCE}" srcOrd="0" destOrd="0" presId="urn:microsoft.com/office/officeart/2005/8/layout/vList3"/>
    <dgm:cxn modelId="{825DBC31-0CFD-484E-B6C7-BE44B94F66A5}" type="presParOf" srcId="{DF6F3E56-286E-A540-8F40-0ADC17641A19}" destId="{D45D2D0D-0137-C949-BE6A-E8088AC4D44C}" srcOrd="1" destOrd="0" presId="urn:microsoft.com/office/officeart/2005/8/layout/vList3"/>
    <dgm:cxn modelId="{17B0C6ED-62CD-2C4B-9E95-7AEF72CBAE64}" type="presParOf" srcId="{8B54DCCD-49FD-ED47-9D89-06DD51D8F85D}" destId="{774E0BDD-36DA-0849-ACFC-E64B6273114B}" srcOrd="7" destOrd="0" presId="urn:microsoft.com/office/officeart/2005/8/layout/vList3"/>
    <dgm:cxn modelId="{74362060-F197-434B-90D7-3399FF0BA54C}" type="presParOf" srcId="{8B54DCCD-49FD-ED47-9D89-06DD51D8F85D}" destId="{E017103E-52E8-5F47-99D9-44788AE9D046}" srcOrd="8" destOrd="0" presId="urn:microsoft.com/office/officeart/2005/8/layout/vList3"/>
    <dgm:cxn modelId="{84C98FCB-7767-5D42-9DC8-157C77A35B43}" type="presParOf" srcId="{E017103E-52E8-5F47-99D9-44788AE9D046}" destId="{6DFC48EC-56FB-A94F-8FA0-01215F1735B4}" srcOrd="0" destOrd="0" presId="urn:microsoft.com/office/officeart/2005/8/layout/vList3"/>
    <dgm:cxn modelId="{9FC65C09-70E3-C142-B659-EF3C30EA69CF}" type="presParOf" srcId="{E017103E-52E8-5F47-99D9-44788AE9D046}" destId="{2AAE2341-52C9-7B4E-9E74-3A85C50923C6}" srcOrd="1" destOrd="0" presId="urn:microsoft.com/office/officeart/2005/8/layout/vList3"/>
    <dgm:cxn modelId="{83615A04-7841-214D-946F-760BA55D539F}" type="presParOf" srcId="{8B54DCCD-49FD-ED47-9D89-06DD51D8F85D}" destId="{2E781D4D-55F1-4A49-9787-6A5039AD308A}" srcOrd="9" destOrd="0" presId="urn:microsoft.com/office/officeart/2005/8/layout/vList3"/>
    <dgm:cxn modelId="{8410DD84-5B4D-5644-B892-D049F77B079F}" type="presParOf" srcId="{8B54DCCD-49FD-ED47-9D89-06DD51D8F85D}" destId="{0F841552-83C0-914C-8386-165ADB3B30A9}" srcOrd="10" destOrd="0" presId="urn:microsoft.com/office/officeart/2005/8/layout/vList3"/>
    <dgm:cxn modelId="{06CC10F9-ACE5-1546-A6BE-FDDB9C68B98A}" type="presParOf" srcId="{0F841552-83C0-914C-8386-165ADB3B30A9}" destId="{37DCCD96-6742-3848-AE95-C91C3A025C07}" srcOrd="0" destOrd="0" presId="urn:microsoft.com/office/officeart/2005/8/layout/vList3"/>
    <dgm:cxn modelId="{AA8B8C7D-7E35-7840-B01B-389C20E8D30A}" type="presParOf" srcId="{0F841552-83C0-914C-8386-165ADB3B30A9}" destId="{77E7A997-8950-A74B-A6BC-D5DC834EE732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B3A662-CB39-484F-990F-80B75B387F06}">
      <dsp:nvSpPr>
        <dsp:cNvPr id="0" name=""/>
        <dsp:cNvSpPr/>
      </dsp:nvSpPr>
      <dsp:spPr>
        <a:xfrm rot="10800000">
          <a:off x="799716" y="1326"/>
          <a:ext cx="2558986" cy="62063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684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 smtClean="0"/>
            <a:t>Stressvogel-Denken</a:t>
          </a:r>
          <a:endParaRPr lang="de-DE" sz="2400" b="1" kern="1200" dirty="0"/>
        </a:p>
      </dsp:txBody>
      <dsp:txXfrm rot="10800000">
        <a:off x="954875" y="1326"/>
        <a:ext cx="2403827" cy="620637"/>
      </dsp:txXfrm>
    </dsp:sp>
    <dsp:sp modelId="{A3FFAA29-1E09-5B4C-BAC6-B85682BDEFE7}">
      <dsp:nvSpPr>
        <dsp:cNvPr id="0" name=""/>
        <dsp:cNvSpPr/>
      </dsp:nvSpPr>
      <dsp:spPr>
        <a:xfrm>
          <a:off x="489397" y="1326"/>
          <a:ext cx="620637" cy="62063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0500C9-2AC2-F749-9C6E-D37281B9DC9C}">
      <dsp:nvSpPr>
        <dsp:cNvPr id="0" name=""/>
        <dsp:cNvSpPr/>
      </dsp:nvSpPr>
      <dsp:spPr>
        <a:xfrm rot="10800000">
          <a:off x="799716" y="807229"/>
          <a:ext cx="2558986" cy="62063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684" tIns="64770" rIns="120904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 dirty="0" smtClean="0"/>
            <a:t>Das gibt‘s doch nicht-Denken</a:t>
          </a:r>
          <a:endParaRPr lang="de-DE" sz="1700" kern="1200" dirty="0"/>
        </a:p>
      </dsp:txBody>
      <dsp:txXfrm rot="10800000">
        <a:off x="954875" y="807229"/>
        <a:ext cx="2403827" cy="620637"/>
      </dsp:txXfrm>
    </dsp:sp>
    <dsp:sp modelId="{29E38601-9C3B-1043-A11D-DD2F18BC116D}">
      <dsp:nvSpPr>
        <dsp:cNvPr id="0" name=""/>
        <dsp:cNvSpPr/>
      </dsp:nvSpPr>
      <dsp:spPr>
        <a:xfrm>
          <a:off x="489397" y="807229"/>
          <a:ext cx="620637" cy="620637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9542F0-E73E-9440-B6FF-3971967D214B}">
      <dsp:nvSpPr>
        <dsp:cNvPr id="0" name=""/>
        <dsp:cNvSpPr/>
      </dsp:nvSpPr>
      <dsp:spPr>
        <a:xfrm rot="10800000">
          <a:off x="799716" y="1613131"/>
          <a:ext cx="2558986" cy="62063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684" tIns="64770" rIns="120904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b="1" kern="1200" dirty="0" smtClean="0"/>
            <a:t>Blick auf das Negative</a:t>
          </a:r>
          <a:endParaRPr lang="de-DE" sz="1700" kern="1200" dirty="0"/>
        </a:p>
      </dsp:txBody>
      <dsp:txXfrm rot="10800000">
        <a:off x="954875" y="1613131"/>
        <a:ext cx="2403827" cy="620637"/>
      </dsp:txXfrm>
    </dsp:sp>
    <dsp:sp modelId="{3346D21F-75E3-4E4D-9F17-C673D5823694}">
      <dsp:nvSpPr>
        <dsp:cNvPr id="0" name=""/>
        <dsp:cNvSpPr/>
      </dsp:nvSpPr>
      <dsp:spPr>
        <a:xfrm>
          <a:off x="489397" y="1613131"/>
          <a:ext cx="620637" cy="620637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5D2D0D-0137-C949-BE6A-E8088AC4D44C}">
      <dsp:nvSpPr>
        <dsp:cNvPr id="0" name=""/>
        <dsp:cNvSpPr/>
      </dsp:nvSpPr>
      <dsp:spPr>
        <a:xfrm rot="10800000">
          <a:off x="799716" y="2419034"/>
          <a:ext cx="2558986" cy="62063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684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b="1" kern="1200" dirty="0" smtClean="0"/>
            <a:t>Defizit-Denken</a:t>
          </a:r>
          <a:endParaRPr lang="de-DE" sz="1700" kern="1200" dirty="0"/>
        </a:p>
      </dsp:txBody>
      <dsp:txXfrm rot="10800000">
        <a:off x="954875" y="2419034"/>
        <a:ext cx="2403827" cy="620637"/>
      </dsp:txXfrm>
    </dsp:sp>
    <dsp:sp modelId="{0B1A35B2-A255-484A-A1D9-012603A95FCE}">
      <dsp:nvSpPr>
        <dsp:cNvPr id="0" name=""/>
        <dsp:cNvSpPr/>
      </dsp:nvSpPr>
      <dsp:spPr>
        <a:xfrm>
          <a:off x="489397" y="2419034"/>
          <a:ext cx="620637" cy="620637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E2341-52C9-7B4E-9E74-3A85C50923C6}">
      <dsp:nvSpPr>
        <dsp:cNvPr id="0" name=""/>
        <dsp:cNvSpPr/>
      </dsp:nvSpPr>
      <dsp:spPr>
        <a:xfrm rot="10800000">
          <a:off x="799716" y="3224937"/>
          <a:ext cx="2558986" cy="62063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684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 dirty="0" smtClean="0"/>
            <a:t>Katastrophen-Denken</a:t>
          </a:r>
          <a:endParaRPr lang="de-DE" sz="1700" kern="1200" dirty="0"/>
        </a:p>
      </dsp:txBody>
      <dsp:txXfrm rot="10800000">
        <a:off x="954875" y="3224937"/>
        <a:ext cx="2403827" cy="620637"/>
      </dsp:txXfrm>
    </dsp:sp>
    <dsp:sp modelId="{6DFC48EC-56FB-A94F-8FA0-01215F1735B4}">
      <dsp:nvSpPr>
        <dsp:cNvPr id="0" name=""/>
        <dsp:cNvSpPr/>
      </dsp:nvSpPr>
      <dsp:spPr>
        <a:xfrm>
          <a:off x="489397" y="3224937"/>
          <a:ext cx="620637" cy="620637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E7A997-8950-A74B-A6BC-D5DC834EE732}">
      <dsp:nvSpPr>
        <dsp:cNvPr id="0" name=""/>
        <dsp:cNvSpPr/>
      </dsp:nvSpPr>
      <dsp:spPr>
        <a:xfrm rot="10800000">
          <a:off x="799716" y="4030839"/>
          <a:ext cx="2558986" cy="62063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684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b="1" kern="1200" dirty="0" smtClean="0"/>
            <a:t>Opfer-Denken</a:t>
          </a:r>
          <a:endParaRPr lang="de-DE" sz="1700" kern="1200" dirty="0"/>
        </a:p>
      </dsp:txBody>
      <dsp:txXfrm rot="10800000">
        <a:off x="954875" y="4030839"/>
        <a:ext cx="2403827" cy="620637"/>
      </dsp:txXfrm>
    </dsp:sp>
    <dsp:sp modelId="{37DCCD96-6742-3848-AE95-C91C3A025C07}">
      <dsp:nvSpPr>
        <dsp:cNvPr id="0" name=""/>
        <dsp:cNvSpPr/>
      </dsp:nvSpPr>
      <dsp:spPr>
        <a:xfrm>
          <a:off x="489397" y="4030839"/>
          <a:ext cx="620637" cy="620637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B3A662-CB39-484F-990F-80B75B387F06}">
      <dsp:nvSpPr>
        <dsp:cNvPr id="0" name=""/>
        <dsp:cNvSpPr/>
      </dsp:nvSpPr>
      <dsp:spPr>
        <a:xfrm rot="10800000">
          <a:off x="799716" y="1326"/>
          <a:ext cx="2558986" cy="62063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684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 smtClean="0"/>
            <a:t>Paradiesvogel-Denken</a:t>
          </a:r>
          <a:endParaRPr lang="de-DE" sz="2400" b="1" kern="1200" dirty="0"/>
        </a:p>
      </dsp:txBody>
      <dsp:txXfrm rot="10800000">
        <a:off x="954875" y="1326"/>
        <a:ext cx="2403827" cy="620637"/>
      </dsp:txXfrm>
    </dsp:sp>
    <dsp:sp modelId="{A3FFAA29-1E09-5B4C-BAC6-B85682BDEFE7}">
      <dsp:nvSpPr>
        <dsp:cNvPr id="0" name=""/>
        <dsp:cNvSpPr/>
      </dsp:nvSpPr>
      <dsp:spPr>
        <a:xfrm>
          <a:off x="438598" y="26729"/>
          <a:ext cx="620637" cy="62063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0500C9-2AC2-F749-9C6E-D37281B9DC9C}">
      <dsp:nvSpPr>
        <dsp:cNvPr id="0" name=""/>
        <dsp:cNvSpPr/>
      </dsp:nvSpPr>
      <dsp:spPr>
        <a:xfrm rot="10800000">
          <a:off x="799716" y="807229"/>
          <a:ext cx="2558986" cy="62063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684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/>
            <a:t>Annehmen der Realität</a:t>
          </a:r>
          <a:endParaRPr lang="de-DE" sz="1600" kern="1200" dirty="0"/>
        </a:p>
      </dsp:txBody>
      <dsp:txXfrm rot="10800000">
        <a:off x="954875" y="807229"/>
        <a:ext cx="2403827" cy="620637"/>
      </dsp:txXfrm>
    </dsp:sp>
    <dsp:sp modelId="{29E38601-9C3B-1043-A11D-DD2F18BC116D}">
      <dsp:nvSpPr>
        <dsp:cNvPr id="0" name=""/>
        <dsp:cNvSpPr/>
      </dsp:nvSpPr>
      <dsp:spPr>
        <a:xfrm>
          <a:off x="489397" y="807229"/>
          <a:ext cx="620637" cy="62063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9542F0-E73E-9440-B6FF-3971967D214B}">
      <dsp:nvSpPr>
        <dsp:cNvPr id="0" name=""/>
        <dsp:cNvSpPr/>
      </dsp:nvSpPr>
      <dsp:spPr>
        <a:xfrm rot="10800000">
          <a:off x="799716" y="1613131"/>
          <a:ext cx="2558986" cy="62063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684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/>
            <a:t>Blick auf das Positive</a:t>
          </a:r>
          <a:endParaRPr lang="de-DE" sz="1600" kern="1200" dirty="0"/>
        </a:p>
      </dsp:txBody>
      <dsp:txXfrm rot="10800000">
        <a:off x="954875" y="1613131"/>
        <a:ext cx="2403827" cy="620637"/>
      </dsp:txXfrm>
    </dsp:sp>
    <dsp:sp modelId="{3346D21F-75E3-4E4D-9F17-C673D5823694}">
      <dsp:nvSpPr>
        <dsp:cNvPr id="0" name=""/>
        <dsp:cNvSpPr/>
      </dsp:nvSpPr>
      <dsp:spPr>
        <a:xfrm>
          <a:off x="489397" y="1613131"/>
          <a:ext cx="620637" cy="62063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5D2D0D-0137-C949-BE6A-E8088AC4D44C}">
      <dsp:nvSpPr>
        <dsp:cNvPr id="0" name=""/>
        <dsp:cNvSpPr/>
      </dsp:nvSpPr>
      <dsp:spPr>
        <a:xfrm rot="10800000">
          <a:off x="799716" y="2419034"/>
          <a:ext cx="2558986" cy="62063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68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/>
            <a:t>Kompetenz-Denken</a:t>
          </a:r>
          <a:endParaRPr lang="de-DE" sz="1600" kern="1200" dirty="0"/>
        </a:p>
      </dsp:txBody>
      <dsp:txXfrm rot="10800000">
        <a:off x="954875" y="2419034"/>
        <a:ext cx="2403827" cy="620637"/>
      </dsp:txXfrm>
    </dsp:sp>
    <dsp:sp modelId="{0B1A35B2-A255-484A-A1D9-012603A95FCE}">
      <dsp:nvSpPr>
        <dsp:cNvPr id="0" name=""/>
        <dsp:cNvSpPr/>
      </dsp:nvSpPr>
      <dsp:spPr>
        <a:xfrm>
          <a:off x="489397" y="2419034"/>
          <a:ext cx="620637" cy="62063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E2341-52C9-7B4E-9E74-3A85C50923C6}">
      <dsp:nvSpPr>
        <dsp:cNvPr id="0" name=""/>
        <dsp:cNvSpPr/>
      </dsp:nvSpPr>
      <dsp:spPr>
        <a:xfrm rot="10800000">
          <a:off x="799716" y="3224937"/>
          <a:ext cx="2558986" cy="62063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68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/>
            <a:t>positive Vision der Zukunft </a:t>
          </a:r>
          <a:endParaRPr lang="de-DE" sz="1600" kern="1200" dirty="0"/>
        </a:p>
      </dsp:txBody>
      <dsp:txXfrm rot="10800000">
        <a:off x="954875" y="3224937"/>
        <a:ext cx="2403827" cy="620637"/>
      </dsp:txXfrm>
    </dsp:sp>
    <dsp:sp modelId="{6DFC48EC-56FB-A94F-8FA0-01215F1735B4}">
      <dsp:nvSpPr>
        <dsp:cNvPr id="0" name=""/>
        <dsp:cNvSpPr/>
      </dsp:nvSpPr>
      <dsp:spPr>
        <a:xfrm>
          <a:off x="489397" y="3224937"/>
          <a:ext cx="620637" cy="62063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E7A997-8950-A74B-A6BC-D5DC834EE732}">
      <dsp:nvSpPr>
        <dsp:cNvPr id="0" name=""/>
        <dsp:cNvSpPr/>
      </dsp:nvSpPr>
      <dsp:spPr>
        <a:xfrm rot="10800000">
          <a:off x="799716" y="4030839"/>
          <a:ext cx="2558986" cy="62063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684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kern="1200" dirty="0" smtClean="0"/>
            <a:t>Raus aus der Opfer-Rolle - Relativieren oder Distanzieren</a:t>
          </a:r>
          <a:endParaRPr lang="de-DE" sz="1200" kern="1200" dirty="0"/>
        </a:p>
      </dsp:txBody>
      <dsp:txXfrm rot="10800000">
        <a:off x="954875" y="4030839"/>
        <a:ext cx="2403827" cy="620637"/>
      </dsp:txXfrm>
    </dsp:sp>
    <dsp:sp modelId="{37DCCD96-6742-3848-AE95-C91C3A025C07}">
      <dsp:nvSpPr>
        <dsp:cNvPr id="0" name=""/>
        <dsp:cNvSpPr/>
      </dsp:nvSpPr>
      <dsp:spPr>
        <a:xfrm>
          <a:off x="489397" y="4030839"/>
          <a:ext cx="620637" cy="62063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AC989-2060-3C45-BDDF-BB71E882A63A}" type="datetimeFigureOut">
              <a:rPr lang="de-DE" smtClean="0"/>
              <a:t>18.07.17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71C1-57E9-9F43-B5E0-45A0B31C6D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2585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Herzlich willkommen: Vorstellung Trainer</a:t>
            </a:r>
          </a:p>
          <a:p>
            <a:r>
              <a:rPr lang="de-DE" baseline="0" dirty="0" smtClean="0"/>
              <a:t>Vorstellung Training: ganzheitliches Stressmanagement basierend auf modernsten Stress- und Hirnforschung und Achtsamkeit</a:t>
            </a:r>
          </a:p>
          <a:p>
            <a:r>
              <a:rPr lang="de-DE" baseline="0" dirty="0" smtClean="0"/>
              <a:t>Vortrag: Einblick in die Thematik, wie gefährlich ist Dauerstress und drei Schritte, eine nachhaltige Stresskompetenz aufzubauen, indem wir die drei größten Fehler kennenlernen</a:t>
            </a:r>
          </a:p>
          <a:p>
            <a:endParaRPr lang="de-DE" baseline="0" dirty="0" smtClean="0"/>
          </a:p>
          <a:p>
            <a:r>
              <a:rPr lang="de-DE" baseline="0" dirty="0" smtClean="0"/>
              <a:t>Experiment: Anspannung und Entspannung</a:t>
            </a:r>
          </a:p>
          <a:p>
            <a:r>
              <a:rPr lang="de-DE" baseline="0" dirty="0" smtClean="0"/>
              <a:t>Wie zu viel Anspannung enden kann, erzählt uns Jörg</a:t>
            </a:r>
          </a:p>
          <a:p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9579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Yoga entspannt, lockert, dehnt und </a:t>
            </a:r>
            <a:r>
              <a:rPr lang="de-DE" dirty="0" err="1" smtClean="0"/>
              <a:t>kräftgt</a:t>
            </a:r>
            <a:r>
              <a:rPr lang="de-DE" dirty="0" smtClean="0"/>
              <a:t>. Und hilft uns, besser auf</a:t>
            </a:r>
            <a:r>
              <a:rPr lang="de-DE" baseline="0" dirty="0" smtClean="0"/>
              <a:t> den Körper zu hören. </a:t>
            </a:r>
          </a:p>
          <a:p>
            <a:r>
              <a:rPr lang="de-DE" baseline="0" dirty="0" smtClean="0"/>
              <a:t>Wenn das nicht geht, weil wir mitten in einem Meeting sind, dann </a:t>
            </a:r>
            <a:r>
              <a:rPr lang="de-DE" baseline="0" dirty="0" err="1" smtClean="0"/>
              <a:t>ghet</a:t>
            </a:r>
            <a:r>
              <a:rPr lang="de-DE" baseline="0" dirty="0" smtClean="0"/>
              <a:t> aber vielleicht das: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924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Wie</a:t>
            </a:r>
            <a:r>
              <a:rPr lang="de-DE" baseline="0" dirty="0" smtClean="0"/>
              <a:t> oft? </a:t>
            </a:r>
          </a:p>
          <a:p>
            <a:r>
              <a:rPr lang="de-DE" baseline="0" dirty="0" smtClean="0"/>
              <a:t>Was können wir tun? </a:t>
            </a:r>
          </a:p>
          <a:p>
            <a:r>
              <a:rPr lang="de-DE" baseline="0" dirty="0" smtClean="0"/>
              <a:t>Wir zeigen ihnen zwei Möglichkeiten, schnell, innerhalb von zwei bis 5 Minuten zu entspannen und mit Schwung weiter zu machen: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7575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3404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Wir können auf zweierlei Weise in der Welt leben und durch die Welt gehen: </a:t>
            </a:r>
            <a:r>
              <a:rPr lang="de-DE" dirty="0" err="1" smtClean="0"/>
              <a:t>focussiert</a:t>
            </a:r>
            <a:r>
              <a:rPr lang="de-DE" dirty="0" smtClean="0"/>
              <a:t> und entspannt oder zerstreut.</a:t>
            </a:r>
            <a:r>
              <a:rPr lang="de-DE" baseline="0" dirty="0" smtClean="0"/>
              <a:t> </a:t>
            </a:r>
            <a:r>
              <a:rPr lang="de-DE" dirty="0" smtClean="0"/>
              <a:t>die</a:t>
            </a:r>
            <a:r>
              <a:rPr lang="de-DE" baseline="0" dirty="0" smtClean="0"/>
              <a:t> Neurologie nennt das </a:t>
            </a:r>
            <a:r>
              <a:rPr lang="de-DE" baseline="0" dirty="0" err="1" smtClean="0"/>
              <a:t>focussed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</a:t>
            </a:r>
            <a:r>
              <a:rPr lang="de-DE" baseline="0" dirty="0" smtClean="0"/>
              <a:t> und </a:t>
            </a:r>
            <a:r>
              <a:rPr lang="de-DE" baseline="0" dirty="0" err="1" smtClean="0"/>
              <a:t>default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</a:t>
            </a:r>
            <a:r>
              <a:rPr lang="de-DE" baseline="0" dirty="0" smtClean="0"/>
              <a:t>. Zerstreut gehe ich durch die Welt, wie dieser Mensch. Er ist im Gedanken in der Vergangenheit oder in der Zukunft: bei einem Termin, bei Telefonat etc. Der andere Zustand, der </a:t>
            </a:r>
            <a:r>
              <a:rPr lang="de-DE" baseline="0" dirty="0" err="1" smtClean="0"/>
              <a:t>focussierte</a:t>
            </a:r>
            <a:r>
              <a:rPr lang="de-DE" baseline="0" dirty="0" smtClean="0"/>
              <a:t> Zustand ist bewusst auf das konzentriert, was jetzt in diesem Moment die Wirklichkeit ist: Die Schritte des Körpers, der Baum, die Sonne der Himmel die Wiese. Der zerstreute Zustand ist neurologisch gesehen ein Stress-Zustand, der </a:t>
            </a:r>
            <a:r>
              <a:rPr lang="de-DE" baseline="0" dirty="0" err="1" smtClean="0"/>
              <a:t>focussierte</a:t>
            </a:r>
            <a:r>
              <a:rPr lang="de-DE" baseline="0" dirty="0" smtClean="0"/>
              <a:t> Zustand auf das Leben in der Gegenwart ist ein Entspannungszustand.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963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Sieht der aus, als wäre er im Hier und Jetzt? </a:t>
            </a:r>
          </a:p>
          <a:p>
            <a:r>
              <a:rPr lang="de-DE" dirty="0" smtClean="0"/>
              <a:t>Das Fatale ist: Wenn wir im Kopf ständig mit anderen Dingen beschäftigt sind, versetzt das unser</a:t>
            </a:r>
            <a:r>
              <a:rPr lang="de-DE" baseline="0" dirty="0" smtClean="0"/>
              <a:t> ganzes System in Anspannung,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9423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Wie oft machen?</a:t>
            </a:r>
            <a:r>
              <a:rPr lang="de-DE" baseline="0" dirty="0" smtClean="0"/>
              <a:t> </a:t>
            </a:r>
          </a:p>
          <a:p>
            <a:r>
              <a:rPr lang="de-DE" baseline="0" dirty="0" smtClean="0"/>
              <a:t>Alle 60 Minuten. Wie können wir uns dran erinnern? Wecker stellen... </a:t>
            </a:r>
          </a:p>
          <a:p>
            <a:r>
              <a:rPr lang="de-DE" baseline="0" dirty="0" smtClean="0"/>
              <a:t>Oder: </a:t>
            </a:r>
            <a:r>
              <a:rPr lang="de-DE" baseline="0" dirty="0" err="1" smtClean="0"/>
              <a:t>wenns</a:t>
            </a:r>
            <a:r>
              <a:rPr lang="de-DE" baseline="0" dirty="0" smtClean="0"/>
              <a:t> weh tut. Wenn sich der Körper meldet. Wir haben einen wunderbares Warnsystem in uns.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629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Wir können auf zweierlei Weise in der Welt leben und durch die Welt gehen: </a:t>
            </a:r>
            <a:r>
              <a:rPr lang="de-DE" dirty="0" err="1" smtClean="0"/>
              <a:t>focussiert</a:t>
            </a:r>
            <a:r>
              <a:rPr lang="de-DE" dirty="0" smtClean="0"/>
              <a:t> und entspannt oder zerstreut.</a:t>
            </a:r>
            <a:r>
              <a:rPr lang="de-DE" baseline="0" dirty="0" smtClean="0"/>
              <a:t> </a:t>
            </a:r>
            <a:r>
              <a:rPr lang="de-DE" dirty="0" smtClean="0"/>
              <a:t>die</a:t>
            </a:r>
            <a:r>
              <a:rPr lang="de-DE" baseline="0" dirty="0" smtClean="0"/>
              <a:t> Neurologie nennt das </a:t>
            </a:r>
            <a:r>
              <a:rPr lang="de-DE" baseline="0" dirty="0" err="1" smtClean="0"/>
              <a:t>focussed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</a:t>
            </a:r>
            <a:r>
              <a:rPr lang="de-DE" baseline="0" dirty="0" smtClean="0"/>
              <a:t> und </a:t>
            </a:r>
            <a:r>
              <a:rPr lang="de-DE" baseline="0" dirty="0" err="1" smtClean="0"/>
              <a:t>default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</a:t>
            </a:r>
            <a:r>
              <a:rPr lang="de-DE" baseline="0" dirty="0" smtClean="0"/>
              <a:t>. Zerstreut gehe ich durch die Welt, wie dieser Mensch. Er ist im Gedanken in der Vergangenheit oder in der Zukunft: bei einem Termin, bei Telefonat etc. Der andere Zustand, der </a:t>
            </a:r>
            <a:r>
              <a:rPr lang="de-DE" baseline="0" dirty="0" err="1" smtClean="0"/>
              <a:t>focussierte</a:t>
            </a:r>
            <a:r>
              <a:rPr lang="de-DE" baseline="0" dirty="0" smtClean="0"/>
              <a:t> Zustand ist bewusst auf das konzentriert, was jetzt in diesem Moment die Wirklichkeit ist: Die Schritte des Körpers, der Baum, die Sonne der Himmel die Wiese. Der zerstreute Zustand ist neurologisch gesehen ein Stress-Zustand, der </a:t>
            </a:r>
            <a:r>
              <a:rPr lang="de-DE" baseline="0" dirty="0" err="1" smtClean="0"/>
              <a:t>focussierte</a:t>
            </a:r>
            <a:r>
              <a:rPr lang="de-DE" baseline="0" dirty="0" smtClean="0"/>
              <a:t> Zustand auf das Leben in der Gegenwart ist ein Entspannungszustand.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292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8442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Die neue Kompetenz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9080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Das heißt: nicht der Stressor, sondern unsere Gedanken und unsere</a:t>
            </a:r>
            <a:r>
              <a:rPr lang="de-DE" baseline="0" dirty="0" smtClean="0"/>
              <a:t> Muster machen uns den größten Teil unseres Stresses. 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2070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(Aus: TK- Studie „Bleib locker“ repräsentative Forsa Umfrage zur Stresslage der Nation 2013)</a:t>
            </a:r>
          </a:p>
          <a:p>
            <a:r>
              <a:rPr lang="de-DE" dirty="0" smtClean="0"/>
              <a:t>FC: was löst</a:t>
            </a:r>
            <a:r>
              <a:rPr lang="de-DE" baseline="0" dirty="0" smtClean="0"/>
              <a:t> Stress aus? </a:t>
            </a:r>
          </a:p>
          <a:p>
            <a:r>
              <a:rPr lang="de-DE" baseline="0" dirty="0" smtClean="0"/>
              <a:t>Wie fühlt sich Stress an? </a:t>
            </a:r>
          </a:p>
          <a:p>
            <a:r>
              <a:rPr lang="de-DE" baseline="0" dirty="0" smtClean="0"/>
              <a:t>... Warum ist das so?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5810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Das heißt: nicht der Stressor, sondern unsere Gedanken und unsere</a:t>
            </a:r>
            <a:r>
              <a:rPr lang="de-DE" baseline="0" dirty="0" smtClean="0"/>
              <a:t> Muster machen uns den größten Teil unseres Stresses. 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4175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Wodurch setzen Sie sich selbst unter Druck?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329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Das heißt: nicht der Stressor, sondern unsere Gedanken und unsere</a:t>
            </a:r>
            <a:r>
              <a:rPr lang="de-DE" baseline="0" dirty="0" smtClean="0"/>
              <a:t> Muster machen uns den größten Teil unseres Stresses. 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0531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Das heißt: nicht der Stressor, sondern unsere Gedanken und unsere</a:t>
            </a:r>
            <a:r>
              <a:rPr lang="de-DE" baseline="0" dirty="0" smtClean="0"/>
              <a:t> Muster machen uns den größten Teil unseres Stresses. 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9264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Gedankenstopp-</a:t>
            </a:r>
            <a:r>
              <a:rPr lang="de-DE" baseline="0" dirty="0" smtClean="0"/>
              <a:t> Methode: in drei Schritten raus aus dem Gedankenkarussell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In dem wir unser Gehirn trainieren. In dem wir lernen, unsere negativen Gedankenmuster zu erkennen</a:t>
            </a:r>
            <a:r>
              <a:rPr lang="de-DE" baseline="0" dirty="0" smtClean="0"/>
              <a:t> und sie aufzulösen,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EB94E-61BB-5A4D-8FD2-79E418F4B663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49908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9579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Frage</a:t>
            </a:r>
            <a:r>
              <a:rPr lang="de-DE" baseline="0" dirty="0" smtClean="0"/>
              <a:t> nach der Folie: 1. Was versetzt Sie in Stress? </a:t>
            </a:r>
          </a:p>
          <a:p>
            <a:r>
              <a:rPr lang="de-DE" baseline="0" dirty="0" smtClean="0"/>
              <a:t>2. Was macht Stress mit Ihnen? (länger als 3 Monate </a:t>
            </a:r>
            <a:r>
              <a:rPr lang="de-DE" baseline="0" dirty="0" smtClean="0">
                <a:sym typeface="Wingdings"/>
              </a:rPr>
              <a:t> Dauerstress)</a:t>
            </a:r>
          </a:p>
          <a:p>
            <a:r>
              <a:rPr lang="de-DE" baseline="0" dirty="0" smtClean="0">
                <a:sym typeface="Wingdings"/>
              </a:rPr>
              <a:t>Keil setzen A</a:t>
            </a:r>
          </a:p>
          <a:p>
            <a:r>
              <a:rPr lang="de-DE" baseline="0" dirty="0" smtClean="0">
                <a:sym typeface="Wingdings"/>
              </a:rPr>
              <a:t>A=Achtsamkeit=ATEM! </a:t>
            </a:r>
          </a:p>
          <a:p>
            <a:r>
              <a:rPr lang="de-DE" baseline="0" dirty="0" smtClean="0">
                <a:sym typeface="Wingdings"/>
              </a:rPr>
              <a:t>1. 1Minute-Tool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0529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Weil wir mit unserer</a:t>
            </a:r>
            <a:r>
              <a:rPr lang="de-DE" baseline="0" dirty="0" smtClean="0"/>
              <a:t> Stressreaktion immer noch auf der Steppe leben.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5810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EB94E-61BB-5A4D-8FD2-79E418F4B66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972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Diese fehlende Regeneration führt zu Dauerstress</a:t>
            </a:r>
            <a:r>
              <a:rPr lang="de-DE" baseline="0" dirty="0" smtClean="0"/>
              <a:t> und der macht nachweislich krank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EB94E-61BB-5A4D-8FD2-79E418F4B66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4990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Dauerstress 70-95%</a:t>
            </a:r>
            <a:r>
              <a:rPr lang="de-DE" baseline="0" dirty="0" smtClean="0"/>
              <a:t> aller Erkrankungen kommen durch Stress</a:t>
            </a:r>
          </a:p>
          <a:p>
            <a:r>
              <a:rPr lang="de-DE" baseline="0" dirty="0" smtClean="0"/>
              <a:t>Fataler Fehler, diese Signale nicht richtig zu deuten, nämlich als das, was sie sind: Stresssignale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418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Jetzt</a:t>
            </a:r>
            <a:r>
              <a:rPr lang="de-DE" baseline="0" dirty="0" smtClean="0"/>
              <a:t> wissen wir, wie wir </a:t>
            </a:r>
            <a:r>
              <a:rPr lang="de-DE" baseline="0" dirty="0" err="1" smtClean="0"/>
              <a:t>regelmässig</a:t>
            </a:r>
            <a:r>
              <a:rPr lang="de-DE" baseline="0" dirty="0" smtClean="0"/>
              <a:t> Pause machen können. Und wie wir wieder Zugang zum Körper bekommen. </a:t>
            </a:r>
          </a:p>
          <a:p>
            <a:r>
              <a:rPr lang="de-DE" baseline="0" dirty="0" smtClean="0"/>
              <a:t>Was machen wir jetzt mit den Warnsignalen? Wie reagieren wir?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9433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4EE3-A947-9748-BC9E-7EB292D25AE4}" type="datetimeFigureOut">
              <a:rPr lang="de-DE" smtClean="0"/>
              <a:t>18.07.17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14D8-B664-5447-A34B-58558171A6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577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4EE3-A947-9748-BC9E-7EB292D25AE4}" type="datetimeFigureOut">
              <a:rPr lang="de-DE" smtClean="0"/>
              <a:t>18.07.17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14D8-B664-5447-A34B-58558171A6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760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4EE3-A947-9748-BC9E-7EB292D25AE4}" type="datetimeFigureOut">
              <a:rPr lang="de-DE" smtClean="0"/>
              <a:t>18.07.17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14D8-B664-5447-A34B-58558171A6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930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4EE3-A947-9748-BC9E-7EB292D25AE4}" type="datetimeFigureOut">
              <a:rPr lang="de-DE" smtClean="0"/>
              <a:t>18.07.17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14D8-B664-5447-A34B-58558171A6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476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4EE3-A947-9748-BC9E-7EB292D25AE4}" type="datetimeFigureOut">
              <a:rPr lang="de-DE" smtClean="0"/>
              <a:t>18.07.17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14D8-B664-5447-A34B-58558171A6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562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4EE3-A947-9748-BC9E-7EB292D25AE4}" type="datetimeFigureOut">
              <a:rPr lang="de-DE" smtClean="0"/>
              <a:t>18.07.17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14D8-B664-5447-A34B-58558171A6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397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4EE3-A947-9748-BC9E-7EB292D25AE4}" type="datetimeFigureOut">
              <a:rPr lang="de-DE" smtClean="0"/>
              <a:t>18.07.17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14D8-B664-5447-A34B-58558171A6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0717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4EE3-A947-9748-BC9E-7EB292D25AE4}" type="datetimeFigureOut">
              <a:rPr lang="de-DE" smtClean="0"/>
              <a:t>18.07.17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14D8-B664-5447-A34B-58558171A6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4787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4EE3-A947-9748-BC9E-7EB292D25AE4}" type="datetimeFigureOut">
              <a:rPr lang="de-DE" smtClean="0"/>
              <a:t>18.07.17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14D8-B664-5447-A34B-58558171A6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9087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4EE3-A947-9748-BC9E-7EB292D25AE4}" type="datetimeFigureOut">
              <a:rPr lang="de-DE" smtClean="0"/>
              <a:t>18.07.17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14D8-B664-5447-A34B-58558171A6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9313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4EE3-A947-9748-BC9E-7EB292D25AE4}" type="datetimeFigureOut">
              <a:rPr lang="de-DE" smtClean="0"/>
              <a:t>18.07.17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14D8-B664-5447-A34B-58558171A6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5234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44EE3-A947-9748-BC9E-7EB292D25AE4}" type="datetimeFigureOut">
              <a:rPr lang="de-DE" smtClean="0"/>
              <a:t>18.07.17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514D8-B664-5447-A34B-58558171A6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376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.pn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.png"/><Relationship Id="rId5" Type="http://schemas.openxmlformats.org/officeDocument/2006/relationships/image" Target="../media/image3.jpg"/><Relationship Id="rId6" Type="http://schemas.openxmlformats.org/officeDocument/2006/relationships/package" Target="../embeddings/Microsoft_Word-Dokument1.docx"/><Relationship Id="rId7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5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5" Type="http://schemas.openxmlformats.org/officeDocument/2006/relationships/image" Target="../media/image24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5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tiff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jpe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tiff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3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9" Type="http://schemas.openxmlformats.org/officeDocument/2006/relationships/diagramLayout" Target="../diagrams/layout2.xml"/><Relationship Id="rId10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2.jpe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tiff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1.jpeg"/><Relationship Id="rId5" Type="http://schemas.openxmlformats.org/officeDocument/2006/relationships/image" Target="../media/image16.png"/><Relationship Id="rId6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1.jpeg"/><Relationship Id="rId5" Type="http://schemas.openxmlformats.org/officeDocument/2006/relationships/image" Target="../media/image16.png"/><Relationship Id="rId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3.jpg"/><Relationship Id="rId6" Type="http://schemas.openxmlformats.org/officeDocument/2006/relationships/image" Target="../media/image6.tiff"/><Relationship Id="rId7" Type="http://schemas.openxmlformats.org/officeDocument/2006/relationships/image" Target="../media/image9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0089" y="1586089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 smtClean="0"/>
              <a:t>Herzlich willkommen! </a:t>
            </a:r>
          </a:p>
          <a:p>
            <a:pPr algn="ctr"/>
            <a:endParaRPr lang="de-DE" dirty="0"/>
          </a:p>
          <a:p>
            <a:pPr marL="0" indent="0" algn="ctr">
              <a:buNone/>
            </a:pPr>
            <a:r>
              <a:rPr lang="de-DE" dirty="0" smtClean="0"/>
              <a:t>Kiss </a:t>
            </a:r>
            <a:r>
              <a:rPr lang="de-DE" dirty="0" err="1" smtClean="0"/>
              <a:t>your</a:t>
            </a:r>
            <a:r>
              <a:rPr lang="de-DE" dirty="0" smtClean="0"/>
              <a:t> stress goodbye-  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7" name="Bild 6" descr="Froschkus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09821"/>
            <a:ext cx="1568080" cy="72254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896929" y="920735"/>
            <a:ext cx="34269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/>
              <a:t>Kiss </a:t>
            </a:r>
            <a:r>
              <a:rPr lang="de-DE" sz="4000" dirty="0" err="1" smtClean="0"/>
              <a:t>your</a:t>
            </a:r>
            <a:r>
              <a:rPr lang="de-DE" sz="4000" dirty="0" smtClean="0"/>
              <a:t> stress goodbye! 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164570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853" y="1955252"/>
            <a:ext cx="8229600" cy="3843654"/>
          </a:xfrm>
        </p:spPr>
        <p:txBody>
          <a:bodyPr>
            <a:normAutofit/>
          </a:bodyPr>
          <a:lstStyle/>
          <a:p>
            <a:r>
              <a:rPr lang="de-DE" sz="3200" dirty="0" smtClean="0">
                <a:latin typeface="Helvetica"/>
                <a:cs typeface="Helvetica"/>
              </a:rPr>
              <a:t>Yoga</a:t>
            </a:r>
            <a:br>
              <a:rPr lang="de-DE" sz="3200" dirty="0" smtClean="0">
                <a:latin typeface="Helvetica"/>
                <a:cs typeface="Helvetica"/>
              </a:rPr>
            </a:br>
            <a:r>
              <a:rPr lang="de-DE" sz="3200" dirty="0">
                <a:latin typeface="Helvetica"/>
                <a:cs typeface="Helvetica"/>
              </a:rPr>
              <a:t/>
            </a:r>
            <a:br>
              <a:rPr lang="de-DE" sz="3200" dirty="0">
                <a:latin typeface="Helvetica"/>
                <a:cs typeface="Helvetica"/>
              </a:rPr>
            </a:br>
            <a:r>
              <a:rPr lang="de-DE" sz="3200" dirty="0" smtClean="0">
                <a:latin typeface="Helvetica"/>
                <a:cs typeface="Helvetica"/>
              </a:rPr>
              <a:t/>
            </a:r>
            <a:br>
              <a:rPr lang="de-DE" sz="3200" dirty="0" smtClean="0">
                <a:latin typeface="Helvetica"/>
                <a:cs typeface="Helvetica"/>
              </a:rPr>
            </a:br>
            <a:r>
              <a:rPr lang="de-DE" sz="3200" dirty="0">
                <a:latin typeface="Helvetica"/>
                <a:cs typeface="Helvetica"/>
              </a:rPr>
              <a:t/>
            </a:r>
            <a:br>
              <a:rPr lang="de-DE" sz="3200" dirty="0">
                <a:latin typeface="Helvetica"/>
                <a:cs typeface="Helvetica"/>
              </a:rPr>
            </a:br>
            <a:r>
              <a:rPr lang="de-DE" sz="3200" dirty="0" smtClean="0">
                <a:latin typeface="Helvetica"/>
                <a:cs typeface="Helvetica"/>
              </a:rPr>
              <a:t/>
            </a:r>
            <a:br>
              <a:rPr lang="de-DE" sz="3200" dirty="0" smtClean="0">
                <a:latin typeface="Helvetica"/>
                <a:cs typeface="Helvetica"/>
              </a:rPr>
            </a:br>
            <a:r>
              <a:rPr lang="de-DE" sz="3200" dirty="0">
                <a:latin typeface="Helvetica"/>
                <a:cs typeface="Helvetica"/>
              </a:rPr>
              <a:t/>
            </a:r>
            <a:br>
              <a:rPr lang="de-DE" sz="3200" dirty="0">
                <a:latin typeface="Helvetica"/>
                <a:cs typeface="Helvetica"/>
              </a:rPr>
            </a:br>
            <a:endParaRPr lang="de-DE" sz="3200" dirty="0">
              <a:latin typeface="Helvetica"/>
              <a:cs typeface="Helvetica"/>
            </a:endParaRPr>
          </a:p>
        </p:txBody>
      </p:sp>
      <p:pic>
        <p:nvPicPr>
          <p:cNvPr id="5" name="Bild 4" descr="logo-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234705" cy="568933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00538"/>
            <a:ext cx="9144000" cy="1421272"/>
          </a:xfrm>
          <a:prstGeom prst="rect">
            <a:avLst/>
          </a:prstGeom>
        </p:spPr>
      </p:pic>
      <p:pic>
        <p:nvPicPr>
          <p:cNvPr id="3" name="Bild 2" descr="Palme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1361"/>
            <a:ext cx="3136291" cy="2352218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6291" y="3099753"/>
            <a:ext cx="3178435" cy="2383826"/>
          </a:xfrm>
          <a:prstGeom prst="rect">
            <a:avLst/>
          </a:prstGeom>
        </p:spPr>
      </p:pic>
      <p:pic>
        <p:nvPicPr>
          <p:cNvPr id="7" name="Bild 6" descr="Blitz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468" y="3099753"/>
            <a:ext cx="3148903" cy="236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8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34963" y="1421272"/>
            <a:ext cx="80355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dirty="0" smtClean="0">
                <a:latin typeface="Helvetica"/>
                <a:cs typeface="Helvetica"/>
              </a:rPr>
              <a:t>		</a:t>
            </a:r>
            <a:r>
              <a:rPr lang="de-DE" sz="2800" dirty="0" smtClean="0">
                <a:latin typeface="Helvetica"/>
                <a:cs typeface="Helvetica"/>
              </a:rPr>
              <a:t> Zweiter Fehler: ständig Gas geben </a:t>
            </a:r>
          </a:p>
          <a:p>
            <a:pPr algn="ctr"/>
            <a:r>
              <a:rPr lang="de-DE" sz="2800" dirty="0" smtClean="0">
                <a:latin typeface="Helvetica"/>
                <a:cs typeface="Helvetica"/>
              </a:rPr>
              <a:t> 		Kompetenz: regelmäßig die Bremse treten</a:t>
            </a:r>
          </a:p>
          <a:p>
            <a:pPr algn="ctr"/>
            <a:endParaRPr lang="de-DE" sz="3600" dirty="0" smtClean="0">
              <a:latin typeface="Helvetica"/>
              <a:cs typeface="Helvetica"/>
            </a:endParaRPr>
          </a:p>
        </p:txBody>
      </p:sp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7" name="Bild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98" y="3006662"/>
            <a:ext cx="4844844" cy="35191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6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5" name="Bild 4" descr="logo-blac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634963" y="1644613"/>
            <a:ext cx="803555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 smtClean="0">
                <a:latin typeface="Helvetica"/>
                <a:cs typeface="Helvetica"/>
              </a:rPr>
              <a:t>Die zwei Teile des vegetativen Nervensystems</a:t>
            </a:r>
          </a:p>
          <a:p>
            <a:endParaRPr lang="de-DE" sz="3600" dirty="0" smtClean="0">
              <a:latin typeface="Helvetica"/>
              <a:cs typeface="Helvetica"/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/>
          </p:nvPr>
        </p:nvGraphicFramePr>
        <p:xfrm>
          <a:off x="1797420" y="3128738"/>
          <a:ext cx="5778500" cy="330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Dokument" r:id="rId6" imgW="5778500" imgH="3302000" progId="Word.Document.12">
                  <p:embed/>
                </p:oleObj>
              </mc:Choice>
              <mc:Fallback>
                <p:oleObj name="Dokument" r:id="rId6" imgW="5778500" imgH="3302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97420" y="3128738"/>
                        <a:ext cx="5778500" cy="330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469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5" name="Bild 4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6214284"/>
            <a:ext cx="1397000" cy="64371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159533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dirty="0" smtClean="0">
                <a:latin typeface="Helvetica"/>
                <a:cs typeface="Helvetica"/>
              </a:rPr>
              <a:t>Achtsamkeit: bewusst im Hier und Jetzt sein, ohne zu urteilen </a:t>
            </a:r>
          </a:p>
        </p:txBody>
      </p:sp>
      <p:pic>
        <p:nvPicPr>
          <p:cNvPr id="7" name="Bild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545" y="2795667"/>
            <a:ext cx="5756910" cy="4317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606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5" name="Bild 4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300346" y="1610456"/>
            <a:ext cx="68192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 smtClean="0">
                <a:latin typeface="Helvetica"/>
                <a:cs typeface="Helvetica"/>
              </a:rPr>
              <a:t>	Das Gegenteil von Achtsamkeit: </a:t>
            </a:r>
          </a:p>
          <a:p>
            <a:r>
              <a:rPr lang="de-DE" sz="3200" dirty="0">
                <a:latin typeface="Helvetica"/>
                <a:cs typeface="Helvetica"/>
              </a:rPr>
              <a:t>	</a:t>
            </a:r>
            <a:r>
              <a:rPr lang="de-DE" sz="3200" dirty="0" smtClean="0">
                <a:latin typeface="Helvetica"/>
                <a:cs typeface="Helvetica"/>
              </a:rPr>
              <a:t>				Multitasking</a:t>
            </a:r>
          </a:p>
        </p:txBody>
      </p:sp>
      <p:pic>
        <p:nvPicPr>
          <p:cNvPr id="7" name="Bild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676" y="2924258"/>
            <a:ext cx="5276753" cy="3502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87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17471" y="1421272"/>
            <a:ext cx="85550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smtClean="0">
                <a:latin typeface="Helvetica"/>
                <a:cs typeface="Helvetica"/>
              </a:rPr>
              <a:t>			</a:t>
            </a:r>
          </a:p>
          <a:p>
            <a:r>
              <a:rPr lang="de-DE" sz="2400" dirty="0">
                <a:latin typeface="Helvetica"/>
                <a:cs typeface="Helvetica"/>
              </a:rPr>
              <a:t>	</a:t>
            </a:r>
            <a:r>
              <a:rPr lang="de-DE" sz="2400" dirty="0" smtClean="0">
                <a:latin typeface="Helvetica"/>
                <a:cs typeface="Helvetica"/>
              </a:rPr>
              <a:t>		Achtsamkeitsübung Atem-Entspannung:</a:t>
            </a:r>
          </a:p>
          <a:p>
            <a:r>
              <a:rPr lang="de-DE" sz="2400" dirty="0" smtClean="0">
                <a:latin typeface="Helvetica"/>
                <a:cs typeface="Helvetica"/>
              </a:rPr>
              <a:t>			Eine Minute lange tiefe Bauchatmung</a:t>
            </a:r>
          </a:p>
          <a:p>
            <a:endParaRPr lang="de-DE" sz="3600" dirty="0" smtClean="0">
              <a:latin typeface="Helvetica"/>
              <a:cs typeface="Helvetica"/>
            </a:endParaRPr>
          </a:p>
        </p:txBody>
      </p:sp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7" name="Bild 6" descr="Nichtstu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57" y="2829345"/>
            <a:ext cx="598693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2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26"/>
          <p:cNvSpPr>
            <a:spLocks noGrp="1"/>
          </p:cNvSpPr>
          <p:nvPr>
            <p:ph type="ctrTitle"/>
          </p:nvPr>
        </p:nvSpPr>
        <p:spPr>
          <a:xfrm>
            <a:off x="901713" y="1765017"/>
            <a:ext cx="7772400" cy="5055196"/>
          </a:xfrm>
        </p:spPr>
        <p:txBody>
          <a:bodyPr>
            <a:normAutofit/>
          </a:bodyPr>
          <a:lstStyle/>
          <a:p>
            <a:r>
              <a:rPr lang="de-DE" sz="2400" dirty="0" smtClean="0">
                <a:latin typeface="Helvetica Neue"/>
                <a:cs typeface="Helvetica Neue"/>
              </a:rPr>
              <a:t>Vom Nutzen der Power-Entspannung:</a:t>
            </a:r>
            <a:br>
              <a:rPr lang="de-DE" sz="2400" dirty="0" smtClean="0">
                <a:latin typeface="Helvetica Neue"/>
                <a:cs typeface="Helvetica Neue"/>
              </a:rPr>
            </a:br>
            <a:r>
              <a:rPr lang="de-DE" sz="2400" dirty="0" smtClean="0">
                <a:latin typeface="Helvetica Neue"/>
                <a:cs typeface="Helvetica Neue"/>
              </a:rPr>
              <a:t/>
            </a:r>
            <a:br>
              <a:rPr lang="de-DE" sz="2400" dirty="0" smtClean="0">
                <a:latin typeface="Helvetica Neue"/>
                <a:cs typeface="Helvetica Neue"/>
              </a:rPr>
            </a:br>
            <a:r>
              <a:rPr lang="de-DE" sz="2400" dirty="0" smtClean="0">
                <a:latin typeface="Helvetica Neue"/>
                <a:cs typeface="Helvetica Neue"/>
              </a:rPr>
              <a:t>Beruhigung des Nervensystems</a:t>
            </a:r>
            <a:br>
              <a:rPr lang="de-DE" sz="2400" dirty="0" smtClean="0">
                <a:latin typeface="Helvetica Neue"/>
                <a:cs typeface="Helvetica Neue"/>
              </a:rPr>
            </a:br>
            <a:r>
              <a:rPr lang="de-DE" sz="2400" dirty="0" smtClean="0">
                <a:latin typeface="Helvetica Neue"/>
                <a:cs typeface="Helvetica Neue"/>
              </a:rPr>
              <a:t>Schärfung der Körperempfindungen</a:t>
            </a:r>
            <a:br>
              <a:rPr lang="de-DE" sz="2400" dirty="0" smtClean="0">
                <a:latin typeface="Helvetica Neue"/>
                <a:cs typeface="Helvetica Neue"/>
              </a:rPr>
            </a:br>
            <a:r>
              <a:rPr lang="de-DE" sz="2400" dirty="0" smtClean="0">
                <a:latin typeface="Helvetica Neue"/>
                <a:cs typeface="Helvetica Neue"/>
              </a:rPr>
              <a:t>Bessere Durchblutung des Gehirns (30%)</a:t>
            </a:r>
            <a:br>
              <a:rPr lang="de-DE" sz="2400" dirty="0" smtClean="0">
                <a:latin typeface="Helvetica Neue"/>
                <a:cs typeface="Helvetica Neue"/>
              </a:rPr>
            </a:br>
            <a:r>
              <a:rPr lang="de-DE" sz="2400" dirty="0" smtClean="0">
                <a:latin typeface="Helvetica Neue"/>
                <a:cs typeface="Helvetica Neue"/>
              </a:rPr>
              <a:t>Abbau von Stresshormonen</a:t>
            </a:r>
            <a:br>
              <a:rPr lang="de-DE" sz="2400" dirty="0" smtClean="0">
                <a:latin typeface="Helvetica Neue"/>
                <a:cs typeface="Helvetica Neue"/>
              </a:rPr>
            </a:br>
            <a:r>
              <a:rPr lang="de-DE" sz="2400" dirty="0" smtClean="0">
                <a:latin typeface="Helvetica Neue"/>
                <a:cs typeface="Helvetica Neue"/>
              </a:rPr>
              <a:t>Verlangsamung des Herzschlags</a:t>
            </a:r>
            <a:br>
              <a:rPr lang="de-DE" sz="2400" dirty="0" smtClean="0">
                <a:latin typeface="Helvetica Neue"/>
                <a:cs typeface="Helvetica Neue"/>
              </a:rPr>
            </a:br>
            <a:r>
              <a:rPr lang="de-DE" sz="2400" dirty="0" smtClean="0">
                <a:latin typeface="Helvetica Neue"/>
                <a:cs typeface="Helvetica Neue"/>
              </a:rPr>
              <a:t>Steigerung der Lungenkapazität</a:t>
            </a:r>
            <a:br>
              <a:rPr lang="de-DE" sz="2400" dirty="0" smtClean="0">
                <a:latin typeface="Helvetica Neue"/>
                <a:cs typeface="Helvetica Neue"/>
              </a:rPr>
            </a:br>
            <a:r>
              <a:rPr lang="de-DE" sz="2400" dirty="0" smtClean="0">
                <a:latin typeface="Helvetica Neue"/>
                <a:cs typeface="Helvetica Neue"/>
              </a:rPr>
              <a:t>Steigerung der Konzentration und Kreativität </a:t>
            </a:r>
            <a:br>
              <a:rPr lang="de-DE" sz="2400" dirty="0" smtClean="0">
                <a:latin typeface="Helvetica Neue"/>
                <a:cs typeface="Helvetica Neue"/>
              </a:rPr>
            </a:br>
            <a:r>
              <a:rPr lang="de-DE" sz="2400" dirty="0" smtClean="0">
                <a:latin typeface="Helvetica Neue"/>
                <a:cs typeface="Helvetica Neue"/>
              </a:rPr>
              <a:t> Entlastung des Gehirns (Beta-Wellen)</a:t>
            </a:r>
            <a:endParaRPr lang="de-DE" sz="2400" dirty="0">
              <a:latin typeface="Helvetica Neue"/>
              <a:cs typeface="Helvetica Neue"/>
            </a:endParaRPr>
          </a:p>
        </p:txBody>
      </p:sp>
      <p:pic>
        <p:nvPicPr>
          <p:cNvPr id="9" name="Bild 8" descr="logo-blac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60" y="6361345"/>
            <a:ext cx="995840" cy="45886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1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5" name="Bild 4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6214284"/>
            <a:ext cx="1397000" cy="64371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159533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dirty="0" smtClean="0">
                <a:latin typeface="Helvetica"/>
                <a:cs typeface="Helvetica"/>
              </a:rPr>
              <a:t>Erhöhung der Alpha-, Theta-, Deltawellen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346" y="2415735"/>
            <a:ext cx="5573308" cy="440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6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Eustress und </a:t>
            </a:r>
            <a:r>
              <a:rPr lang="de-DE" dirty="0" err="1" smtClean="0"/>
              <a:t>Disstress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4382" y="1832783"/>
            <a:ext cx="6311538" cy="4523567"/>
          </a:xfrm>
          <a:prstGeom prst="rect">
            <a:avLst/>
          </a:prstGeom>
        </p:spPr>
      </p:pic>
      <p:pic>
        <p:nvPicPr>
          <p:cNvPr id="6" name="Bild 5" descr="logo-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3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17471" y="1421272"/>
            <a:ext cx="8555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smtClean="0">
                <a:latin typeface="Helvetica"/>
                <a:cs typeface="Helvetica"/>
              </a:rPr>
              <a:t>			</a:t>
            </a:r>
            <a:endParaRPr lang="de-DE" sz="3600" dirty="0" smtClean="0">
              <a:latin typeface="Helvetica"/>
              <a:cs typeface="Helvetica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652104"/>
            <a:ext cx="6718949" cy="4483349"/>
          </a:xfrm>
          <a:prstGeom prst="rect">
            <a:avLst/>
          </a:prstGeom>
        </p:spPr>
      </p:pic>
      <p:pic>
        <p:nvPicPr>
          <p:cNvPr id="7" name="Bild 6" descr="logo-blac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1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634963" y="1644613"/>
            <a:ext cx="8035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dirty="0" smtClean="0">
                <a:latin typeface="Helvetica"/>
                <a:cs typeface="Helvetica"/>
              </a:rPr>
              <a:t>Stress ist allgegenwärtig</a:t>
            </a:r>
          </a:p>
        </p:txBody>
      </p:sp>
      <p:pic>
        <p:nvPicPr>
          <p:cNvPr id="2" name="Bild 1" descr="Bildschirmfoto 2015-11-24 um 14.51.5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95" y="2490421"/>
            <a:ext cx="6743700" cy="3954791"/>
          </a:xfrm>
          <a:prstGeom prst="rect">
            <a:avLst/>
          </a:prstGeom>
        </p:spPr>
      </p:pic>
      <p:pic>
        <p:nvPicPr>
          <p:cNvPr id="6" name="Bild 5" descr="logo-blac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200605" y="6173560"/>
            <a:ext cx="5894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Aus: TK- Studie „Bleib locker“ repräsentative Forsa Umfrage zur Stresslage der Nation 2013</a:t>
            </a:r>
          </a:p>
        </p:txBody>
      </p:sp>
    </p:spTree>
    <p:extLst>
      <p:ext uri="{BB962C8B-B14F-4D97-AF65-F5344CB8AC3E}">
        <p14:creationId xmlns:p14="http://schemas.microsoft.com/office/powerpoint/2010/main" val="77611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>
            <a:normAutofit/>
          </a:bodyPr>
          <a:lstStyle/>
          <a:p>
            <a:pPr algn="ctr"/>
            <a:r>
              <a:rPr lang="de-DE" sz="3200" b="0" u="sng" dirty="0" smtClean="0">
                <a:latin typeface="Helvetica"/>
                <a:cs typeface="Helvetica"/>
              </a:rPr>
              <a:t>Die Gesundheitsformel</a:t>
            </a:r>
            <a:endParaRPr lang="de-DE" sz="3200" b="0" u="sng" dirty="0">
              <a:latin typeface="Helvetica"/>
              <a:cs typeface="Helvetica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57201" y="4951827"/>
            <a:ext cx="8229600" cy="1645921"/>
          </a:xfrm>
        </p:spPr>
        <p:txBody>
          <a:bodyPr>
            <a:normAutofit fontScale="77500" lnSpcReduction="20000"/>
          </a:bodyPr>
          <a:lstStyle/>
          <a:p>
            <a:endParaRPr lang="de-DE" sz="3200" dirty="0" smtClean="0">
              <a:latin typeface="Helvetica"/>
              <a:cs typeface="Helvetica"/>
            </a:endParaRPr>
          </a:p>
          <a:p>
            <a:r>
              <a:rPr lang="de-DE" sz="3200" dirty="0" smtClean="0">
                <a:latin typeface="Helvetica"/>
                <a:cs typeface="Helvetica"/>
              </a:rPr>
              <a:t>10 Minuten Meditation täglich</a:t>
            </a:r>
          </a:p>
          <a:p>
            <a:endParaRPr lang="de-DE" sz="3200" dirty="0">
              <a:latin typeface="Helvetica Neue"/>
              <a:cs typeface="Helvetica Neue"/>
            </a:endParaRPr>
          </a:p>
          <a:p>
            <a:r>
              <a:rPr lang="de-DE" sz="3200" dirty="0" smtClean="0">
                <a:latin typeface="Helvetica"/>
                <a:cs typeface="Helvetica"/>
              </a:rPr>
              <a:t>Mindestens 1 Stunde Yoga / Sport pro Woche</a:t>
            </a:r>
            <a:endParaRPr lang="de-DE" sz="3200" dirty="0">
              <a:latin typeface="Helvetica"/>
              <a:cs typeface="Helvetica"/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959" y="2288716"/>
            <a:ext cx="6846082" cy="261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3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34963" y="1421272"/>
            <a:ext cx="803555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3600" dirty="0" smtClean="0">
              <a:latin typeface="Helvetica"/>
              <a:cs typeface="Helvetica"/>
            </a:endParaRPr>
          </a:p>
          <a:p>
            <a:r>
              <a:rPr lang="de-DE" sz="3600" dirty="0" smtClean="0">
                <a:latin typeface="Helvetica"/>
                <a:cs typeface="Helvetica"/>
              </a:rPr>
              <a:t>			Stress entsteht im Gehirn</a:t>
            </a:r>
          </a:p>
          <a:p>
            <a:endParaRPr lang="de-DE" sz="3600" dirty="0" smtClean="0">
              <a:latin typeface="Helvetica"/>
              <a:cs typeface="Helvetica"/>
            </a:endParaRPr>
          </a:p>
        </p:txBody>
      </p:sp>
      <p:pic>
        <p:nvPicPr>
          <p:cNvPr id="10" name="Bild 9" descr="logo-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7" name="Bild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22678"/>
            <a:ext cx="213360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13"/>
          <p:cNvSpPr>
            <a:spLocks noChangeArrowheads="1"/>
          </p:cNvSpPr>
          <p:nvPr/>
        </p:nvSpPr>
        <p:spPr bwMode="auto">
          <a:xfrm>
            <a:off x="3276600" y="3175599"/>
            <a:ext cx="5334000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2200" dirty="0">
                <a:latin typeface="Helvetica"/>
                <a:cs typeface="Helvetica"/>
              </a:rPr>
              <a:t>„Es sind nicht die Dinge oder Ereignisse, </a:t>
            </a:r>
            <a:br>
              <a:rPr lang="de-DE" sz="2200" dirty="0">
                <a:latin typeface="Helvetica"/>
                <a:cs typeface="Helvetica"/>
              </a:rPr>
            </a:br>
            <a:r>
              <a:rPr lang="de-DE" sz="2200" dirty="0">
                <a:latin typeface="Helvetica"/>
                <a:cs typeface="Helvetica"/>
              </a:rPr>
              <a:t>die uns beunruhigen, sondern die Einstellungen und Meinungen, </a:t>
            </a:r>
            <a:br>
              <a:rPr lang="de-DE" sz="2200" dirty="0">
                <a:latin typeface="Helvetica"/>
                <a:cs typeface="Helvetica"/>
              </a:rPr>
            </a:br>
            <a:r>
              <a:rPr lang="de-DE" sz="2200" dirty="0">
                <a:latin typeface="Helvetica"/>
                <a:cs typeface="Helvetica"/>
              </a:rPr>
              <a:t>die wir zu den Dingen haben.</a:t>
            </a:r>
            <a:r>
              <a:rPr lang="ja-JP" altLang="de-DE" sz="2200" dirty="0">
                <a:latin typeface="Helvetica"/>
                <a:cs typeface="Helvetica"/>
              </a:rPr>
              <a:t>“</a:t>
            </a:r>
            <a:endParaRPr lang="de-DE" altLang="ja-JP" sz="2200" dirty="0">
              <a:latin typeface="Helvetica"/>
              <a:cs typeface="Helvetica"/>
            </a:endParaRPr>
          </a:p>
          <a:p>
            <a:endParaRPr lang="de-DE" dirty="0">
              <a:latin typeface="Helvetica"/>
              <a:cs typeface="Helvetica"/>
            </a:endParaRPr>
          </a:p>
          <a:p>
            <a:r>
              <a:rPr lang="de-DE" sz="1600" dirty="0" err="1">
                <a:latin typeface="Helvetica"/>
                <a:cs typeface="Helvetica"/>
              </a:rPr>
              <a:t>Epiktet</a:t>
            </a:r>
            <a:r>
              <a:rPr lang="de-DE" sz="1600" dirty="0">
                <a:latin typeface="Helvetica"/>
                <a:cs typeface="Helvetica"/>
              </a:rPr>
              <a:t> (</a:t>
            </a:r>
            <a:r>
              <a:rPr lang="de-DE" sz="1600" dirty="0" err="1">
                <a:latin typeface="Helvetica"/>
                <a:cs typeface="Helvetica"/>
              </a:rPr>
              <a:t>griech</a:t>
            </a:r>
            <a:r>
              <a:rPr lang="de-DE" sz="1600" dirty="0">
                <a:latin typeface="Helvetica"/>
                <a:cs typeface="Helvetica"/>
              </a:rPr>
              <a:t>. Philosoph der Stoa, 50 -138 n.Chr.)</a:t>
            </a:r>
          </a:p>
        </p:txBody>
      </p:sp>
    </p:spTree>
    <p:extLst>
      <p:ext uri="{BB962C8B-B14F-4D97-AF65-F5344CB8AC3E}">
        <p14:creationId xmlns:p14="http://schemas.microsoft.com/office/powerpoint/2010/main" val="189657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34963" y="1421272"/>
            <a:ext cx="803555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3600" dirty="0" smtClean="0">
              <a:latin typeface="Helvetica"/>
              <a:cs typeface="Helvetica"/>
            </a:endParaRPr>
          </a:p>
          <a:p>
            <a:r>
              <a:rPr lang="de-DE" sz="3600" dirty="0" smtClean="0">
                <a:latin typeface="Helvetica"/>
                <a:cs typeface="Helvetica"/>
              </a:rPr>
              <a:t>Mentales Stresskompetenztraining</a:t>
            </a:r>
          </a:p>
          <a:p>
            <a:endParaRPr lang="de-DE" sz="3600" dirty="0" smtClean="0">
              <a:latin typeface="Helvetica"/>
              <a:cs typeface="Helvetica"/>
            </a:endParaRPr>
          </a:p>
        </p:txBody>
      </p:sp>
      <p:pic>
        <p:nvPicPr>
          <p:cNvPr id="10" name="Bild 9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sp>
        <p:nvSpPr>
          <p:cNvPr id="8" name="Rechteck 13"/>
          <p:cNvSpPr>
            <a:spLocks noChangeArrowheads="1"/>
          </p:cNvSpPr>
          <p:nvPr/>
        </p:nvSpPr>
        <p:spPr bwMode="auto">
          <a:xfrm>
            <a:off x="3810000" y="2891676"/>
            <a:ext cx="5334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2000" dirty="0">
                <a:latin typeface="Helvetica"/>
                <a:cs typeface="Helvetica"/>
              </a:rPr>
              <a:t>Ergebnisse der Stressforschung machen deutlich, dass weniger das Auftreten des Ereignisses an sich, als vielmehr dessen Wahrnehmung, Bewertung und Verarbeitung durch den betroffenen Menschen ausschlaggebend </a:t>
            </a:r>
            <a:r>
              <a:rPr lang="de-DE" sz="2000" dirty="0" err="1">
                <a:latin typeface="Helvetica"/>
                <a:cs typeface="Helvetica"/>
              </a:rPr>
              <a:t>dafür</a:t>
            </a:r>
            <a:r>
              <a:rPr lang="de-DE" sz="2000" dirty="0">
                <a:latin typeface="Helvetica"/>
                <a:cs typeface="Helvetica"/>
              </a:rPr>
              <a:t> sind, ob es in der Folge zu gesundheitlichen </a:t>
            </a:r>
            <a:r>
              <a:rPr lang="de-DE" sz="2000" dirty="0" err="1">
                <a:latin typeface="Helvetica"/>
                <a:cs typeface="Helvetica"/>
              </a:rPr>
              <a:t>Störungen</a:t>
            </a:r>
            <a:r>
              <a:rPr lang="de-DE" sz="2000" dirty="0">
                <a:latin typeface="Helvetica"/>
                <a:cs typeface="Helvetica"/>
              </a:rPr>
              <a:t> kommt oder nicht. (G. Kaluza) 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248" y="2891676"/>
            <a:ext cx="3243777" cy="324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34963" y="1421272"/>
            <a:ext cx="80355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smtClean="0">
                <a:latin typeface="Helvetica"/>
                <a:cs typeface="Helvetica"/>
              </a:rPr>
              <a:t>Der menschliche Geist: 2 Vögel in einem Baum</a:t>
            </a:r>
          </a:p>
          <a:p>
            <a:r>
              <a:rPr lang="de-DE" sz="2400" dirty="0" smtClean="0">
                <a:latin typeface="Helvetica"/>
                <a:cs typeface="Helvetica"/>
              </a:rPr>
              <a:t>Stressvogel und Paradiesvogel (neutraler Beobachter)</a:t>
            </a:r>
          </a:p>
          <a:p>
            <a:endParaRPr lang="de-DE" sz="3600" dirty="0" smtClean="0">
              <a:latin typeface="Helvetica"/>
              <a:cs typeface="Helvetica"/>
            </a:endParaRPr>
          </a:p>
        </p:txBody>
      </p:sp>
      <p:pic>
        <p:nvPicPr>
          <p:cNvPr id="10" name="Bild 9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7" name="Bild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292" y="2451432"/>
            <a:ext cx="5733415" cy="4300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926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01016" y="1605099"/>
            <a:ext cx="842133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 smtClean="0">
                <a:latin typeface="Helvetica"/>
                <a:cs typeface="Helvetica"/>
              </a:rPr>
              <a:t>  Der dritte Fehler:  den Stressvogel füttern </a:t>
            </a:r>
            <a:endParaRPr lang="de-DE" sz="3200" dirty="0">
              <a:latin typeface="Helvetica"/>
              <a:cs typeface="Helvetica"/>
            </a:endParaRPr>
          </a:p>
          <a:p>
            <a:endParaRPr lang="de-DE" sz="3600" dirty="0" smtClean="0">
              <a:latin typeface="Helvetica"/>
              <a:cs typeface="Helvetica"/>
            </a:endParaRPr>
          </a:p>
        </p:txBody>
      </p:sp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812" y="2321169"/>
            <a:ext cx="6049108" cy="453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7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34963" y="1421272"/>
            <a:ext cx="80355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smtClean="0">
                <a:latin typeface="Helvetica"/>
                <a:cs typeface="Helvetica"/>
              </a:rPr>
              <a:t>		</a:t>
            </a:r>
          </a:p>
          <a:p>
            <a:r>
              <a:rPr lang="de-DE" sz="2400" dirty="0">
                <a:latin typeface="Helvetica"/>
                <a:cs typeface="Helvetica"/>
              </a:rPr>
              <a:t>	</a:t>
            </a:r>
            <a:r>
              <a:rPr lang="de-DE" sz="2400" dirty="0" smtClean="0">
                <a:latin typeface="Helvetica"/>
                <a:cs typeface="Helvetica"/>
              </a:rPr>
              <a:t>	Kompetenz: Beobachtung des Stressvogels</a:t>
            </a:r>
          </a:p>
          <a:p>
            <a:endParaRPr lang="de-DE" sz="3600" dirty="0" smtClean="0">
              <a:latin typeface="Helvetica"/>
              <a:cs typeface="Helvetica"/>
            </a:endParaRPr>
          </a:p>
        </p:txBody>
      </p:sp>
      <p:pic>
        <p:nvPicPr>
          <p:cNvPr id="10" name="Bild 9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7" name="Bild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292" y="2451432"/>
            <a:ext cx="5733415" cy="4300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680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34963" y="1421272"/>
            <a:ext cx="803555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u="sng" dirty="0"/>
              <a:t>Der innere Raum der </a:t>
            </a:r>
            <a:r>
              <a:rPr lang="de-DE" sz="2400" u="sng" dirty="0" smtClean="0"/>
              <a:t>Freiheit</a:t>
            </a:r>
            <a:endParaRPr lang="de-DE" sz="2400" dirty="0"/>
          </a:p>
          <a:p>
            <a:r>
              <a:rPr lang="de-DE" sz="2400" dirty="0"/>
              <a:t>Durch lange tiefe bewusste Atmung und die Beobachtung des Stressvogels entsteht ein innerer Raum der Freiheit. Lassen Sie diesen inneren Raum mehr und mehr Teil Ihres Lebens werden!</a:t>
            </a:r>
          </a:p>
          <a:p>
            <a:endParaRPr lang="de-DE" sz="3600" dirty="0" smtClean="0">
              <a:latin typeface="Helvetica"/>
              <a:cs typeface="Helvetica"/>
            </a:endParaRPr>
          </a:p>
        </p:txBody>
      </p:sp>
      <p:pic>
        <p:nvPicPr>
          <p:cNvPr id="10" name="Bild 9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8" name="Bild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106" y="3027018"/>
            <a:ext cx="5756910" cy="4317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68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921247" y="1131919"/>
            <a:ext cx="71956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3600" dirty="0">
              <a:latin typeface="Helvetica"/>
              <a:cs typeface="Helvetica"/>
            </a:endParaRPr>
          </a:p>
          <a:p>
            <a:pPr algn="ctr"/>
            <a:r>
              <a:rPr lang="de-DE" sz="3600" dirty="0" smtClean="0">
                <a:latin typeface="Helvetica"/>
                <a:cs typeface="Helvetica"/>
              </a:rPr>
              <a:t>2. Kompetenz:  </a:t>
            </a:r>
          </a:p>
          <a:p>
            <a:pPr algn="ctr"/>
            <a:r>
              <a:rPr lang="de-DE" sz="3600" dirty="0" smtClean="0">
                <a:latin typeface="Helvetica"/>
                <a:cs typeface="Helvetica"/>
              </a:rPr>
              <a:t>gesundes Denken</a:t>
            </a:r>
            <a:endParaRPr lang="de-DE" sz="3600" dirty="0">
              <a:latin typeface="Helvetica"/>
              <a:cs typeface="Helvetica"/>
            </a:endParaRPr>
          </a:p>
          <a:p>
            <a:endParaRPr lang="de-DE" sz="3600" dirty="0" smtClean="0">
              <a:latin typeface="Helvetica"/>
              <a:cs typeface="Helvetica"/>
            </a:endParaRPr>
          </a:p>
        </p:txBody>
      </p:sp>
      <p:pic>
        <p:nvPicPr>
          <p:cNvPr id="2" name="Bild 1" descr="IconUM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203" y="2938698"/>
            <a:ext cx="5975657" cy="3570319"/>
          </a:xfrm>
          <a:prstGeom prst="rect">
            <a:avLst/>
          </a:prstGeom>
        </p:spPr>
      </p:pic>
      <p:pic>
        <p:nvPicPr>
          <p:cNvPr id="7" name="Bild 6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705" y="5995043"/>
            <a:ext cx="1568080" cy="72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3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974156" y="1138396"/>
            <a:ext cx="71956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3600" dirty="0">
              <a:latin typeface="Helvetica"/>
              <a:cs typeface="Helvetica"/>
            </a:endParaRPr>
          </a:p>
          <a:p>
            <a:pPr algn="ctr"/>
            <a:r>
              <a:rPr lang="de-DE" sz="3600" dirty="0" smtClean="0">
                <a:latin typeface="Helvetica"/>
                <a:cs typeface="Helvetica"/>
              </a:rPr>
              <a:t>2. Kompetenz:  gesundes Denken:</a:t>
            </a:r>
          </a:p>
          <a:p>
            <a:pPr algn="ctr"/>
            <a:r>
              <a:rPr lang="de-DE" sz="3600" dirty="0" smtClean="0">
                <a:latin typeface="Helvetica"/>
                <a:cs typeface="Helvetica"/>
              </a:rPr>
              <a:t>Dankbarkeit &amp; Wertschätzung</a:t>
            </a:r>
            <a:endParaRPr lang="de-DE" sz="3600" dirty="0">
              <a:latin typeface="Helvetica"/>
              <a:cs typeface="Helvetica"/>
            </a:endParaRPr>
          </a:p>
          <a:p>
            <a:endParaRPr lang="de-DE" sz="3600" dirty="0" smtClean="0">
              <a:latin typeface="Helvetica"/>
              <a:cs typeface="Helvetica"/>
            </a:endParaRPr>
          </a:p>
        </p:txBody>
      </p:sp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803" y="6135453"/>
            <a:ext cx="1568080" cy="722547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899" y="3172122"/>
            <a:ext cx="54102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7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el 1"/>
          <p:cNvSpPr>
            <a:spLocks noGrp="1"/>
          </p:cNvSpPr>
          <p:nvPr>
            <p:ph type="ctrTitle"/>
          </p:nvPr>
        </p:nvSpPr>
        <p:spPr bwMode="auto">
          <a:xfrm>
            <a:off x="304800" y="76200"/>
            <a:ext cx="6629400" cy="990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spcBef>
                <a:spcPct val="0"/>
              </a:spcBef>
            </a:pPr>
            <a:r>
              <a:rPr lang="de-DE" dirty="0">
                <a:latin typeface="Arial Bold" charset="0"/>
                <a:ea typeface="ＭＳ Ｐゴシック" charset="0"/>
                <a:cs typeface="ＭＳ Ｐゴシック" charset="0"/>
              </a:rPr>
              <a:t>Stressverschärfender Denkstil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60653" y="1603717"/>
            <a:ext cx="5432524" cy="504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de-DE" dirty="0">
                <a:solidFill>
                  <a:srgbClr val="404040"/>
                </a:solidFill>
                <a:cs typeface="Arial" charset="0"/>
              </a:rPr>
              <a:t>„Das gibt</a:t>
            </a:r>
            <a:r>
              <a:rPr lang="ja-JP" altLang="de-DE" dirty="0">
                <a:solidFill>
                  <a:srgbClr val="404040"/>
                </a:solidFill>
                <a:cs typeface="Arial" charset="0"/>
              </a:rPr>
              <a:t>‘</a:t>
            </a:r>
            <a:r>
              <a:rPr lang="de-DE" dirty="0">
                <a:solidFill>
                  <a:srgbClr val="404040"/>
                </a:solidFill>
                <a:cs typeface="Arial" charset="0"/>
              </a:rPr>
              <a:t>s doch nicht!</a:t>
            </a:r>
            <a:r>
              <a:rPr lang="ja-JP" altLang="de-DE" dirty="0">
                <a:solidFill>
                  <a:srgbClr val="404040"/>
                </a:solidFill>
                <a:cs typeface="Arial" charset="0"/>
              </a:rPr>
              <a:t>“</a:t>
            </a:r>
            <a:r>
              <a:rPr lang="de-DE" dirty="0">
                <a:solidFill>
                  <a:srgbClr val="404040"/>
                </a:solidFill>
                <a:cs typeface="Arial" charset="0"/>
              </a:rPr>
              <a:t>- Denken</a:t>
            </a:r>
          </a:p>
          <a:p>
            <a:pPr defTabSz="914400"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de-DE" dirty="0" smtClean="0">
                <a:solidFill>
                  <a:srgbClr val="404040"/>
                </a:solidFill>
                <a:cs typeface="Arial" charset="0"/>
              </a:rPr>
              <a:t>Blick auf das Negative:</a:t>
            </a:r>
            <a:br>
              <a:rPr lang="de-DE" dirty="0" smtClean="0">
                <a:solidFill>
                  <a:srgbClr val="404040"/>
                </a:solidFill>
                <a:cs typeface="Arial" charset="0"/>
              </a:rPr>
            </a:br>
            <a:r>
              <a:rPr lang="de-DE" dirty="0" smtClean="0">
                <a:solidFill>
                  <a:srgbClr val="404040"/>
                </a:solidFill>
                <a:cs typeface="Arial" charset="0"/>
              </a:rPr>
              <a:t>Selektive </a:t>
            </a:r>
            <a:r>
              <a:rPr lang="de-DE" dirty="0">
                <a:solidFill>
                  <a:srgbClr val="404040"/>
                </a:solidFill>
                <a:cs typeface="Arial" charset="0"/>
              </a:rPr>
              <a:t>Wahrnehmung und Verallgemeinerung von negativen Ereignissen/ </a:t>
            </a:r>
            <a:r>
              <a:rPr lang="de-DE" dirty="0" smtClean="0">
                <a:solidFill>
                  <a:srgbClr val="404040"/>
                </a:solidFill>
                <a:cs typeface="Arial" charset="0"/>
              </a:rPr>
              <a:t>Erfahrungen</a:t>
            </a:r>
          </a:p>
          <a:p>
            <a:pPr defTabSz="914400"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de-DE" dirty="0">
                <a:solidFill>
                  <a:srgbClr val="404040"/>
                </a:solidFill>
                <a:cs typeface="Arial" charset="0"/>
              </a:rPr>
              <a:t>Negatives Konsequenzen-</a:t>
            </a:r>
            <a:r>
              <a:rPr lang="de-DE" dirty="0" smtClean="0">
                <a:solidFill>
                  <a:srgbClr val="404040"/>
                </a:solidFill>
                <a:cs typeface="Arial" charset="0"/>
              </a:rPr>
              <a:t>Denken</a:t>
            </a:r>
            <a:br>
              <a:rPr lang="de-DE" dirty="0" smtClean="0">
                <a:solidFill>
                  <a:srgbClr val="404040"/>
                </a:solidFill>
                <a:cs typeface="Arial" charset="0"/>
              </a:rPr>
            </a:br>
            <a:r>
              <a:rPr lang="de-DE" dirty="0" smtClean="0">
                <a:solidFill>
                  <a:srgbClr val="404040"/>
                </a:solidFill>
                <a:cs typeface="Arial" charset="0"/>
              </a:rPr>
              <a:t>(auch: </a:t>
            </a:r>
            <a:r>
              <a:rPr lang="de-DE" dirty="0" err="1" smtClean="0">
                <a:solidFill>
                  <a:srgbClr val="404040"/>
                </a:solidFill>
                <a:cs typeface="Arial" charset="0"/>
              </a:rPr>
              <a:t>Katastrophisieren</a:t>
            </a:r>
            <a:r>
              <a:rPr lang="de-DE" dirty="0" smtClean="0">
                <a:solidFill>
                  <a:srgbClr val="404040"/>
                </a:solidFill>
                <a:cs typeface="Arial" charset="0"/>
              </a:rPr>
              <a:t>)</a:t>
            </a:r>
          </a:p>
          <a:p>
            <a:pPr defTabSz="914400"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de-DE" dirty="0" smtClean="0">
                <a:solidFill>
                  <a:srgbClr val="404040"/>
                </a:solidFill>
                <a:cs typeface="Arial" charset="0"/>
              </a:rPr>
              <a:t>„Defizit-Denken:</a:t>
            </a:r>
            <a:br>
              <a:rPr lang="de-DE" dirty="0" smtClean="0">
                <a:solidFill>
                  <a:srgbClr val="404040"/>
                </a:solidFill>
                <a:cs typeface="Arial" charset="0"/>
              </a:rPr>
            </a:br>
            <a:r>
              <a:rPr lang="de-DE" dirty="0" smtClean="0">
                <a:solidFill>
                  <a:srgbClr val="404040"/>
                </a:solidFill>
                <a:cs typeface="Arial" charset="0"/>
              </a:rPr>
              <a:t>Selektive Wahrnehmung eigener Schwächen, Misserfolge</a:t>
            </a:r>
          </a:p>
          <a:p>
            <a:pPr defTabSz="914400"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de-DE" dirty="0" smtClean="0">
                <a:solidFill>
                  <a:srgbClr val="404040"/>
                </a:solidFill>
                <a:cs typeface="Arial" charset="0"/>
              </a:rPr>
              <a:t>Personalisieren</a:t>
            </a:r>
            <a:r>
              <a:rPr lang="de-DE" dirty="0">
                <a:solidFill>
                  <a:srgbClr val="404040"/>
                </a:solidFill>
                <a:cs typeface="Arial" charset="0"/>
              </a:rPr>
              <a:t>: alles auf sich </a:t>
            </a:r>
            <a:r>
              <a:rPr lang="de-DE" dirty="0" smtClean="0">
                <a:solidFill>
                  <a:srgbClr val="404040"/>
                </a:solidFill>
                <a:cs typeface="Arial" charset="0"/>
              </a:rPr>
              <a:t>beziehen / Opfer-Denken</a:t>
            </a:r>
            <a:endParaRPr lang="de-DE" dirty="0">
              <a:solidFill>
                <a:srgbClr val="404040"/>
              </a:solidFill>
              <a:cs typeface="Arial" charset="0"/>
            </a:endParaRPr>
          </a:p>
          <a:p>
            <a:pPr defTabSz="914400" eaLnBrk="1" hangingPunct="1">
              <a:spcBef>
                <a:spcPct val="20000"/>
              </a:spcBef>
              <a:buFont typeface="Wingdings" charset="0"/>
              <a:buNone/>
            </a:pPr>
            <a:endParaRPr lang="de-DE" dirty="0">
              <a:solidFill>
                <a:srgbClr val="404040"/>
              </a:solidFill>
              <a:cs typeface="Arial" charset="0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81696"/>
            <a:ext cx="3708400" cy="2959472"/>
          </a:xfrm>
          <a:prstGeom prst="rect">
            <a:avLst/>
          </a:prstGeom>
        </p:spPr>
      </p:pic>
      <p:pic>
        <p:nvPicPr>
          <p:cNvPr id="6" name="Bild 5" descr="logo-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1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14" name="Bild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3512"/>
            <a:ext cx="8582934" cy="538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d 14" descr="logo-blac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60" y="6361345"/>
            <a:ext cx="995840" cy="45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el 1"/>
          <p:cNvSpPr>
            <a:spLocks noGrp="1"/>
          </p:cNvSpPr>
          <p:nvPr>
            <p:ph type="ctrTitle" idx="4294967295"/>
          </p:nvPr>
        </p:nvSpPr>
        <p:spPr bwMode="auto">
          <a:xfrm>
            <a:off x="318867" y="1620350"/>
            <a:ext cx="6629400" cy="99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/>
            <a:r>
              <a:rPr lang="de-DE" sz="2800">
                <a:latin typeface="Arial Bold" charset="0"/>
                <a:ea typeface="ＭＳ Ｐゴシック" charset="0"/>
                <a:cs typeface="ＭＳ Ｐゴシック" charset="0"/>
              </a:rPr>
              <a:t>Förderlicher Denkstil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886200" y="2681288"/>
            <a:ext cx="47180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de-DE" sz="2000" dirty="0">
                <a:solidFill>
                  <a:srgbClr val="404040"/>
                </a:solidFill>
                <a:cs typeface="Arial" charset="0"/>
              </a:rPr>
              <a:t>Annehmen der Realität</a:t>
            </a:r>
          </a:p>
          <a:p>
            <a:pPr defTabSz="914400"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de-DE" sz="2000" dirty="0">
                <a:solidFill>
                  <a:srgbClr val="404040"/>
                </a:solidFill>
                <a:cs typeface="Arial" charset="0"/>
              </a:rPr>
              <a:t>„Blick auf das Positive</a:t>
            </a:r>
            <a:r>
              <a:rPr lang="ja-JP" altLang="de-DE" sz="2000" dirty="0">
                <a:solidFill>
                  <a:srgbClr val="404040"/>
                </a:solidFill>
                <a:cs typeface="Arial" charset="0"/>
              </a:rPr>
              <a:t>“</a:t>
            </a:r>
            <a:r>
              <a:rPr lang="de-DE" altLang="ja-JP" sz="2000" dirty="0">
                <a:solidFill>
                  <a:srgbClr val="404040"/>
                </a:solidFill>
                <a:cs typeface="Arial" charset="0"/>
              </a:rPr>
              <a:t>: Orientieren auf Chancen, </a:t>
            </a:r>
            <a:r>
              <a:rPr lang="de-DE" altLang="ja-JP" sz="2000" dirty="0" smtClean="0">
                <a:solidFill>
                  <a:srgbClr val="404040"/>
                </a:solidFill>
                <a:cs typeface="Arial" charset="0"/>
              </a:rPr>
              <a:t>Sinn</a:t>
            </a:r>
            <a:endParaRPr lang="de-DE" altLang="ja-JP" sz="2000" dirty="0">
              <a:solidFill>
                <a:srgbClr val="404040"/>
              </a:solidFill>
              <a:cs typeface="Arial" charset="0"/>
            </a:endParaRPr>
          </a:p>
          <a:p>
            <a:pPr defTabSz="914400"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de-DE" sz="2000" dirty="0">
                <a:solidFill>
                  <a:srgbClr val="404040"/>
                </a:solidFill>
                <a:cs typeface="Arial" charset="0"/>
              </a:rPr>
              <a:t>„Kompetenz-Denken</a:t>
            </a:r>
            <a:r>
              <a:rPr lang="ja-JP" altLang="de-DE" sz="2000" dirty="0">
                <a:solidFill>
                  <a:srgbClr val="404040"/>
                </a:solidFill>
                <a:cs typeface="Arial" charset="0"/>
              </a:rPr>
              <a:t>“</a:t>
            </a:r>
            <a:r>
              <a:rPr lang="de-DE" altLang="ja-JP" sz="2000" dirty="0">
                <a:solidFill>
                  <a:srgbClr val="404040"/>
                </a:solidFill>
                <a:cs typeface="Arial" charset="0"/>
              </a:rPr>
              <a:t/>
            </a:r>
            <a:br>
              <a:rPr lang="de-DE" altLang="ja-JP" sz="2000" dirty="0">
                <a:solidFill>
                  <a:srgbClr val="404040"/>
                </a:solidFill>
                <a:cs typeface="Arial" charset="0"/>
              </a:rPr>
            </a:br>
            <a:r>
              <a:rPr lang="de-DE" altLang="ja-JP" sz="2000" dirty="0">
                <a:solidFill>
                  <a:srgbClr val="404040"/>
                </a:solidFill>
                <a:cs typeface="Arial" charset="0"/>
              </a:rPr>
              <a:t>Orientieren auf eigene Stärken, Erfolge, Ressourcen</a:t>
            </a:r>
          </a:p>
          <a:p>
            <a:pPr defTabSz="914400"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de-DE" sz="2000" dirty="0">
                <a:solidFill>
                  <a:srgbClr val="404040"/>
                </a:solidFill>
                <a:cs typeface="Arial" charset="0"/>
              </a:rPr>
              <a:t>Positives Konsequenzen-Denken</a:t>
            </a:r>
          </a:p>
          <a:p>
            <a:pPr defTabSz="914400"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de-DE" sz="2000" dirty="0">
                <a:solidFill>
                  <a:srgbClr val="404040"/>
                </a:solidFill>
                <a:cs typeface="Arial" charset="0"/>
              </a:rPr>
              <a:t>„Teflon-Denken</a:t>
            </a:r>
            <a:r>
              <a:rPr lang="ja-JP" altLang="de-DE" sz="2000" dirty="0">
                <a:solidFill>
                  <a:srgbClr val="404040"/>
                </a:solidFill>
                <a:cs typeface="Arial" charset="0"/>
              </a:rPr>
              <a:t>“</a:t>
            </a:r>
            <a:r>
              <a:rPr lang="de-DE" altLang="ja-JP" sz="2000" dirty="0">
                <a:solidFill>
                  <a:srgbClr val="404040"/>
                </a:solidFill>
                <a:cs typeface="Arial" charset="0"/>
              </a:rPr>
              <a:t>:</a:t>
            </a:r>
            <a:br>
              <a:rPr lang="de-DE" altLang="ja-JP" sz="2000" dirty="0">
                <a:solidFill>
                  <a:srgbClr val="404040"/>
                </a:solidFill>
                <a:cs typeface="Arial" charset="0"/>
              </a:rPr>
            </a:br>
            <a:r>
              <a:rPr lang="de-DE" altLang="ja-JP" sz="2000" dirty="0">
                <a:solidFill>
                  <a:srgbClr val="404040"/>
                </a:solidFill>
                <a:cs typeface="Arial" charset="0"/>
              </a:rPr>
              <a:t>Distanzieren und Relativieren</a:t>
            </a:r>
            <a:br>
              <a:rPr lang="de-DE" altLang="ja-JP" sz="2000" dirty="0">
                <a:solidFill>
                  <a:srgbClr val="404040"/>
                </a:solidFill>
                <a:cs typeface="Arial" charset="0"/>
              </a:rPr>
            </a:br>
            <a:r>
              <a:rPr lang="de-DE" altLang="ja-JP" sz="2000" dirty="0">
                <a:solidFill>
                  <a:srgbClr val="404040"/>
                </a:solidFill>
                <a:cs typeface="Arial" charset="0"/>
              </a:rPr>
              <a:t>Realitätstestung und Konkretisieren</a:t>
            </a:r>
          </a:p>
          <a:p>
            <a:pPr defTabSz="914400" eaLnBrk="1" hangingPunct="1">
              <a:spcBef>
                <a:spcPct val="20000"/>
              </a:spcBef>
              <a:buFont typeface="Wingdings" charset="0"/>
              <a:buNone/>
            </a:pPr>
            <a:endParaRPr lang="de-DE" sz="2000" dirty="0">
              <a:solidFill>
                <a:srgbClr val="404040"/>
              </a:solidFill>
              <a:cs typeface="Arial" charset="0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2460"/>
            <a:ext cx="3886200" cy="2942946"/>
          </a:xfrm>
          <a:prstGeom prst="rect">
            <a:avLst/>
          </a:prstGeom>
        </p:spPr>
      </p:pic>
      <p:pic>
        <p:nvPicPr>
          <p:cNvPr id="5" name="Bild 4" descr="logo-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75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graphicFrame>
        <p:nvGraphicFramePr>
          <p:cNvPr id="9" name="Diagramm 8"/>
          <p:cNvGraphicFramePr/>
          <p:nvPr>
            <p:extLst/>
          </p:nvPr>
        </p:nvGraphicFramePr>
        <p:xfrm>
          <a:off x="749300" y="1843922"/>
          <a:ext cx="3848100" cy="4652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m 10"/>
          <p:cNvGraphicFramePr/>
          <p:nvPr>
            <p:extLst/>
          </p:nvPr>
        </p:nvGraphicFramePr>
        <p:xfrm>
          <a:off x="4229100" y="1843922"/>
          <a:ext cx="3848100" cy="4652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4" name="Bild 13" descr="logo-black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921" y="6248400"/>
            <a:ext cx="132296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0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el 1"/>
          <p:cNvSpPr>
            <a:spLocks noGrp="1"/>
          </p:cNvSpPr>
          <p:nvPr>
            <p:ph type="ctrTitle" idx="4294967295"/>
          </p:nvPr>
        </p:nvSpPr>
        <p:spPr bwMode="auto">
          <a:xfrm>
            <a:off x="1447800" y="1059322"/>
            <a:ext cx="66294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/>
            <a:r>
              <a:rPr lang="en-GB" sz="2800" dirty="0">
                <a:latin typeface="Arial Bold" charset="0"/>
                <a:ea typeface="ＭＳ Ｐゴシック" charset="0"/>
                <a:cs typeface="ＭＳ Ｐゴシック" charset="0"/>
              </a:rPr>
              <a:t>Die 5 </a:t>
            </a:r>
            <a:r>
              <a:rPr lang="en-GB" sz="2800" dirty="0" err="1">
                <a:latin typeface="Arial Bold" charset="0"/>
                <a:ea typeface="ＭＳ Ｐゴシック" charset="0"/>
                <a:cs typeface="ＭＳ Ｐゴシック" charset="0"/>
              </a:rPr>
              <a:t>häufigsten</a:t>
            </a:r>
            <a:r>
              <a:rPr lang="en-GB" sz="2800" dirty="0">
                <a:latin typeface="Arial Bold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>
                <a:latin typeface="Arial Bold" charset="0"/>
                <a:ea typeface="ＭＳ Ｐゴシック" charset="0"/>
                <a:cs typeface="ＭＳ Ｐゴシック" charset="0"/>
              </a:rPr>
              <a:t>Stressverstärker</a:t>
            </a:r>
            <a:endParaRPr lang="de-DE" sz="2800" dirty="0"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1858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16" y="1871003"/>
            <a:ext cx="7159284" cy="472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Untertitel 2"/>
          <p:cNvSpPr>
            <a:spLocks noGrp="1"/>
          </p:cNvSpPr>
          <p:nvPr>
            <p:ph type="subTitle" idx="4294967295"/>
          </p:nvPr>
        </p:nvSpPr>
        <p:spPr bwMode="auto">
          <a:xfrm>
            <a:off x="3011658" y="2546253"/>
            <a:ext cx="29718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Sei perfekt!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Sei beliebt!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Sei </a:t>
            </a: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vorsichtig</a:t>
            </a: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!</a:t>
            </a:r>
            <a:endParaRPr lang="de-DE" sz="2600" b="1" dirty="0" smtClean="0">
              <a:solidFill>
                <a:schemeClr val="bg1"/>
              </a:solidFill>
              <a:ea typeface="ＭＳ Ｐゴシック" charset="0"/>
              <a:cs typeface="Arial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Sei stark! 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Ich </a:t>
            </a: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kann nicht!</a:t>
            </a:r>
          </a:p>
        </p:txBody>
      </p:sp>
      <p:pic>
        <p:nvPicPr>
          <p:cNvPr id="5" name="Bild 4" descr="logo-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el 1"/>
          <p:cNvSpPr>
            <a:spLocks noGrp="1"/>
          </p:cNvSpPr>
          <p:nvPr>
            <p:ph type="ctrTitle" idx="4294967295"/>
          </p:nvPr>
        </p:nvSpPr>
        <p:spPr bwMode="auto">
          <a:xfrm>
            <a:off x="1257300" y="1405445"/>
            <a:ext cx="66294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/>
            <a:r>
              <a:rPr lang="en-GB" sz="2800" dirty="0" smtClean="0">
                <a:latin typeface="Arial Bold" charset="0"/>
                <a:ea typeface="ＭＳ Ｐゴシック" charset="0"/>
                <a:cs typeface="ＭＳ Ｐゴシック" charset="0"/>
              </a:rPr>
              <a:t>					</a:t>
            </a:r>
            <a:r>
              <a:rPr lang="en-GB" sz="2800" dirty="0" err="1" smtClean="0">
                <a:latin typeface="Arial Bold" charset="0"/>
                <a:ea typeface="ＭＳ Ｐゴシック" charset="0"/>
                <a:cs typeface="ＭＳ Ｐゴシック" charset="0"/>
              </a:rPr>
              <a:t>Sei</a:t>
            </a:r>
            <a:r>
              <a:rPr lang="en-GB" sz="2800" dirty="0" smtClean="0">
                <a:latin typeface="Arial Bold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 smtClean="0">
                <a:latin typeface="Arial Bold" charset="0"/>
                <a:ea typeface="ＭＳ Ｐゴシック" charset="0"/>
                <a:cs typeface="ＭＳ Ｐゴシック" charset="0"/>
              </a:rPr>
              <a:t>perfekt</a:t>
            </a:r>
            <a:r>
              <a:rPr lang="en-GB" sz="2800" dirty="0" smtClean="0">
                <a:latin typeface="Arial Bold" charset="0"/>
                <a:ea typeface="ＭＳ Ｐゴシック" charset="0"/>
                <a:cs typeface="ＭＳ Ｐゴシック" charset="0"/>
              </a:rPr>
              <a:t>!</a:t>
            </a:r>
            <a:endParaRPr lang="de-DE" sz="2800" dirty="0"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859" name="Untertitel 2"/>
          <p:cNvSpPr>
            <a:spLocks noGrp="1"/>
          </p:cNvSpPr>
          <p:nvPr>
            <p:ph type="subTitle" idx="4294967295"/>
          </p:nvPr>
        </p:nvSpPr>
        <p:spPr bwMode="auto">
          <a:xfrm>
            <a:off x="3011658" y="2546253"/>
            <a:ext cx="29718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Sei perfekt!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Sei beliebt!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Sei auf der Hut!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Sei stark! 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Ich </a:t>
            </a: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kann nicht!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2235200"/>
            <a:ext cx="6477000" cy="4622800"/>
          </a:xfrm>
          <a:prstGeom prst="rect">
            <a:avLst/>
          </a:prstGeom>
        </p:spPr>
      </p:pic>
      <p:pic>
        <p:nvPicPr>
          <p:cNvPr id="10" name="Bild 9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el 1"/>
          <p:cNvSpPr>
            <a:spLocks noGrp="1"/>
          </p:cNvSpPr>
          <p:nvPr>
            <p:ph type="ctrTitle" idx="4294967295"/>
          </p:nvPr>
        </p:nvSpPr>
        <p:spPr bwMode="auto">
          <a:xfrm>
            <a:off x="1257300" y="1405445"/>
            <a:ext cx="66294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/>
            <a:r>
              <a:rPr lang="en-GB" sz="2800" dirty="0" smtClean="0">
                <a:latin typeface="Arial Bold" charset="0"/>
                <a:ea typeface="ＭＳ Ｐゴシック" charset="0"/>
                <a:cs typeface="ＭＳ Ｐゴシック" charset="0"/>
              </a:rPr>
              <a:t>					</a:t>
            </a:r>
            <a:r>
              <a:rPr lang="en-GB" sz="2800" dirty="0" err="1" smtClean="0">
                <a:latin typeface="Arial Bold" charset="0"/>
                <a:ea typeface="ＭＳ Ｐゴシック" charset="0"/>
                <a:cs typeface="ＭＳ Ｐゴシック" charset="0"/>
              </a:rPr>
              <a:t>Sei</a:t>
            </a:r>
            <a:r>
              <a:rPr lang="en-GB" sz="2800" dirty="0" smtClean="0">
                <a:latin typeface="Arial Bold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 smtClean="0">
                <a:latin typeface="Arial Bold" charset="0"/>
                <a:ea typeface="ＭＳ Ｐゴシック" charset="0"/>
                <a:cs typeface="ＭＳ Ｐゴシック" charset="0"/>
              </a:rPr>
              <a:t>beliebt</a:t>
            </a:r>
            <a:r>
              <a:rPr lang="en-GB" sz="2800" dirty="0" smtClean="0">
                <a:latin typeface="Arial Bold" charset="0"/>
                <a:ea typeface="ＭＳ Ｐゴシック" charset="0"/>
                <a:cs typeface="ＭＳ Ｐゴシック" charset="0"/>
              </a:rPr>
              <a:t>!</a:t>
            </a:r>
            <a:endParaRPr lang="de-DE" sz="2800" dirty="0"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859" name="Untertitel 2"/>
          <p:cNvSpPr>
            <a:spLocks noGrp="1"/>
          </p:cNvSpPr>
          <p:nvPr>
            <p:ph type="subTitle" idx="4294967295"/>
          </p:nvPr>
        </p:nvSpPr>
        <p:spPr bwMode="auto">
          <a:xfrm>
            <a:off x="3011658" y="2546253"/>
            <a:ext cx="29718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Sei perfekt!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Sei beliebt!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Sei auf der Hut!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Sei stark! 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Ich </a:t>
            </a: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kann nicht!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201" y="2398494"/>
            <a:ext cx="6332499" cy="4459506"/>
          </a:xfrm>
          <a:prstGeom prst="rect">
            <a:avLst/>
          </a:prstGeom>
        </p:spPr>
      </p:pic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5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el 1"/>
          <p:cNvSpPr>
            <a:spLocks noGrp="1"/>
          </p:cNvSpPr>
          <p:nvPr>
            <p:ph type="ctrTitle" idx="4294967295"/>
          </p:nvPr>
        </p:nvSpPr>
        <p:spPr bwMode="auto">
          <a:xfrm>
            <a:off x="1257300" y="1405445"/>
            <a:ext cx="66294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/>
            <a:r>
              <a:rPr lang="en-GB" sz="2800" smtClean="0">
                <a:latin typeface="Arial Bold" charset="0"/>
                <a:ea typeface="ＭＳ Ｐゴシック" charset="0"/>
                <a:cs typeface="ＭＳ Ｐゴシック" charset="0"/>
              </a:rPr>
              <a:t>					</a:t>
            </a:r>
            <a:r>
              <a:rPr lang="en-GB" sz="2800" dirty="0" err="1" smtClean="0">
                <a:latin typeface="Arial Bold" charset="0"/>
                <a:ea typeface="ＭＳ Ｐゴシック" charset="0"/>
                <a:cs typeface="ＭＳ Ｐゴシック" charset="0"/>
              </a:rPr>
              <a:t>Sei</a:t>
            </a:r>
            <a:r>
              <a:rPr lang="en-GB" sz="2800" dirty="0" smtClean="0">
                <a:latin typeface="Arial Bold" charset="0"/>
                <a:ea typeface="ＭＳ Ｐゴシック" charset="0"/>
                <a:cs typeface="ＭＳ Ｐゴシック" charset="0"/>
              </a:rPr>
              <a:t> stark!</a:t>
            </a:r>
            <a:endParaRPr lang="de-DE" sz="2800" dirty="0"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859" name="Untertitel 2"/>
          <p:cNvSpPr>
            <a:spLocks noGrp="1"/>
          </p:cNvSpPr>
          <p:nvPr>
            <p:ph type="subTitle" idx="4294967295"/>
          </p:nvPr>
        </p:nvSpPr>
        <p:spPr bwMode="auto">
          <a:xfrm>
            <a:off x="3011658" y="2546253"/>
            <a:ext cx="29718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Sei perfekt!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Sei beliebt!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Sei auf der Hut!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Sei stark! 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Ich </a:t>
            </a: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kann nicht!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61" y="2453800"/>
            <a:ext cx="7114478" cy="4404200"/>
          </a:xfrm>
          <a:prstGeom prst="rect">
            <a:avLst/>
          </a:prstGeom>
        </p:spPr>
      </p:pic>
      <p:pic>
        <p:nvPicPr>
          <p:cNvPr id="11" name="Bild 10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el 1"/>
          <p:cNvSpPr>
            <a:spLocks noGrp="1"/>
          </p:cNvSpPr>
          <p:nvPr>
            <p:ph type="ctrTitle" idx="4294967295"/>
          </p:nvPr>
        </p:nvSpPr>
        <p:spPr bwMode="auto">
          <a:xfrm>
            <a:off x="1257300" y="1405445"/>
            <a:ext cx="66294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/>
            <a:r>
              <a:rPr lang="en-GB" sz="2800" dirty="0" smtClean="0">
                <a:latin typeface="Arial Bold" charset="0"/>
                <a:ea typeface="ＭＳ Ｐゴシック" charset="0"/>
                <a:cs typeface="ＭＳ Ｐゴシック" charset="0"/>
              </a:rPr>
              <a:t>					</a:t>
            </a:r>
            <a:r>
              <a:rPr lang="en-GB" sz="2800" dirty="0" err="1" smtClean="0">
                <a:latin typeface="Arial Bold" charset="0"/>
                <a:ea typeface="ＭＳ Ｐゴシック" charset="0"/>
                <a:cs typeface="ＭＳ Ｐゴシック" charset="0"/>
              </a:rPr>
              <a:t>Sei</a:t>
            </a:r>
            <a:r>
              <a:rPr lang="en-GB" sz="2800" dirty="0" smtClean="0">
                <a:latin typeface="Arial Bold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 smtClean="0">
                <a:latin typeface="Arial Bold" charset="0"/>
                <a:ea typeface="ＭＳ Ｐゴシック" charset="0"/>
                <a:cs typeface="ＭＳ Ｐゴシック" charset="0"/>
              </a:rPr>
              <a:t>vorsichtig</a:t>
            </a:r>
            <a:r>
              <a:rPr lang="en-GB" sz="2800" dirty="0" smtClean="0">
                <a:latin typeface="Arial Bold" charset="0"/>
                <a:ea typeface="ＭＳ Ｐゴシック" charset="0"/>
                <a:cs typeface="ＭＳ Ｐゴシック" charset="0"/>
              </a:rPr>
              <a:t>!</a:t>
            </a:r>
            <a:endParaRPr lang="de-DE" sz="2800" dirty="0"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859" name="Untertitel 2"/>
          <p:cNvSpPr>
            <a:spLocks noGrp="1"/>
          </p:cNvSpPr>
          <p:nvPr>
            <p:ph type="subTitle" idx="4294967295"/>
          </p:nvPr>
        </p:nvSpPr>
        <p:spPr bwMode="auto">
          <a:xfrm>
            <a:off x="3011658" y="2546253"/>
            <a:ext cx="29718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Sei perfekt!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Sei beliebt!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Sei auf der Hut!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Sei stark! 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Ich </a:t>
            </a: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kann nicht!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216" y="2140867"/>
            <a:ext cx="6002704" cy="471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5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el 1"/>
          <p:cNvSpPr>
            <a:spLocks noGrp="1"/>
          </p:cNvSpPr>
          <p:nvPr>
            <p:ph type="ctrTitle" idx="4294967295"/>
          </p:nvPr>
        </p:nvSpPr>
        <p:spPr bwMode="auto">
          <a:xfrm>
            <a:off x="1257300" y="1405445"/>
            <a:ext cx="66294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/>
            <a:r>
              <a:rPr lang="en-GB" sz="2800" dirty="0" smtClean="0">
                <a:latin typeface="Arial Bold" charset="0"/>
                <a:ea typeface="ＭＳ Ｐゴシック" charset="0"/>
                <a:cs typeface="ＭＳ Ｐゴシック" charset="0"/>
              </a:rPr>
              <a:t>					</a:t>
            </a:r>
            <a:r>
              <a:rPr lang="en-GB" sz="2800" dirty="0" err="1" smtClean="0">
                <a:latin typeface="Arial Bold" charset="0"/>
                <a:ea typeface="ＭＳ Ｐゴシック" charset="0"/>
                <a:cs typeface="ＭＳ Ｐゴシック" charset="0"/>
              </a:rPr>
              <a:t>Ich</a:t>
            </a:r>
            <a:r>
              <a:rPr lang="en-GB" sz="2800" dirty="0" smtClean="0">
                <a:latin typeface="Arial Bold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 smtClean="0">
                <a:latin typeface="Arial Bold" charset="0"/>
                <a:ea typeface="ＭＳ Ｐゴシック" charset="0"/>
                <a:cs typeface="ＭＳ Ｐゴシック" charset="0"/>
              </a:rPr>
              <a:t>kann</a:t>
            </a:r>
            <a:r>
              <a:rPr lang="en-GB" sz="2800" dirty="0" smtClean="0">
                <a:latin typeface="Arial Bold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 smtClean="0">
                <a:latin typeface="Arial Bold" charset="0"/>
                <a:ea typeface="ＭＳ Ｐゴシック" charset="0"/>
                <a:cs typeface="ＭＳ Ｐゴシック" charset="0"/>
              </a:rPr>
              <a:t>nicht</a:t>
            </a:r>
            <a:r>
              <a:rPr lang="en-GB" sz="2800" dirty="0" smtClean="0">
                <a:latin typeface="Arial Bold" charset="0"/>
                <a:ea typeface="ＭＳ Ｐゴシック" charset="0"/>
                <a:cs typeface="ＭＳ Ｐゴシック" charset="0"/>
              </a:rPr>
              <a:t>!</a:t>
            </a:r>
            <a:endParaRPr lang="de-DE" sz="2800" dirty="0"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859" name="Untertitel 2"/>
          <p:cNvSpPr>
            <a:spLocks noGrp="1"/>
          </p:cNvSpPr>
          <p:nvPr>
            <p:ph type="subTitle" idx="4294967295"/>
          </p:nvPr>
        </p:nvSpPr>
        <p:spPr bwMode="auto">
          <a:xfrm>
            <a:off x="3011658" y="2546253"/>
            <a:ext cx="29718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Sei perfekt!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Sei beliebt!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Sei auf der Hut!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Sei stark! 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 smtClean="0">
                <a:solidFill>
                  <a:schemeClr val="bg1"/>
                </a:solidFill>
                <a:ea typeface="ＭＳ Ｐゴシック" charset="0"/>
                <a:cs typeface="Arial" charset="0"/>
              </a:rPr>
              <a:t>Ich </a:t>
            </a: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kann nicht!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084" y="2396045"/>
            <a:ext cx="5833836" cy="45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2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34963" y="1744437"/>
            <a:ext cx="8035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dirty="0" smtClean="0">
                <a:latin typeface="Helvetica"/>
                <a:cs typeface="Helvetica"/>
              </a:rPr>
              <a:t>Kompetenz: positive Affirmation! 	</a:t>
            </a:r>
          </a:p>
        </p:txBody>
      </p:sp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34963" y="2664751"/>
            <a:ext cx="76064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AutoNum type="arabicPeriod"/>
            </a:pPr>
            <a:r>
              <a:rPr lang="de-DE" sz="3200" dirty="0" smtClean="0">
                <a:latin typeface="Helvetica"/>
                <a:cs typeface="Helvetica"/>
              </a:rPr>
              <a:t>Das Gegenteil des eigenen Stressverstärkers formulieren</a:t>
            </a:r>
            <a:endParaRPr lang="de-DE" sz="3200" dirty="0">
              <a:latin typeface="Helvetica"/>
              <a:cs typeface="Helvetica"/>
            </a:endParaRPr>
          </a:p>
          <a:p>
            <a:pPr marL="457200" lvl="0" indent="-457200">
              <a:buAutoNum type="arabicPeriod"/>
            </a:pPr>
            <a:r>
              <a:rPr lang="de-DE" sz="3200" dirty="0" smtClean="0">
                <a:latin typeface="Helvetica"/>
                <a:cs typeface="Helvetica"/>
              </a:rPr>
              <a:t>Verankern: Beim Einatmen Affirmation sprechen, beim Ausatmen in den Körper sinken lassen</a:t>
            </a:r>
          </a:p>
          <a:p>
            <a:pPr marL="514350" lvl="0" indent="-514350">
              <a:buAutoNum type="arabicPeriod" startAt="3"/>
            </a:pPr>
            <a:r>
              <a:rPr lang="de-DE" sz="3200" dirty="0" smtClean="0">
                <a:latin typeface="Helvetica"/>
                <a:cs typeface="Helvetica"/>
              </a:rPr>
              <a:t>In die Welt geben: Beim Einatmen herauf holen, beim Ausatmen innerlich aussprechen.</a:t>
            </a:r>
            <a:endParaRPr lang="de-DE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5843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logo-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60" y="6361345"/>
            <a:ext cx="995840" cy="458868"/>
          </a:xfrm>
          <a:prstGeom prst="rect">
            <a:avLst/>
          </a:prstGeom>
        </p:spPr>
      </p:pic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1456648" y="2511870"/>
            <a:ext cx="6400800" cy="4069831"/>
          </a:xfrm>
        </p:spPr>
        <p:txBody>
          <a:bodyPr>
            <a:normAutofit/>
          </a:bodyPr>
          <a:lstStyle/>
          <a:p>
            <a:endParaRPr lang="de-DE" b="1" dirty="0" smtClean="0">
              <a:solidFill>
                <a:schemeClr val="tx1"/>
              </a:solidFill>
            </a:endParaRPr>
          </a:p>
          <a:p>
            <a:pPr marL="457200" indent="-457200">
              <a:buFontTx/>
              <a:buChar char="-"/>
            </a:pPr>
            <a:endParaRPr lang="de-DE" b="1" dirty="0" smtClean="0">
              <a:solidFill>
                <a:schemeClr val="tx1"/>
              </a:solidFill>
            </a:endParaRPr>
          </a:p>
          <a:p>
            <a:r>
              <a:rPr lang="de-DE" b="1" dirty="0" smtClean="0">
                <a:solidFill>
                  <a:schemeClr val="tx1"/>
                </a:solidFill>
              </a:rPr>
              <a:t> 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034890" y="1946468"/>
            <a:ext cx="73626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7" name="Bild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964" y="2511870"/>
            <a:ext cx="4334419" cy="38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90050" y="1773665"/>
            <a:ext cx="82664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Training positiver Einstellungen und Meinungen: </a:t>
            </a:r>
          </a:p>
          <a:p>
            <a:pPr lvl="0"/>
            <a:r>
              <a:rPr lang="de-DE" sz="3200" dirty="0">
                <a:latin typeface="+mj-lt"/>
                <a:cs typeface="Helvetica"/>
              </a:rPr>
              <a:t>Dankbarkeit und  Wertschätzung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8564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634963" y="1644613"/>
            <a:ext cx="8035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 smtClean="0">
                <a:latin typeface="Helvetica"/>
                <a:cs typeface="Helvetica"/>
              </a:rPr>
              <a:t>	  Der Sinn der Stressreaktionen</a:t>
            </a:r>
          </a:p>
          <a:p>
            <a:endParaRPr lang="de-DE" sz="3600" dirty="0" smtClean="0">
              <a:latin typeface="Helvetica"/>
              <a:cs typeface="Helvetica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174" y="2244777"/>
            <a:ext cx="6261652" cy="4696239"/>
          </a:xfrm>
          <a:prstGeom prst="rect">
            <a:avLst/>
          </a:prstGeom>
        </p:spPr>
      </p:pic>
      <p:pic>
        <p:nvPicPr>
          <p:cNvPr id="7" name="Bild 6" descr="logo-blac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0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5" name="Bild 4" descr="logo-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41784" y="1969286"/>
            <a:ext cx="789688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 smtClean="0">
                <a:latin typeface="Helvetica"/>
                <a:cs typeface="Helvetica"/>
              </a:rPr>
              <a:t>Die ABS-Methode bei Stress: </a:t>
            </a:r>
          </a:p>
          <a:p>
            <a:endParaRPr lang="de-DE" sz="3600" dirty="0" smtClean="0">
              <a:latin typeface="Helvetica"/>
              <a:cs typeface="Helvetica"/>
            </a:endParaRPr>
          </a:p>
          <a:p>
            <a:r>
              <a:rPr lang="de-DE" sz="3600" dirty="0" smtClean="0">
                <a:latin typeface="Helvetica"/>
                <a:cs typeface="Helvetica"/>
              </a:rPr>
              <a:t>A:  </a:t>
            </a:r>
            <a:r>
              <a:rPr lang="de-DE" sz="3200" b="1" dirty="0" smtClean="0">
                <a:latin typeface="Helvetica"/>
                <a:cs typeface="Helvetica"/>
              </a:rPr>
              <a:t>Atmen-Bremse (4 sec.) </a:t>
            </a:r>
          </a:p>
          <a:p>
            <a:endParaRPr lang="de-DE" sz="3200" dirty="0" smtClean="0">
              <a:latin typeface="Helvetica"/>
              <a:cs typeface="Helvetica"/>
            </a:endParaRPr>
          </a:p>
          <a:p>
            <a:r>
              <a:rPr lang="de-DE" sz="3200" dirty="0" smtClean="0">
                <a:latin typeface="Helvetica"/>
                <a:cs typeface="Helvetica"/>
              </a:rPr>
              <a:t>B:  Warnsignale </a:t>
            </a:r>
            <a:r>
              <a:rPr lang="de-DE" sz="3200" b="1" dirty="0" smtClean="0">
                <a:latin typeface="Helvetica"/>
                <a:cs typeface="Helvetica"/>
              </a:rPr>
              <a:t>beobachten</a:t>
            </a:r>
          </a:p>
          <a:p>
            <a:endParaRPr lang="de-DE" sz="3200" b="1" dirty="0" smtClean="0">
              <a:latin typeface="Helvetica"/>
              <a:cs typeface="Helvetica"/>
            </a:endParaRPr>
          </a:p>
          <a:p>
            <a:r>
              <a:rPr lang="de-DE" sz="3200" dirty="0" smtClean="0">
                <a:latin typeface="Helvetica"/>
                <a:cs typeface="Helvetica"/>
              </a:rPr>
              <a:t>S:  </a:t>
            </a:r>
            <a:r>
              <a:rPr lang="de-DE" sz="3200" b="1" dirty="0" err="1" smtClean="0">
                <a:latin typeface="Helvetica"/>
                <a:cs typeface="Helvetica"/>
              </a:rPr>
              <a:t>smile</a:t>
            </a:r>
            <a:r>
              <a:rPr lang="de-DE" sz="3200" dirty="0" smtClean="0">
                <a:latin typeface="Helvetica"/>
                <a:cs typeface="Helvetica"/>
              </a:rPr>
              <a:t> – gelassen annehmen</a:t>
            </a:r>
          </a:p>
          <a:p>
            <a:endParaRPr lang="de-DE" sz="3200" dirty="0" smtClean="0">
              <a:latin typeface="Helvetica"/>
              <a:cs typeface="Helvetica"/>
            </a:endParaRPr>
          </a:p>
          <a:p>
            <a:endParaRPr lang="de-DE" sz="3200" dirty="0" smtClean="0">
              <a:latin typeface="Helvetica"/>
              <a:cs typeface="Helvetica"/>
            </a:endParaRPr>
          </a:p>
        </p:txBody>
      </p:sp>
      <p:pic>
        <p:nvPicPr>
          <p:cNvPr id="7" name="Bild 6" descr="Macintosh HD:Users:florianheinzmann:Library:Containers:com.apple.mail:Data:Library:Mail Downloads:30F932B7-F1C9-4994-8295-32F208B1A601:image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61" y="3949566"/>
            <a:ext cx="984951" cy="820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34" y="2977055"/>
            <a:ext cx="1049655" cy="785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5634" y="4995462"/>
            <a:ext cx="1049655" cy="78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9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5" name="Bild 4" descr="logo-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41784" y="1969286"/>
            <a:ext cx="7896881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 smtClean="0">
                <a:latin typeface="Helvetica"/>
                <a:cs typeface="Helvetica"/>
              </a:rPr>
              <a:t>In 3 Schritten zur Stresskompetenz: </a:t>
            </a:r>
          </a:p>
          <a:p>
            <a:endParaRPr lang="de-DE" sz="3600" dirty="0" smtClean="0"/>
          </a:p>
          <a:p>
            <a:pPr marL="742950" indent="-742950">
              <a:buAutoNum type="arabicPeriod"/>
            </a:pPr>
            <a:r>
              <a:rPr lang="de-DE" sz="3200" dirty="0" smtClean="0">
                <a:latin typeface="Helvetica"/>
                <a:cs typeface="Helvetica"/>
              </a:rPr>
              <a:t>Warnsignale erkennen</a:t>
            </a:r>
          </a:p>
          <a:p>
            <a:pPr marL="514350" indent="-514350">
              <a:buFont typeface="+mj-lt"/>
              <a:buAutoNum type="arabicPeriod"/>
            </a:pPr>
            <a:endParaRPr lang="de-DE" sz="3200" dirty="0" smtClean="0">
              <a:latin typeface="Helvetica"/>
              <a:cs typeface="Helvetica"/>
            </a:endParaRPr>
          </a:p>
          <a:p>
            <a:pPr marL="742950" indent="-742950">
              <a:buAutoNum type="arabicPeriod"/>
            </a:pPr>
            <a:r>
              <a:rPr lang="de-DE" sz="3200" dirty="0">
                <a:latin typeface="Helvetica"/>
                <a:cs typeface="Helvetica"/>
              </a:rPr>
              <a:t>D</a:t>
            </a:r>
            <a:r>
              <a:rPr lang="de-DE" sz="3200" dirty="0" smtClean="0">
                <a:latin typeface="Helvetica"/>
                <a:cs typeface="Helvetica"/>
              </a:rPr>
              <a:t>ie Bremse betätigen</a:t>
            </a:r>
          </a:p>
          <a:p>
            <a:pPr marL="514350" indent="-514350">
              <a:buFont typeface="+mj-lt"/>
              <a:buAutoNum type="arabicPeriod"/>
            </a:pPr>
            <a:endParaRPr lang="de-DE" sz="3200" dirty="0" smtClean="0">
              <a:latin typeface="Helvetica"/>
              <a:cs typeface="Helvetica"/>
            </a:endParaRPr>
          </a:p>
          <a:p>
            <a:pPr marL="742950" indent="-742950">
              <a:buAutoNum type="arabicPeriod"/>
            </a:pPr>
            <a:r>
              <a:rPr lang="de-DE" sz="3200" dirty="0" smtClean="0">
                <a:latin typeface="Helvetica"/>
                <a:cs typeface="Helvetica"/>
              </a:rPr>
              <a:t>Gesunde Denkmuster einüben</a:t>
            </a:r>
            <a:endParaRPr lang="de-DE" sz="3200" dirty="0">
              <a:latin typeface="Helvetica"/>
              <a:cs typeface="Helvetica"/>
            </a:endParaRPr>
          </a:p>
        </p:txBody>
      </p:sp>
      <p:pic>
        <p:nvPicPr>
          <p:cNvPr id="7" name="Bild 6" descr="Macintosh HD:Users:florianheinzmann:Library:Containers:com.apple.mail:Data:Library:Mail Downloads:30F932B7-F1C9-4994-8295-32F208B1A601:image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786" y="2889516"/>
            <a:ext cx="984951" cy="820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082" y="4061157"/>
            <a:ext cx="1049655" cy="785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 8" descr="Macintosh HD:Users:florianheinzmann:Library:Containers:com.apple.mail:Data:Library:Mail Downloads:8AC41E8A-19B0-427D-A0C7-4E94D4CB85BF:image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937" y="5029296"/>
            <a:ext cx="1068705" cy="80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514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0089" y="1586089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 smtClean="0"/>
              <a:t>Herzlich willkommen! </a:t>
            </a:r>
          </a:p>
          <a:p>
            <a:pPr algn="ctr"/>
            <a:endParaRPr lang="de-DE" dirty="0"/>
          </a:p>
          <a:p>
            <a:pPr marL="0" indent="0" algn="ctr">
              <a:buNone/>
            </a:pPr>
            <a:r>
              <a:rPr lang="de-DE" dirty="0" smtClean="0"/>
              <a:t>Kiss </a:t>
            </a:r>
            <a:r>
              <a:rPr lang="de-DE" dirty="0" err="1" smtClean="0"/>
              <a:t>your</a:t>
            </a:r>
            <a:r>
              <a:rPr lang="de-DE" dirty="0" smtClean="0"/>
              <a:t> stress goodbye-  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7" name="Bild 6" descr="Froschkus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17594"/>
            <a:ext cx="1568080" cy="72254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70088" y="1001037"/>
            <a:ext cx="34269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/>
              <a:t>Kiss </a:t>
            </a:r>
            <a:r>
              <a:rPr lang="de-DE" sz="4000" dirty="0" err="1" smtClean="0"/>
              <a:t>your</a:t>
            </a:r>
            <a:r>
              <a:rPr lang="de-DE" sz="4000" dirty="0" smtClean="0"/>
              <a:t> stress goodbye! 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33751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0" indent="0" algn="ctr">
              <a:buNone/>
            </a:pPr>
            <a:r>
              <a:rPr lang="de-DE" dirty="0" smtClean="0"/>
              <a:t>Vielen Dank! 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5" name="Bild 4" descr="logo-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031" y="5994342"/>
            <a:ext cx="1568080" cy="72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5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ctrTitle"/>
          </p:nvPr>
        </p:nvSpPr>
        <p:spPr bwMode="auto">
          <a:xfrm>
            <a:off x="304800" y="44450"/>
            <a:ext cx="8430126" cy="990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200" dirty="0">
                <a:latin typeface="Arial Bold" charset="0"/>
                <a:ea typeface="ＭＳ Ｐゴシック" charset="0"/>
                <a:cs typeface="ＭＳ Ｐゴシック" charset="0"/>
              </a:rPr>
              <a:t>Stress-Definition</a:t>
            </a:r>
            <a:br>
              <a:rPr lang="de-DE" sz="3200" dirty="0">
                <a:latin typeface="Arial Bold" charset="0"/>
                <a:ea typeface="ＭＳ Ｐゴシック" charset="0"/>
                <a:cs typeface="ＭＳ Ｐゴシック" charset="0"/>
              </a:rPr>
            </a:br>
            <a:r>
              <a:rPr lang="de-DE" sz="3200" dirty="0">
                <a:latin typeface="Arial Bold" charset="0"/>
                <a:ea typeface="ＭＳ Ｐゴシック" charset="0"/>
                <a:cs typeface="ＭＳ Ｐゴシック" charset="0"/>
              </a:rPr>
              <a:t>Allgemeines </a:t>
            </a:r>
            <a:r>
              <a:rPr lang="de-DE" sz="3200" dirty="0" smtClean="0">
                <a:latin typeface="Arial Bold" charset="0"/>
                <a:ea typeface="ＭＳ Ｐゴシック" charset="0"/>
                <a:cs typeface="ＭＳ Ｐゴシック" charset="0"/>
              </a:rPr>
              <a:t>Anpassungssyndrom</a:t>
            </a:r>
            <a:endParaRPr lang="de-DE" sz="3200" dirty="0"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3702050" y="2090430"/>
            <a:ext cx="5240338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2600" dirty="0">
                <a:solidFill>
                  <a:srgbClr val="404040"/>
                </a:solidFill>
                <a:cs typeface="Arial" charset="0"/>
              </a:rPr>
              <a:t>Stress ist </a:t>
            </a:r>
            <a:r>
              <a:rPr lang="de-DE" sz="2600" dirty="0" smtClean="0">
                <a:solidFill>
                  <a:srgbClr val="404040"/>
                </a:solidFill>
                <a:cs typeface="Arial" charset="0"/>
              </a:rPr>
              <a:t>ein </a:t>
            </a:r>
            <a:r>
              <a:rPr lang="de-DE" sz="2600" dirty="0">
                <a:solidFill>
                  <a:srgbClr val="404040"/>
                </a:solidFill>
                <a:cs typeface="Arial" charset="0"/>
              </a:rPr>
              <a:t>Reaktionsmuster eines Organismus auf jedwede </a:t>
            </a:r>
            <a:r>
              <a:rPr lang="de-DE" sz="2600" dirty="0" smtClean="0">
                <a:solidFill>
                  <a:srgbClr val="404040"/>
                </a:solidFill>
                <a:cs typeface="Arial" charset="0"/>
              </a:rPr>
              <a:t>Belastung </a:t>
            </a:r>
            <a:r>
              <a:rPr lang="de-DE" sz="2600" smtClean="0">
                <a:solidFill>
                  <a:srgbClr val="404040"/>
                </a:solidFill>
                <a:cs typeface="Arial" charset="0"/>
              </a:rPr>
              <a:t>oder Anforderung, </a:t>
            </a:r>
            <a:r>
              <a:rPr lang="de-DE" sz="2600" dirty="0">
                <a:solidFill>
                  <a:srgbClr val="404040"/>
                </a:solidFill>
                <a:cs typeface="Arial" charset="0"/>
              </a:rPr>
              <a:t>die </a:t>
            </a:r>
            <a:r>
              <a:rPr lang="de-DE" sz="2600">
                <a:solidFill>
                  <a:srgbClr val="404040"/>
                </a:solidFill>
                <a:cs typeface="Arial" charset="0"/>
              </a:rPr>
              <a:t>der </a:t>
            </a:r>
            <a:r>
              <a:rPr lang="de-DE" sz="2600" smtClean="0">
                <a:solidFill>
                  <a:srgbClr val="404040"/>
                </a:solidFill>
                <a:cs typeface="Arial" charset="0"/>
              </a:rPr>
              <a:t>Anpassung </a:t>
            </a:r>
            <a:r>
              <a:rPr lang="de-DE" sz="2600" dirty="0">
                <a:solidFill>
                  <a:srgbClr val="404040"/>
                </a:solidFill>
                <a:cs typeface="Arial" charset="0"/>
              </a:rPr>
              <a:t>an diese Belastung dient.</a:t>
            </a:r>
          </a:p>
          <a:p>
            <a:endParaRPr lang="de-DE" sz="2600" dirty="0">
              <a:solidFill>
                <a:srgbClr val="404040"/>
              </a:solidFill>
              <a:cs typeface="Arial" charset="0"/>
            </a:endParaRPr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304800" y="5348288"/>
            <a:ext cx="3124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1500">
                <a:solidFill>
                  <a:srgbClr val="404040"/>
                </a:solidFill>
                <a:cs typeface="Arial" charset="0"/>
              </a:rPr>
              <a:t>(Prof. Hans Selye 1907 - 1982)</a:t>
            </a:r>
          </a:p>
        </p:txBody>
      </p:sp>
      <p:pic>
        <p:nvPicPr>
          <p:cNvPr id="22532" name="Picture 5" descr="Sely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2741613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3702050" y="5638800"/>
            <a:ext cx="56705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dirty="0">
                <a:solidFill>
                  <a:srgbClr val="404040"/>
                </a:solidFill>
                <a:cs typeface="Arial" charset="0"/>
              </a:rPr>
              <a:t>AAS = Allgemeines Anpassungssyndrom</a:t>
            </a:r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917" y="6139543"/>
            <a:ext cx="1317471" cy="60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44608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3"/>
          <a:srcRect b="14258"/>
          <a:stretch/>
        </p:blipFill>
        <p:spPr>
          <a:xfrm>
            <a:off x="0" y="195407"/>
            <a:ext cx="9144000" cy="1074593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1270000"/>
            <a:ext cx="8229600" cy="771308"/>
          </a:xfrm>
        </p:spPr>
        <p:txBody>
          <a:bodyPr>
            <a:normAutofit fontScale="90000"/>
          </a:bodyPr>
          <a:lstStyle/>
          <a:p>
            <a:r>
              <a:rPr lang="de-DE" b="1" u="sng" dirty="0">
                <a:solidFill>
                  <a:srgbClr val="000000"/>
                </a:solidFill>
              </a:rPr>
              <a:t/>
            </a:r>
            <a:br>
              <a:rPr lang="de-DE" b="1" u="sng" dirty="0">
                <a:solidFill>
                  <a:srgbClr val="000000"/>
                </a:solidFill>
              </a:rPr>
            </a:br>
            <a:r>
              <a:rPr lang="de-DE" sz="3600" b="1" u="sng" dirty="0" smtClean="0">
                <a:solidFill>
                  <a:srgbClr val="000000"/>
                </a:solidFill>
              </a:rPr>
              <a:t>Stress damals und heute</a:t>
            </a:r>
            <a:br>
              <a:rPr lang="de-DE" sz="3600" b="1" u="sng" dirty="0" smtClean="0">
                <a:solidFill>
                  <a:srgbClr val="000000"/>
                </a:solidFill>
              </a:rPr>
            </a:br>
            <a:endParaRPr lang="de-DE" sz="3600" dirty="0"/>
          </a:p>
        </p:txBody>
      </p:sp>
      <p:sp>
        <p:nvSpPr>
          <p:cNvPr id="2" name="Untertitel 1"/>
          <p:cNvSpPr>
            <a:spLocks noGrp="1"/>
          </p:cNvSpPr>
          <p:nvPr>
            <p:ph sz="half" idx="1"/>
          </p:nvPr>
        </p:nvSpPr>
        <p:spPr>
          <a:xfrm>
            <a:off x="403078" y="2332037"/>
            <a:ext cx="40386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DE" dirty="0" smtClean="0"/>
              <a:t>Damals: kurze Stresssituation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Flucht oder Kampf</a:t>
            </a:r>
          </a:p>
          <a:p>
            <a:r>
              <a:rPr lang="de-DE" dirty="0" smtClean="0"/>
              <a:t>Stressabbau durch Bewegung 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 und Regeneration</a:t>
            </a:r>
            <a:endParaRPr lang="de-DE" dirty="0"/>
          </a:p>
          <a:p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648200" y="2332037"/>
            <a:ext cx="4038600" cy="4525963"/>
          </a:xfrm>
        </p:spPr>
        <p:txBody>
          <a:bodyPr>
            <a:normAutofit fontScale="85000" lnSpcReduction="10000"/>
          </a:bodyPr>
          <a:lstStyle/>
          <a:p>
            <a:r>
              <a:rPr lang="de-DE" dirty="0" smtClean="0"/>
              <a:t>Heute: Dauerstress</a:t>
            </a: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>
              <a:buFont typeface="Wingdings" charset="0"/>
              <a:buChar char="à"/>
            </a:pPr>
            <a:endParaRPr lang="de-DE" dirty="0" smtClean="0"/>
          </a:p>
          <a:p>
            <a:pPr>
              <a:buFont typeface="Wingdings" charset="0"/>
              <a:buChar char="à"/>
            </a:pPr>
            <a:endParaRPr lang="de-DE" dirty="0" smtClean="0"/>
          </a:p>
          <a:p>
            <a:pPr>
              <a:buFont typeface="Wingdings" charset="0"/>
              <a:buChar char="à"/>
            </a:pPr>
            <a:endParaRPr lang="de-DE" dirty="0"/>
          </a:p>
          <a:p>
            <a:endParaRPr lang="de-DE" dirty="0" smtClean="0"/>
          </a:p>
          <a:p>
            <a:r>
              <a:rPr lang="de-DE" dirty="0" smtClean="0"/>
              <a:t>Dauerhafte Stresssituation</a:t>
            </a:r>
          </a:p>
          <a:p>
            <a:r>
              <a:rPr lang="de-DE" dirty="0" smtClean="0"/>
              <a:t>Kein Stressabbau durch Bewegung und Regeneration</a:t>
            </a:r>
          </a:p>
          <a:p>
            <a:pPr>
              <a:buFont typeface="Wingdings" charset="0"/>
              <a:buChar char="à"/>
            </a:pPr>
            <a:endParaRPr lang="de-DE" dirty="0" smtClean="0"/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15" name="Bild 14" descr="logo-blac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091667"/>
            <a:ext cx="1568080" cy="722547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140" y="2793063"/>
            <a:ext cx="3047190" cy="2285393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5324" y="2753542"/>
            <a:ext cx="3175182" cy="238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6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1"/>
          <p:cNvSpPr>
            <a:spLocks noGrp="1"/>
          </p:cNvSpPr>
          <p:nvPr>
            <p:ph type="ctrTitle" idx="4294967295"/>
          </p:nvPr>
        </p:nvSpPr>
        <p:spPr bwMode="auto">
          <a:xfrm>
            <a:off x="0" y="260350"/>
            <a:ext cx="6934200" cy="576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 algn="l" eaLnBrk="1" hangingPunct="1"/>
            <a:endParaRPr lang="de-DE" sz="2800" dirty="0">
              <a:ea typeface="ＭＳ Ｐゴシック" charset="0"/>
              <a:cs typeface="Arial" charset="0"/>
            </a:endParaRPr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484438" y="1125538"/>
            <a:ext cx="5995987" cy="537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290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33387" indent="-342900">
              <a:spcBef>
                <a:spcPts val="600"/>
              </a:spcBef>
              <a:buClr>
                <a:srgbClr val="7F7F7F"/>
              </a:buClr>
              <a:buFont typeface="Arial"/>
              <a:buChar char="•"/>
            </a:pPr>
            <a:endParaRPr lang="de-DE" b="1" u="sng" dirty="0" smtClean="0">
              <a:cs typeface="Arial" charset="0"/>
            </a:endParaRPr>
          </a:p>
          <a:p>
            <a:pPr marL="433387" indent="-342900">
              <a:spcBef>
                <a:spcPts val="600"/>
              </a:spcBef>
              <a:buClr>
                <a:srgbClr val="7F7F7F"/>
              </a:buClr>
              <a:buFont typeface="Arial"/>
              <a:buChar char="•"/>
            </a:pPr>
            <a:r>
              <a:rPr lang="de-DE" b="1" u="sng" dirty="0" smtClean="0">
                <a:latin typeface="Helvetica"/>
                <a:cs typeface="Helvetica"/>
              </a:rPr>
              <a:t>Warnsignale von Dauerstress:</a:t>
            </a:r>
            <a:endParaRPr lang="de-DE" sz="2000" dirty="0" smtClean="0">
              <a:solidFill>
                <a:srgbClr val="404040"/>
              </a:solidFill>
              <a:latin typeface="Helvetica"/>
              <a:cs typeface="Helvetica"/>
            </a:endParaRPr>
          </a:p>
          <a:p>
            <a:pPr marL="433387" indent="-342900">
              <a:spcBef>
                <a:spcPts val="600"/>
              </a:spcBef>
              <a:buClr>
                <a:srgbClr val="7F7F7F"/>
              </a:buClr>
              <a:buFont typeface="Arial"/>
              <a:buChar char="•"/>
            </a:pPr>
            <a:r>
              <a:rPr lang="de-DE" sz="2000" dirty="0">
                <a:solidFill>
                  <a:srgbClr val="404040"/>
                </a:solidFill>
                <a:latin typeface="Helvetica"/>
                <a:cs typeface="Helvetica"/>
              </a:rPr>
              <a:t>Muskelverspannungen, Kopf- Rückenschmerzen</a:t>
            </a:r>
          </a:p>
          <a:p>
            <a:pPr marL="433387" indent="-342900">
              <a:spcBef>
                <a:spcPts val="600"/>
              </a:spcBef>
              <a:buClr>
                <a:srgbClr val="7F7F7F"/>
              </a:buClr>
              <a:buFont typeface="Arial"/>
              <a:buChar char="•"/>
            </a:pPr>
            <a:r>
              <a:rPr lang="de-DE" sz="2000" dirty="0">
                <a:solidFill>
                  <a:srgbClr val="404040"/>
                </a:solidFill>
                <a:latin typeface="Helvetica"/>
                <a:cs typeface="Helvetica"/>
              </a:rPr>
              <a:t>Magen- Darmbeschwerden</a:t>
            </a:r>
          </a:p>
          <a:p>
            <a:pPr marL="433387" indent="-342900">
              <a:spcBef>
                <a:spcPts val="600"/>
              </a:spcBef>
              <a:buClr>
                <a:srgbClr val="7F7F7F"/>
              </a:buClr>
              <a:buFont typeface="Arial"/>
              <a:buChar char="•"/>
            </a:pPr>
            <a:r>
              <a:rPr lang="de-DE" sz="2000" dirty="0" smtClean="0">
                <a:solidFill>
                  <a:srgbClr val="404040"/>
                </a:solidFill>
                <a:latin typeface="Helvetica"/>
                <a:cs typeface="Helvetica"/>
              </a:rPr>
              <a:t>Schlafstörungen</a:t>
            </a:r>
            <a:endParaRPr lang="de-DE" sz="2000" dirty="0">
              <a:solidFill>
                <a:srgbClr val="404040"/>
              </a:solidFill>
              <a:latin typeface="Helvetica"/>
              <a:cs typeface="Helvetica"/>
            </a:endParaRPr>
          </a:p>
          <a:p>
            <a:pPr marL="433387" indent="-342900">
              <a:spcBef>
                <a:spcPts val="600"/>
              </a:spcBef>
              <a:buClr>
                <a:srgbClr val="7F7F7F"/>
              </a:buClr>
              <a:buFont typeface="Arial"/>
              <a:buChar char="•"/>
            </a:pPr>
            <a:r>
              <a:rPr lang="de-DE" sz="2000" dirty="0" smtClean="0">
                <a:solidFill>
                  <a:srgbClr val="404040"/>
                </a:solidFill>
                <a:latin typeface="Helvetica"/>
                <a:cs typeface="Helvetica"/>
              </a:rPr>
              <a:t>Bluthochdruck</a:t>
            </a:r>
            <a:endParaRPr lang="de-DE" sz="2000" dirty="0">
              <a:solidFill>
                <a:srgbClr val="404040"/>
              </a:solidFill>
              <a:latin typeface="Helvetica"/>
              <a:cs typeface="Helvetica"/>
            </a:endParaRPr>
          </a:p>
          <a:p>
            <a:pPr marL="433387" indent="-342900">
              <a:spcBef>
                <a:spcPts val="600"/>
              </a:spcBef>
              <a:buClr>
                <a:srgbClr val="7F7F7F"/>
              </a:buClr>
              <a:buFont typeface="Arial"/>
              <a:buChar char="•"/>
            </a:pPr>
            <a:r>
              <a:rPr lang="de-DE" sz="2000" dirty="0" smtClean="0">
                <a:solidFill>
                  <a:srgbClr val="404040"/>
                </a:solidFill>
                <a:latin typeface="Helvetica"/>
                <a:cs typeface="Helvetica"/>
              </a:rPr>
              <a:t>Nicht mehr von der Arbeit abschalten können</a:t>
            </a:r>
          </a:p>
          <a:p>
            <a:pPr marL="433387" indent="-342900">
              <a:spcBef>
                <a:spcPts val="600"/>
              </a:spcBef>
              <a:buClr>
                <a:srgbClr val="7F7F7F"/>
              </a:buClr>
              <a:buFont typeface="Arial"/>
              <a:buChar char="•"/>
            </a:pPr>
            <a:r>
              <a:rPr lang="de-DE" sz="2000" dirty="0" smtClean="0">
                <a:solidFill>
                  <a:srgbClr val="404040"/>
                </a:solidFill>
                <a:latin typeface="Helvetica"/>
                <a:cs typeface="Helvetica"/>
              </a:rPr>
              <a:t>Reizbarkeit</a:t>
            </a:r>
          </a:p>
          <a:p>
            <a:pPr marL="433387" indent="-342900">
              <a:spcBef>
                <a:spcPts val="600"/>
              </a:spcBef>
              <a:buClr>
                <a:srgbClr val="7F7F7F"/>
              </a:buClr>
              <a:buFont typeface="Arial"/>
              <a:buChar char="•"/>
            </a:pPr>
            <a:r>
              <a:rPr lang="de-DE" sz="2000" dirty="0" smtClean="0">
                <a:solidFill>
                  <a:srgbClr val="404040"/>
                </a:solidFill>
                <a:latin typeface="Helvetica"/>
                <a:cs typeface="Helvetica"/>
              </a:rPr>
              <a:t>Vergesslichkeit, </a:t>
            </a:r>
            <a:r>
              <a:rPr lang="de-DE" sz="2000" dirty="0" err="1" smtClean="0">
                <a:solidFill>
                  <a:srgbClr val="404040"/>
                </a:solidFill>
                <a:latin typeface="Helvetica"/>
                <a:cs typeface="Helvetica"/>
              </a:rPr>
              <a:t>Konzentratiosmangel</a:t>
            </a:r>
            <a:endParaRPr lang="de-DE" sz="2000" dirty="0">
              <a:solidFill>
                <a:srgbClr val="404040"/>
              </a:solidFill>
              <a:latin typeface="Helvetica"/>
              <a:cs typeface="Helvetica"/>
            </a:endParaRPr>
          </a:p>
          <a:p>
            <a:pPr marL="433387" indent="-342900">
              <a:spcBef>
                <a:spcPts val="600"/>
              </a:spcBef>
              <a:buClr>
                <a:srgbClr val="7F7F7F"/>
              </a:buClr>
              <a:buFont typeface="Arial"/>
              <a:buChar char="•"/>
            </a:pPr>
            <a:r>
              <a:rPr lang="de-DE" sz="2000" dirty="0" smtClean="0">
                <a:solidFill>
                  <a:srgbClr val="404040"/>
                </a:solidFill>
                <a:latin typeface="Helvetica"/>
                <a:cs typeface="Helvetica"/>
              </a:rPr>
              <a:t>Erschöpfung, Leistungsabfall</a:t>
            </a:r>
            <a:endParaRPr lang="de-DE" sz="2000" dirty="0">
              <a:solidFill>
                <a:srgbClr val="404040"/>
              </a:solidFill>
              <a:latin typeface="Helvetica"/>
              <a:cs typeface="Helvetica"/>
            </a:endParaRPr>
          </a:p>
          <a:p>
            <a:pPr marL="433387" indent="-342900">
              <a:spcBef>
                <a:spcPts val="600"/>
              </a:spcBef>
              <a:buClr>
                <a:srgbClr val="7F7F7F"/>
              </a:buClr>
              <a:buFont typeface="Arial"/>
              <a:buChar char="•"/>
            </a:pPr>
            <a:r>
              <a:rPr lang="de-DE" sz="2000" dirty="0" smtClean="0">
                <a:solidFill>
                  <a:srgbClr val="404040"/>
                </a:solidFill>
                <a:latin typeface="Helvetica"/>
                <a:cs typeface="Helvetica"/>
              </a:rPr>
              <a:t>Ein Wochenende reicht zur Erholung nicht mehr aus</a:t>
            </a:r>
          </a:p>
          <a:p>
            <a:pPr marL="433387" indent="-342900">
              <a:spcBef>
                <a:spcPts val="600"/>
              </a:spcBef>
              <a:buClr>
                <a:srgbClr val="7F7F7F"/>
              </a:buClr>
              <a:buFont typeface="Arial"/>
              <a:buChar char="•"/>
            </a:pPr>
            <a:r>
              <a:rPr lang="de-DE" sz="2000" dirty="0" smtClean="0">
                <a:solidFill>
                  <a:srgbClr val="404040"/>
                </a:solidFill>
                <a:latin typeface="Helvetica"/>
                <a:cs typeface="Helvetica"/>
              </a:rPr>
              <a:t>Sozialer Rückzug (Freunde, Hobbys)</a:t>
            </a:r>
            <a:endParaRPr lang="de-DE" sz="2000" dirty="0">
              <a:solidFill>
                <a:srgbClr val="404040"/>
              </a:solidFill>
              <a:latin typeface="Helvetica"/>
              <a:cs typeface="Helvetica"/>
            </a:endParaRPr>
          </a:p>
        </p:txBody>
      </p:sp>
      <p:pic>
        <p:nvPicPr>
          <p:cNvPr id="40964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585913"/>
            <a:ext cx="1703388" cy="527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7" name="Bild 6" descr="logo-blac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7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09489" y="1421272"/>
            <a:ext cx="85531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dirty="0" smtClean="0">
                <a:latin typeface="Helvetica"/>
                <a:cs typeface="Helvetica"/>
              </a:rPr>
              <a:t> 1. Fehler: Ignorieren der Warnsignale</a:t>
            </a:r>
            <a:endParaRPr lang="de-DE" sz="3600" dirty="0">
              <a:latin typeface="Helvetica"/>
              <a:cs typeface="Helvetica"/>
            </a:endParaRPr>
          </a:p>
          <a:p>
            <a:pPr algn="ctr"/>
            <a:r>
              <a:rPr lang="de-DE" sz="3600" dirty="0" smtClean="0">
                <a:latin typeface="Helvetica"/>
                <a:cs typeface="Helvetica"/>
              </a:rPr>
              <a:t>Kompetenz: Warnsignale wahrnehmen</a:t>
            </a:r>
          </a:p>
          <a:p>
            <a:endParaRPr lang="de-DE" sz="3600" dirty="0" smtClean="0">
              <a:latin typeface="Helvetica"/>
              <a:cs typeface="Helvetica"/>
            </a:endParaRPr>
          </a:p>
        </p:txBody>
      </p:sp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10" name="Bild 9" descr="Macintosh HD:Users:florianheinzmann:Library:Containers:com.apple.mail:Data:Library:Mail Downloads:30F932B7-F1C9-4994-8295-32F208B1A601:imag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953" y="2623712"/>
            <a:ext cx="5251785" cy="3977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072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34963" y="1421272"/>
            <a:ext cx="8035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dirty="0" smtClean="0">
                <a:latin typeface="Helvetica"/>
                <a:cs typeface="Helvetica"/>
              </a:rPr>
              <a:t>Übung: </a:t>
            </a:r>
            <a:r>
              <a:rPr lang="de-DE" sz="3600" dirty="0" err="1" smtClean="0">
                <a:latin typeface="Helvetica"/>
                <a:cs typeface="Helvetica"/>
              </a:rPr>
              <a:t>Bodyscan</a:t>
            </a:r>
            <a:endParaRPr lang="de-DE" sz="3600" dirty="0" smtClean="0">
              <a:latin typeface="Helvetica"/>
              <a:cs typeface="Helvetica"/>
            </a:endParaRPr>
          </a:p>
          <a:p>
            <a:endParaRPr lang="de-DE" sz="3600" dirty="0" smtClean="0">
              <a:latin typeface="Helvetica"/>
              <a:cs typeface="Helvetica"/>
            </a:endParaRPr>
          </a:p>
        </p:txBody>
      </p:sp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284" y="2135433"/>
            <a:ext cx="5856909" cy="472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0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1363</Words>
  <Application>Microsoft Macintosh PowerPoint</Application>
  <PresentationFormat>Bildschirmpräsentation (4:3)</PresentationFormat>
  <Paragraphs>257</Paragraphs>
  <Slides>43</Slides>
  <Notes>26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52" baseType="lpstr">
      <vt:lpstr>Arial Bold</vt:lpstr>
      <vt:lpstr>Calibri</vt:lpstr>
      <vt:lpstr>Helvetica</vt:lpstr>
      <vt:lpstr>Helvetica Neue</vt:lpstr>
      <vt:lpstr>ＭＳ Ｐゴシック</vt:lpstr>
      <vt:lpstr>Wingdings</vt:lpstr>
      <vt:lpstr>Arial</vt:lpstr>
      <vt:lpstr>Office-Design</vt:lpstr>
      <vt:lpstr>Dokument</vt:lpstr>
      <vt:lpstr>PowerPoint-Präsentation</vt:lpstr>
      <vt:lpstr>PowerPoint-Präsentation</vt:lpstr>
      <vt:lpstr>PowerPoint-Präsentation</vt:lpstr>
      <vt:lpstr>PowerPoint-Präsentation</vt:lpstr>
      <vt:lpstr>Stress-Definition Allgemeines Anpassungssyndrom</vt:lpstr>
      <vt:lpstr> Stress damals und heute </vt:lpstr>
      <vt:lpstr>PowerPoint-Präsentation</vt:lpstr>
      <vt:lpstr>PowerPoint-Präsentation</vt:lpstr>
      <vt:lpstr>PowerPoint-Präsentation</vt:lpstr>
      <vt:lpstr>Yoga 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Vom Nutzen der Power-Entspannung:  Beruhigung des Nervensystems Schärfung der Körperempfindungen Bessere Durchblutung des Gehirns (30%) Abbau von Stresshormonen Verlangsamung des Herzschlags Steigerung der Lungenkapazität Steigerung der Konzentration und Kreativität   Entlastung des Gehirns (Beta-Wellen)</vt:lpstr>
      <vt:lpstr>PowerPoint-Präsentation</vt:lpstr>
      <vt:lpstr>   Eustress und Disstress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Stressverschärfender Denkstil</vt:lpstr>
      <vt:lpstr>Förderlicher Denkstil</vt:lpstr>
      <vt:lpstr>PowerPoint-Präsentation</vt:lpstr>
      <vt:lpstr>Die 5 häufigsten Stressverstärker</vt:lpstr>
      <vt:lpstr>     Sei perfekt!</vt:lpstr>
      <vt:lpstr>     Sei beliebt!</vt:lpstr>
      <vt:lpstr>     Sei stark!</vt:lpstr>
      <vt:lpstr>     Sei vorsichtig!</vt:lpstr>
      <vt:lpstr>     Ich kann nicht!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unity-training</Company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Heinzmann</dc:creator>
  <cp:lastModifiedBy>Florian Heinzmann</cp:lastModifiedBy>
  <cp:revision>163</cp:revision>
  <dcterms:created xsi:type="dcterms:W3CDTF">2015-05-13T12:37:38Z</dcterms:created>
  <dcterms:modified xsi:type="dcterms:W3CDTF">2017-07-18T20:00:52Z</dcterms:modified>
</cp:coreProperties>
</file>