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375" r:id="rId2"/>
    <p:sldId id="311" r:id="rId3"/>
    <p:sldId id="384" r:id="rId4"/>
    <p:sldId id="365" r:id="rId5"/>
    <p:sldId id="376" r:id="rId6"/>
    <p:sldId id="323" r:id="rId7"/>
    <p:sldId id="327" r:id="rId8"/>
    <p:sldId id="329" r:id="rId9"/>
    <p:sldId id="377" r:id="rId10"/>
    <p:sldId id="362" r:id="rId11"/>
    <p:sldId id="341" r:id="rId12"/>
    <p:sldId id="363" r:id="rId13"/>
    <p:sldId id="383" r:id="rId14"/>
    <p:sldId id="340" r:id="rId15"/>
    <p:sldId id="347" r:id="rId16"/>
    <p:sldId id="378" r:id="rId17"/>
    <p:sldId id="370" r:id="rId18"/>
    <p:sldId id="367" r:id="rId19"/>
    <p:sldId id="357" r:id="rId20"/>
    <p:sldId id="372" r:id="rId21"/>
    <p:sldId id="277" r:id="rId22"/>
    <p:sldId id="379" r:id="rId23"/>
    <p:sldId id="381" r:id="rId24"/>
    <p:sldId id="382" r:id="rId25"/>
    <p:sldId id="358" r:id="rId26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1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5AC989-2060-3C45-BDDF-BB71E882A63A}" type="datetimeFigureOut">
              <a:rPr lang="de-DE" smtClean="0"/>
              <a:t>24.11.15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271C1-57E9-9F43-B5E0-45A0B31C6D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2585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smtClean="0"/>
              <a:t>Herzlich willkommen: Vorstellung Trainer</a:t>
            </a:r>
          </a:p>
          <a:p>
            <a:r>
              <a:rPr lang="de-DE" baseline="0" dirty="0" smtClean="0"/>
              <a:t>Vorstellung Training: ganzheitliches Stressmanagement basierend auf modernsten Stress- und Hirnforschung und Achtsamkeit</a:t>
            </a:r>
          </a:p>
          <a:p>
            <a:r>
              <a:rPr lang="de-DE" baseline="0" dirty="0" smtClean="0"/>
              <a:t>Vortrag: Einblick in die Thematik, wie gefährlich ist Dauerstress und drei Schritte, eine nachhaltige Stresskompetenz aufzubauen, indem wir die drei größten Fehler kennenlernen</a:t>
            </a:r>
          </a:p>
          <a:p>
            <a:r>
              <a:rPr lang="de-DE" baseline="0" dirty="0" smtClean="0"/>
              <a:t>Experiment: Anspannung und Entspannung</a:t>
            </a:r>
          </a:p>
          <a:p>
            <a:r>
              <a:rPr lang="de-DE" baseline="0" dirty="0" smtClean="0"/>
              <a:t>1. Frage: FC: Was löst Stress aus? </a:t>
            </a:r>
          </a:p>
          <a:p>
            <a:r>
              <a:rPr lang="de-DE" baseline="0" dirty="0" smtClean="0"/>
              <a:t>2. Frage: FC: Wie fühlt sich Stress an? </a:t>
            </a:r>
          </a:p>
          <a:p>
            <a:r>
              <a:rPr lang="de-DE" baseline="0" dirty="0" smtClean="0"/>
              <a:t>Warum ist das eigentlich so? </a:t>
            </a:r>
          </a:p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271C1-57E9-9F43-B5E0-45A0B31C6DDA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95798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Wie</a:t>
            </a:r>
            <a:r>
              <a:rPr lang="de-DE" baseline="0" dirty="0" smtClean="0"/>
              <a:t> oft? </a:t>
            </a:r>
          </a:p>
          <a:p>
            <a:r>
              <a:rPr lang="de-DE" baseline="0" dirty="0" smtClean="0"/>
              <a:t>Was können wir tun? </a:t>
            </a:r>
          </a:p>
          <a:p>
            <a:r>
              <a:rPr lang="de-DE" baseline="0" dirty="0" smtClean="0"/>
              <a:t>Wir zeigen ihnen zwei Möglichkeiten, schnell, innerhalb von zwei bis 5 Minuten zu entspannen und mit Schwung weiter zu machen: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271C1-57E9-9F43-B5E0-45A0B31C6DDA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75757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Yoga entspannt, lockert, dehnt und </a:t>
            </a:r>
            <a:r>
              <a:rPr lang="de-DE" dirty="0" err="1" smtClean="0"/>
              <a:t>kräftgt</a:t>
            </a:r>
            <a:r>
              <a:rPr lang="de-DE" dirty="0" smtClean="0"/>
              <a:t>. Und hilft uns, besser auf</a:t>
            </a:r>
            <a:r>
              <a:rPr lang="de-DE" baseline="0" dirty="0" smtClean="0"/>
              <a:t> den Körper zu hören. </a:t>
            </a:r>
          </a:p>
          <a:p>
            <a:r>
              <a:rPr lang="de-DE" baseline="0" dirty="0" smtClean="0"/>
              <a:t>Wenn das nicht geht, weil wir mitten in einem Meeting sind, dann </a:t>
            </a:r>
            <a:r>
              <a:rPr lang="de-DE" baseline="0" dirty="0" err="1" smtClean="0"/>
              <a:t>ghet</a:t>
            </a:r>
            <a:r>
              <a:rPr lang="de-DE" baseline="0" dirty="0" smtClean="0"/>
              <a:t> aber vielleicht das: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271C1-57E9-9F43-B5E0-45A0B31C6DDA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Wie oft machen?</a:t>
            </a:r>
            <a:r>
              <a:rPr lang="de-DE" baseline="0" dirty="0" smtClean="0"/>
              <a:t> </a:t>
            </a:r>
          </a:p>
          <a:p>
            <a:r>
              <a:rPr lang="de-DE" baseline="0" dirty="0" smtClean="0"/>
              <a:t>Alle 60 Minuten. Wie können wir uns dran erinnern? Wecker stellen... </a:t>
            </a:r>
          </a:p>
          <a:p>
            <a:r>
              <a:rPr lang="de-DE" baseline="0" dirty="0" smtClean="0"/>
              <a:t>Oder: </a:t>
            </a:r>
            <a:r>
              <a:rPr lang="de-DE" baseline="0" dirty="0" err="1" smtClean="0"/>
              <a:t>wenns</a:t>
            </a:r>
            <a:r>
              <a:rPr lang="de-DE" baseline="0" dirty="0" smtClean="0"/>
              <a:t> weh tut. Wenn sich der Körper meldet. Wir haben einen wunderbares Warnsystem in uns.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271C1-57E9-9F43-B5E0-45A0B31C6DDA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90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Das heißt: nicht der Stressor, sondern unsere Gedanken und unsere</a:t>
            </a:r>
            <a:r>
              <a:rPr lang="de-DE" baseline="0" dirty="0" smtClean="0"/>
              <a:t> Muster machen uns den größten Teil unseres Stresses. 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271C1-57E9-9F43-B5E0-45A0B31C6DDA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20708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Gedankenstopp-</a:t>
            </a:r>
            <a:r>
              <a:rPr lang="de-DE" baseline="0" dirty="0" smtClean="0"/>
              <a:t> Methode: in drei Schritten raus aus dem Gedankenkarussell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271C1-57E9-9F43-B5E0-45A0B31C6DDA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In dem wir unser Gehirn trainieren. In dem wir lernen, unsere negativen Gedankenmuster zu erkennen</a:t>
            </a:r>
            <a:r>
              <a:rPr lang="de-DE" baseline="0" dirty="0" smtClean="0"/>
              <a:t> und sie aufzulösen,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EB94E-61BB-5A4D-8FD2-79E418F4B663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49908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Die neue Kompetenz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271C1-57E9-9F43-B5E0-45A0B31C6DDA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07440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271C1-57E9-9F43-B5E0-45A0B31C6DDA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9579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Aus: TK- Studie „Bleib locker“ repräsentative Forsa Umfrage zur Stresslage </a:t>
            </a:r>
            <a:r>
              <a:rPr lang="de-DE" smtClean="0"/>
              <a:t>der Nation 2013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271C1-57E9-9F43-B5E0-45A0B31C6DDA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5810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Weil wir mit unserer</a:t>
            </a:r>
            <a:r>
              <a:rPr lang="de-DE" baseline="0" dirty="0" smtClean="0"/>
              <a:t> Stressreaktion immer noch auf der Steppe leben.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271C1-57E9-9F43-B5E0-45A0B31C6DDA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5810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Evtl</a:t>
            </a:r>
            <a:r>
              <a:rPr lang="de-DE" dirty="0" smtClean="0"/>
              <a:t> hier die Anspannungsübung!!! </a:t>
            </a:r>
          </a:p>
          <a:p>
            <a:r>
              <a:rPr lang="de-DE" dirty="0" smtClean="0"/>
              <a:t>1 Min anspannen, 1 Min entspannen,</a:t>
            </a:r>
            <a:r>
              <a:rPr lang="de-DE" baseline="0" dirty="0" smtClean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271C1-57E9-9F43-B5E0-45A0B31C6DDA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6595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EB94E-61BB-5A4D-8FD2-79E418F4B66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4990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789081A2-C89A-D749-9931-0854C0A09878}" type="slidenum">
              <a:rPr lang="de-DE" sz="1200"/>
              <a:pPr algn="r" eaLnBrk="1" hangingPunct="1"/>
              <a:t>6</a:t>
            </a:fld>
            <a:endParaRPr lang="de-DE" sz="1200"/>
          </a:p>
        </p:txBody>
      </p:sp>
      <p:sp>
        <p:nvSpPr>
          <p:cNvPr id="358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3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FontTx/>
              <a:buNone/>
            </a:pPr>
            <a:endParaRPr lang="de-DE" baseline="0" dirty="0" smtClean="0">
              <a:ea typeface="ＭＳ Ｐゴシック" charset="0"/>
              <a:cs typeface="ＭＳ Ｐゴシック" charset="0"/>
            </a:endParaRPr>
          </a:p>
          <a:p>
            <a:pPr marL="171450" indent="-171450" eaLnBrk="1" hangingPunct="1">
              <a:buFontTx/>
              <a:buChar char="-"/>
            </a:pPr>
            <a:r>
              <a:rPr lang="de-DE" dirty="0" smtClean="0">
                <a:ea typeface="ＭＳ Ｐゴシック" charset="0"/>
                <a:cs typeface="ＭＳ Ｐゴシック" charset="0"/>
              </a:rPr>
              <a:t>- gesund:</a:t>
            </a:r>
            <a:r>
              <a:rPr lang="de-DE" baseline="0" dirty="0" smtClean="0">
                <a:ea typeface="ＭＳ Ｐゴシック" charset="0"/>
                <a:cs typeface="ＭＳ Ｐゴシック" charset="0"/>
              </a:rPr>
              <a:t> Gas/ Bremse. Sympathikus/Parasympathikus</a:t>
            </a:r>
          </a:p>
          <a:p>
            <a:pPr marL="171450" indent="-171450" eaLnBrk="1" hangingPunct="1">
              <a:buFontTx/>
              <a:buChar char="-"/>
            </a:pPr>
            <a:r>
              <a:rPr lang="de-DE" baseline="0" dirty="0" smtClean="0">
                <a:ea typeface="ＭＳ Ｐゴシック" charset="0"/>
                <a:cs typeface="ＭＳ Ｐゴシック" charset="0"/>
              </a:rPr>
              <a:t>Nicht gesund, aber normal: sympathische Dominanz</a:t>
            </a:r>
          </a:p>
          <a:p>
            <a:pPr marL="0" indent="0" eaLnBrk="1" hangingPunct="1">
              <a:buFontTx/>
              <a:buNone/>
            </a:pPr>
            <a:r>
              <a:rPr lang="de-DE" baseline="0" dirty="0" smtClean="0">
                <a:ea typeface="ＭＳ Ｐゴシック" charset="0"/>
                <a:cs typeface="ＭＳ Ｐゴシック" charset="0"/>
              </a:rPr>
              <a:t>- Und das macht krank, aber: der Körper sendet Signale</a:t>
            </a:r>
            <a:endParaRPr lang="de-DE" dirty="0" smtClean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Dauerstress 70-95%</a:t>
            </a:r>
            <a:r>
              <a:rPr lang="de-DE" baseline="0" dirty="0" smtClean="0"/>
              <a:t> aller Erkrankungen kommen durch Stress</a:t>
            </a:r>
          </a:p>
          <a:p>
            <a:r>
              <a:rPr lang="de-DE" baseline="0" dirty="0" smtClean="0"/>
              <a:t>Fataler Fehler, diese Signale nicht richtig zu deuten, nämlich als das, was sie sind: Stresssignale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271C1-57E9-9F43-B5E0-45A0B31C6DDA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5418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271C1-57E9-9F43-B5E0-45A0B31C6DDA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Jetzt</a:t>
            </a:r>
            <a:r>
              <a:rPr lang="de-DE" baseline="0" dirty="0" smtClean="0"/>
              <a:t> wissen wir, wie wir </a:t>
            </a:r>
            <a:r>
              <a:rPr lang="de-DE" baseline="0" dirty="0" err="1" smtClean="0"/>
              <a:t>regelmässig</a:t>
            </a:r>
            <a:r>
              <a:rPr lang="de-DE" baseline="0" dirty="0" smtClean="0"/>
              <a:t> Pause machen können. Und wie wir wieder Zugang zum Körper bekommen. </a:t>
            </a:r>
          </a:p>
          <a:p>
            <a:r>
              <a:rPr lang="de-DE" baseline="0" dirty="0" smtClean="0"/>
              <a:t>Was machen wir jetzt mit den Warnsignalen? Wie reagieren wir?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271C1-57E9-9F43-B5E0-45A0B31C6DDA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9433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44EE3-A947-9748-BC9E-7EB292D25AE4}" type="datetimeFigureOut">
              <a:rPr lang="de-DE" smtClean="0"/>
              <a:t>24.11.15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514D8-B664-5447-A34B-58558171A6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577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44EE3-A947-9748-BC9E-7EB292D25AE4}" type="datetimeFigureOut">
              <a:rPr lang="de-DE" smtClean="0"/>
              <a:t>24.11.15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514D8-B664-5447-A34B-58558171A6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760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44EE3-A947-9748-BC9E-7EB292D25AE4}" type="datetimeFigureOut">
              <a:rPr lang="de-DE" smtClean="0"/>
              <a:t>24.11.15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514D8-B664-5447-A34B-58558171A6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1930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44EE3-A947-9748-BC9E-7EB292D25AE4}" type="datetimeFigureOut">
              <a:rPr lang="de-DE" smtClean="0"/>
              <a:t>24.11.15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514D8-B664-5447-A34B-58558171A6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4768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44EE3-A947-9748-BC9E-7EB292D25AE4}" type="datetimeFigureOut">
              <a:rPr lang="de-DE" smtClean="0"/>
              <a:t>24.11.15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514D8-B664-5447-A34B-58558171A6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5629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44EE3-A947-9748-BC9E-7EB292D25AE4}" type="datetimeFigureOut">
              <a:rPr lang="de-DE" smtClean="0"/>
              <a:t>24.11.15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514D8-B664-5447-A34B-58558171A6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3972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44EE3-A947-9748-BC9E-7EB292D25AE4}" type="datetimeFigureOut">
              <a:rPr lang="de-DE" smtClean="0"/>
              <a:t>24.11.15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514D8-B664-5447-A34B-58558171A6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0717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44EE3-A947-9748-BC9E-7EB292D25AE4}" type="datetimeFigureOut">
              <a:rPr lang="de-DE" smtClean="0"/>
              <a:t>24.11.15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514D8-B664-5447-A34B-58558171A6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4787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44EE3-A947-9748-BC9E-7EB292D25AE4}" type="datetimeFigureOut">
              <a:rPr lang="de-DE" smtClean="0"/>
              <a:t>24.11.15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514D8-B664-5447-A34B-58558171A6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9087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44EE3-A947-9748-BC9E-7EB292D25AE4}" type="datetimeFigureOut">
              <a:rPr lang="de-DE" smtClean="0"/>
              <a:t>24.11.15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514D8-B664-5447-A34B-58558171A6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9313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44EE3-A947-9748-BC9E-7EB292D25AE4}" type="datetimeFigureOut">
              <a:rPr lang="de-DE" smtClean="0"/>
              <a:t>24.11.15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514D8-B664-5447-A34B-58558171A6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5234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44EE3-A947-9748-BC9E-7EB292D25AE4}" type="datetimeFigureOut">
              <a:rPr lang="de-DE" smtClean="0"/>
              <a:t>24.11.15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514D8-B664-5447-A34B-58558171A6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3766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jp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1.png"/><Relationship Id="rId5" Type="http://schemas.openxmlformats.org/officeDocument/2006/relationships/image" Target="../media/image13.jpeg"/><Relationship Id="rId6" Type="http://schemas.openxmlformats.org/officeDocument/2006/relationships/image" Target="../media/image14.png"/><Relationship Id="rId7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jpg"/><Relationship Id="rId5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Relationship Id="rId3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jp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21.jpe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10.jpeg"/><Relationship Id="rId5" Type="http://schemas.openxmlformats.org/officeDocument/2006/relationships/image" Target="../media/image12.png"/><Relationship Id="rId6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3.jpeg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jp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.png"/><Relationship Id="rId5" Type="http://schemas.openxmlformats.org/officeDocument/2006/relationships/image" Target="../media/image3.jpg"/><Relationship Id="rId6" Type="http://schemas.openxmlformats.org/officeDocument/2006/relationships/oleObject" Target="../embeddings/oleObject1.bin"/><Relationship Id="rId7" Type="http://schemas.openxmlformats.org/officeDocument/2006/relationships/package" Target="../embeddings/Microsoft_Word-Dokument1.docx"/><Relationship Id="rId8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8.png"/><Relationship Id="rId6" Type="http://schemas.openxmlformats.org/officeDocument/2006/relationships/image" Target="../media/image1.png"/><Relationship Id="rId7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.png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jp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jp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70089" y="1586089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dirty="0" smtClean="0"/>
              <a:t>Herzlich willkommen! </a:t>
            </a:r>
          </a:p>
          <a:p>
            <a:pPr algn="ctr"/>
            <a:endParaRPr lang="de-DE" dirty="0"/>
          </a:p>
          <a:p>
            <a:pPr marL="0" indent="0" algn="ctr">
              <a:buNone/>
            </a:pPr>
            <a:r>
              <a:rPr lang="de-DE" dirty="0" smtClean="0"/>
              <a:t>Kiss </a:t>
            </a:r>
            <a:r>
              <a:rPr lang="de-DE" dirty="0" err="1" smtClean="0"/>
              <a:t>your</a:t>
            </a:r>
            <a:r>
              <a:rPr lang="de-DE" dirty="0" smtClean="0"/>
              <a:t> stress goodbye-  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421272"/>
          </a:xfrm>
          <a:prstGeom prst="rect">
            <a:avLst/>
          </a:prstGeom>
        </p:spPr>
      </p:pic>
      <p:pic>
        <p:nvPicPr>
          <p:cNvPr id="7" name="Bild 6" descr="Froschkus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Bild 7" descr="logo-black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921" y="6135453"/>
            <a:ext cx="1568080" cy="722547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570089" y="747128"/>
            <a:ext cx="34269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/>
              <a:t>Kiss </a:t>
            </a:r>
            <a:r>
              <a:rPr lang="de-DE" sz="4000" dirty="0" err="1" smtClean="0"/>
              <a:t>your</a:t>
            </a:r>
            <a:r>
              <a:rPr lang="de-DE" sz="4000" dirty="0" smtClean="0"/>
              <a:t> stress goodbye! 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1645703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421272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634963" y="1421272"/>
            <a:ext cx="8035553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600" dirty="0" smtClean="0">
                <a:latin typeface="Helvetica"/>
                <a:cs typeface="Helvetica"/>
              </a:rPr>
              <a:t>		</a:t>
            </a:r>
            <a:r>
              <a:rPr lang="de-DE" sz="2800" dirty="0" smtClean="0">
                <a:latin typeface="Helvetica"/>
                <a:cs typeface="Helvetica"/>
              </a:rPr>
              <a:t> Zweiter Schritt:</a:t>
            </a:r>
          </a:p>
          <a:p>
            <a:pPr algn="ctr"/>
            <a:r>
              <a:rPr lang="de-DE" sz="2800" dirty="0" smtClean="0">
                <a:latin typeface="Helvetica"/>
                <a:cs typeface="Helvetica"/>
              </a:rPr>
              <a:t> </a:t>
            </a:r>
            <a:r>
              <a:rPr lang="de-DE" sz="2400" dirty="0" smtClean="0">
                <a:latin typeface="Helvetica"/>
                <a:cs typeface="Helvetica"/>
              </a:rPr>
              <a:t>		regelmäßig die Bremse treten durch Bewegung 		     und Entspannung</a:t>
            </a:r>
          </a:p>
          <a:p>
            <a:pPr algn="ctr"/>
            <a:endParaRPr lang="de-DE" sz="3600" dirty="0" smtClean="0">
              <a:latin typeface="Helvetica"/>
              <a:cs typeface="Helvetica"/>
            </a:endParaRPr>
          </a:p>
        </p:txBody>
      </p:sp>
      <p:pic>
        <p:nvPicPr>
          <p:cNvPr id="8" name="Bild 7" descr="logo-black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920" y="6135453"/>
            <a:ext cx="1568080" cy="722547"/>
          </a:xfrm>
          <a:prstGeom prst="rect">
            <a:avLst/>
          </a:prstGeom>
        </p:spPr>
      </p:pic>
      <p:pic>
        <p:nvPicPr>
          <p:cNvPr id="7" name="Bild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198" y="3006662"/>
            <a:ext cx="4844844" cy="35191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466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1853" y="1955252"/>
            <a:ext cx="8229600" cy="3843654"/>
          </a:xfrm>
        </p:spPr>
        <p:txBody>
          <a:bodyPr>
            <a:normAutofit/>
          </a:bodyPr>
          <a:lstStyle/>
          <a:p>
            <a:r>
              <a:rPr lang="de-DE" sz="3200" dirty="0" smtClean="0">
                <a:latin typeface="Helvetica"/>
                <a:cs typeface="Helvetica"/>
              </a:rPr>
              <a:t>Bewegungsübungen</a:t>
            </a:r>
            <a:br>
              <a:rPr lang="de-DE" sz="3200" dirty="0" smtClean="0">
                <a:latin typeface="Helvetica"/>
                <a:cs typeface="Helvetica"/>
              </a:rPr>
            </a:br>
            <a:r>
              <a:rPr lang="de-DE" sz="3200" dirty="0">
                <a:latin typeface="Helvetica"/>
                <a:cs typeface="Helvetica"/>
              </a:rPr>
              <a:t/>
            </a:r>
            <a:br>
              <a:rPr lang="de-DE" sz="3200" dirty="0">
                <a:latin typeface="Helvetica"/>
                <a:cs typeface="Helvetica"/>
              </a:rPr>
            </a:br>
            <a:r>
              <a:rPr lang="de-DE" sz="3200" dirty="0" smtClean="0">
                <a:latin typeface="Helvetica"/>
                <a:cs typeface="Helvetica"/>
              </a:rPr>
              <a:t/>
            </a:r>
            <a:br>
              <a:rPr lang="de-DE" sz="3200" dirty="0" smtClean="0">
                <a:latin typeface="Helvetica"/>
                <a:cs typeface="Helvetica"/>
              </a:rPr>
            </a:br>
            <a:r>
              <a:rPr lang="de-DE" sz="3200" dirty="0">
                <a:latin typeface="Helvetica"/>
                <a:cs typeface="Helvetica"/>
              </a:rPr>
              <a:t/>
            </a:r>
            <a:br>
              <a:rPr lang="de-DE" sz="3200" dirty="0">
                <a:latin typeface="Helvetica"/>
                <a:cs typeface="Helvetica"/>
              </a:rPr>
            </a:br>
            <a:r>
              <a:rPr lang="de-DE" sz="3200" dirty="0" smtClean="0">
                <a:latin typeface="Helvetica"/>
                <a:cs typeface="Helvetica"/>
              </a:rPr>
              <a:t/>
            </a:r>
            <a:br>
              <a:rPr lang="de-DE" sz="3200" dirty="0" smtClean="0">
                <a:latin typeface="Helvetica"/>
                <a:cs typeface="Helvetica"/>
              </a:rPr>
            </a:br>
            <a:r>
              <a:rPr lang="de-DE" sz="3200" dirty="0">
                <a:latin typeface="Helvetica"/>
                <a:cs typeface="Helvetica"/>
              </a:rPr>
              <a:t/>
            </a:r>
            <a:br>
              <a:rPr lang="de-DE" sz="3200" dirty="0">
                <a:latin typeface="Helvetica"/>
                <a:cs typeface="Helvetica"/>
              </a:rPr>
            </a:br>
            <a:endParaRPr lang="de-DE" sz="3200" dirty="0">
              <a:latin typeface="Helvetica"/>
              <a:cs typeface="Helvetica"/>
            </a:endParaRPr>
          </a:p>
        </p:txBody>
      </p:sp>
      <p:pic>
        <p:nvPicPr>
          <p:cNvPr id="5" name="Bild 4" descr="logo-blac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920" y="6135453"/>
            <a:ext cx="1234705" cy="568933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00538"/>
            <a:ext cx="9144000" cy="1421272"/>
          </a:xfrm>
          <a:prstGeom prst="rect">
            <a:avLst/>
          </a:prstGeom>
        </p:spPr>
      </p:pic>
      <p:pic>
        <p:nvPicPr>
          <p:cNvPr id="3" name="Bild 2" descr="Palme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1361"/>
            <a:ext cx="3136291" cy="2352218"/>
          </a:xfrm>
          <a:prstGeom prst="rect">
            <a:avLst/>
          </a:prstGeom>
        </p:spPr>
      </p:pic>
      <p:pic>
        <p:nvPicPr>
          <p:cNvPr id="4" name="Bild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6291" y="3099753"/>
            <a:ext cx="3178435" cy="2383826"/>
          </a:xfrm>
          <a:prstGeom prst="rect">
            <a:avLst/>
          </a:prstGeom>
        </p:spPr>
      </p:pic>
      <p:pic>
        <p:nvPicPr>
          <p:cNvPr id="7" name="Bild 6" descr="Blitz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468" y="3099753"/>
            <a:ext cx="3148903" cy="236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178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421272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317471" y="1421272"/>
            <a:ext cx="85550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 smtClean="0">
                <a:latin typeface="Helvetica"/>
                <a:cs typeface="Helvetica"/>
              </a:rPr>
              <a:t>			</a:t>
            </a:r>
          </a:p>
          <a:p>
            <a:r>
              <a:rPr lang="de-DE" sz="2400" dirty="0">
                <a:latin typeface="Helvetica"/>
                <a:cs typeface="Helvetica"/>
              </a:rPr>
              <a:t>	</a:t>
            </a:r>
            <a:r>
              <a:rPr lang="de-DE" sz="2400" dirty="0" smtClean="0">
                <a:latin typeface="Helvetica"/>
                <a:cs typeface="Helvetica"/>
              </a:rPr>
              <a:t>		Achtsamkeitsübung Atem-Entspannung:</a:t>
            </a:r>
          </a:p>
          <a:p>
            <a:r>
              <a:rPr lang="de-DE" sz="2400" dirty="0" smtClean="0">
                <a:latin typeface="Helvetica"/>
                <a:cs typeface="Helvetica"/>
              </a:rPr>
              <a:t>			Eine Minute lange tiefe Bauchatmung</a:t>
            </a:r>
          </a:p>
          <a:p>
            <a:endParaRPr lang="de-DE" sz="3600" dirty="0" smtClean="0">
              <a:latin typeface="Helvetica"/>
              <a:cs typeface="Helvetica"/>
            </a:endParaRPr>
          </a:p>
        </p:txBody>
      </p:sp>
      <p:pic>
        <p:nvPicPr>
          <p:cNvPr id="8" name="Bild 7" descr="logo-black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920" y="6135453"/>
            <a:ext cx="1568080" cy="722547"/>
          </a:xfrm>
          <a:prstGeom prst="rect">
            <a:avLst/>
          </a:prstGeom>
        </p:spPr>
      </p:pic>
      <p:pic>
        <p:nvPicPr>
          <p:cNvPr id="7" name="Bild 6" descr="Nichtstu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757" y="2829345"/>
            <a:ext cx="598693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123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el 26"/>
          <p:cNvSpPr>
            <a:spLocks noGrp="1"/>
          </p:cNvSpPr>
          <p:nvPr>
            <p:ph type="ctrTitle"/>
          </p:nvPr>
        </p:nvSpPr>
        <p:spPr>
          <a:xfrm>
            <a:off x="901713" y="1765017"/>
            <a:ext cx="7772400" cy="5055196"/>
          </a:xfrm>
        </p:spPr>
        <p:txBody>
          <a:bodyPr>
            <a:normAutofit/>
          </a:bodyPr>
          <a:lstStyle/>
          <a:p>
            <a:r>
              <a:rPr lang="de-DE" sz="2400" dirty="0" smtClean="0">
                <a:latin typeface="Helvetica Neue"/>
                <a:cs typeface="Helvetica Neue"/>
              </a:rPr>
              <a:t>Vom Nutzen der Power-Entspannung:</a:t>
            </a:r>
            <a:br>
              <a:rPr lang="de-DE" sz="2400" dirty="0" smtClean="0">
                <a:latin typeface="Helvetica Neue"/>
                <a:cs typeface="Helvetica Neue"/>
              </a:rPr>
            </a:br>
            <a:r>
              <a:rPr lang="de-DE" sz="2400" dirty="0" smtClean="0">
                <a:latin typeface="Helvetica Neue"/>
                <a:cs typeface="Helvetica Neue"/>
              </a:rPr>
              <a:t/>
            </a:r>
            <a:br>
              <a:rPr lang="de-DE" sz="2400" dirty="0" smtClean="0">
                <a:latin typeface="Helvetica Neue"/>
                <a:cs typeface="Helvetica Neue"/>
              </a:rPr>
            </a:br>
            <a:r>
              <a:rPr lang="de-DE" sz="2400" dirty="0" smtClean="0">
                <a:latin typeface="Helvetica Neue"/>
                <a:cs typeface="Helvetica Neue"/>
              </a:rPr>
              <a:t>Beruhigung des Nervensystems</a:t>
            </a:r>
            <a:br>
              <a:rPr lang="de-DE" sz="2400" dirty="0" smtClean="0">
                <a:latin typeface="Helvetica Neue"/>
                <a:cs typeface="Helvetica Neue"/>
              </a:rPr>
            </a:br>
            <a:r>
              <a:rPr lang="de-DE" sz="2400" dirty="0" smtClean="0">
                <a:latin typeface="Helvetica Neue"/>
                <a:cs typeface="Helvetica Neue"/>
              </a:rPr>
              <a:t>Schärfung der Körperempfindungen</a:t>
            </a:r>
            <a:br>
              <a:rPr lang="de-DE" sz="2400" dirty="0" smtClean="0">
                <a:latin typeface="Helvetica Neue"/>
                <a:cs typeface="Helvetica Neue"/>
              </a:rPr>
            </a:br>
            <a:r>
              <a:rPr lang="de-DE" sz="2400" dirty="0" smtClean="0">
                <a:latin typeface="Helvetica Neue"/>
                <a:cs typeface="Helvetica Neue"/>
              </a:rPr>
              <a:t>Bessere Durchblutung des Gehirns (30%)</a:t>
            </a:r>
            <a:br>
              <a:rPr lang="de-DE" sz="2400" dirty="0" smtClean="0">
                <a:latin typeface="Helvetica Neue"/>
                <a:cs typeface="Helvetica Neue"/>
              </a:rPr>
            </a:br>
            <a:r>
              <a:rPr lang="de-DE" sz="2400" dirty="0" smtClean="0">
                <a:latin typeface="Helvetica Neue"/>
                <a:cs typeface="Helvetica Neue"/>
              </a:rPr>
              <a:t>Abbau von Stresshormonen</a:t>
            </a:r>
            <a:br>
              <a:rPr lang="de-DE" sz="2400" dirty="0" smtClean="0">
                <a:latin typeface="Helvetica Neue"/>
                <a:cs typeface="Helvetica Neue"/>
              </a:rPr>
            </a:br>
            <a:r>
              <a:rPr lang="de-DE" sz="2400" dirty="0" smtClean="0">
                <a:latin typeface="Helvetica Neue"/>
                <a:cs typeface="Helvetica Neue"/>
              </a:rPr>
              <a:t>Verlangsamung des Herzschlags</a:t>
            </a:r>
            <a:br>
              <a:rPr lang="de-DE" sz="2400" dirty="0" smtClean="0">
                <a:latin typeface="Helvetica Neue"/>
                <a:cs typeface="Helvetica Neue"/>
              </a:rPr>
            </a:br>
            <a:r>
              <a:rPr lang="de-DE" sz="2400" dirty="0" smtClean="0">
                <a:latin typeface="Helvetica Neue"/>
                <a:cs typeface="Helvetica Neue"/>
              </a:rPr>
              <a:t>Steigerung der Lungenkapazität</a:t>
            </a:r>
            <a:br>
              <a:rPr lang="de-DE" sz="2400" dirty="0" smtClean="0">
                <a:latin typeface="Helvetica Neue"/>
                <a:cs typeface="Helvetica Neue"/>
              </a:rPr>
            </a:br>
            <a:r>
              <a:rPr lang="de-DE" sz="2400" dirty="0" smtClean="0">
                <a:latin typeface="Helvetica Neue"/>
                <a:cs typeface="Helvetica Neue"/>
              </a:rPr>
              <a:t>Steigerung der Konzentration und Kreativität: wir entlasten unser Gehirn</a:t>
            </a:r>
            <a:endParaRPr lang="de-DE" sz="2400" dirty="0">
              <a:latin typeface="Helvetica Neue"/>
              <a:cs typeface="Helvetica Neue"/>
            </a:endParaRPr>
          </a:p>
        </p:txBody>
      </p:sp>
      <p:pic>
        <p:nvPicPr>
          <p:cNvPr id="9" name="Bild 8" descr="logo-blac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160" y="6361345"/>
            <a:ext cx="995840" cy="458868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42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419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421272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921247" y="1131919"/>
            <a:ext cx="71956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de-DE" sz="3600" dirty="0">
              <a:latin typeface="Helvetica"/>
              <a:cs typeface="Helvetica"/>
            </a:endParaRPr>
          </a:p>
          <a:p>
            <a:pPr algn="ctr"/>
            <a:r>
              <a:rPr lang="de-DE" sz="3600" dirty="0" smtClean="0">
                <a:latin typeface="Helvetica"/>
                <a:cs typeface="Helvetica"/>
              </a:rPr>
              <a:t>Dritter Schritt: </a:t>
            </a:r>
          </a:p>
          <a:p>
            <a:pPr algn="ctr"/>
            <a:r>
              <a:rPr lang="de-DE" sz="3600" dirty="0" smtClean="0">
                <a:latin typeface="Helvetica"/>
                <a:cs typeface="Helvetica"/>
              </a:rPr>
              <a:t> gesundes Denken</a:t>
            </a:r>
            <a:endParaRPr lang="de-DE" sz="3600" dirty="0">
              <a:latin typeface="Helvetica"/>
              <a:cs typeface="Helvetica"/>
            </a:endParaRPr>
          </a:p>
          <a:p>
            <a:endParaRPr lang="de-DE" sz="3600" dirty="0" smtClean="0">
              <a:latin typeface="Helvetica"/>
              <a:cs typeface="Helvetica"/>
            </a:endParaRPr>
          </a:p>
        </p:txBody>
      </p:sp>
      <p:pic>
        <p:nvPicPr>
          <p:cNvPr id="2" name="Bild 1" descr="IconUM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203" y="2938698"/>
            <a:ext cx="5975657" cy="3570319"/>
          </a:xfrm>
          <a:prstGeom prst="rect">
            <a:avLst/>
          </a:prstGeom>
        </p:spPr>
      </p:pic>
      <p:pic>
        <p:nvPicPr>
          <p:cNvPr id="7" name="Bild 6" descr="logo-black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705" y="5995043"/>
            <a:ext cx="1568080" cy="72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937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421272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634963" y="1421272"/>
            <a:ext cx="8035553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3600" dirty="0" smtClean="0">
              <a:latin typeface="Helvetica"/>
              <a:cs typeface="Helvetica"/>
            </a:endParaRPr>
          </a:p>
          <a:p>
            <a:r>
              <a:rPr lang="de-DE" sz="3600" dirty="0" smtClean="0">
                <a:latin typeface="Helvetica"/>
                <a:cs typeface="Helvetica"/>
              </a:rPr>
              <a:t>			Stress entsteht im Gehirn</a:t>
            </a:r>
          </a:p>
          <a:p>
            <a:endParaRPr lang="de-DE" sz="3600" dirty="0" smtClean="0">
              <a:latin typeface="Helvetica"/>
              <a:cs typeface="Helvetica"/>
            </a:endParaRPr>
          </a:p>
        </p:txBody>
      </p:sp>
      <p:pic>
        <p:nvPicPr>
          <p:cNvPr id="10" name="Bild 9" descr="logo-blac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920" y="6135453"/>
            <a:ext cx="1568080" cy="722547"/>
          </a:xfrm>
          <a:prstGeom prst="rect">
            <a:avLst/>
          </a:prstGeom>
        </p:spPr>
      </p:pic>
      <p:pic>
        <p:nvPicPr>
          <p:cNvPr id="7" name="Bild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22678"/>
            <a:ext cx="2133600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13"/>
          <p:cNvSpPr>
            <a:spLocks noChangeArrowheads="1"/>
          </p:cNvSpPr>
          <p:nvPr/>
        </p:nvSpPr>
        <p:spPr bwMode="auto">
          <a:xfrm>
            <a:off x="3276600" y="3175599"/>
            <a:ext cx="5334000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200" dirty="0">
                <a:latin typeface="Helvetica"/>
                <a:cs typeface="Helvetica"/>
              </a:rPr>
              <a:t>„Es sind nicht die Dinge oder Ereignisse, </a:t>
            </a:r>
            <a:br>
              <a:rPr lang="de-DE" sz="2200" dirty="0">
                <a:latin typeface="Helvetica"/>
                <a:cs typeface="Helvetica"/>
              </a:rPr>
            </a:br>
            <a:r>
              <a:rPr lang="de-DE" sz="2200" dirty="0">
                <a:latin typeface="Helvetica"/>
                <a:cs typeface="Helvetica"/>
              </a:rPr>
              <a:t>die uns beunruhigen, sondern die Einstellungen und Meinungen, </a:t>
            </a:r>
            <a:br>
              <a:rPr lang="de-DE" sz="2200" dirty="0">
                <a:latin typeface="Helvetica"/>
                <a:cs typeface="Helvetica"/>
              </a:rPr>
            </a:br>
            <a:r>
              <a:rPr lang="de-DE" sz="2200" dirty="0">
                <a:latin typeface="Helvetica"/>
                <a:cs typeface="Helvetica"/>
              </a:rPr>
              <a:t>die wir zu den Dingen haben.</a:t>
            </a:r>
            <a:r>
              <a:rPr lang="ja-JP" altLang="de-DE" sz="2200" dirty="0">
                <a:latin typeface="Helvetica"/>
                <a:cs typeface="Helvetica"/>
              </a:rPr>
              <a:t>“</a:t>
            </a:r>
            <a:endParaRPr lang="de-DE" altLang="ja-JP" sz="2200" dirty="0">
              <a:latin typeface="Helvetica"/>
              <a:cs typeface="Helvetica"/>
            </a:endParaRPr>
          </a:p>
          <a:p>
            <a:endParaRPr lang="de-DE" dirty="0">
              <a:latin typeface="Helvetica"/>
              <a:cs typeface="Helvetica"/>
            </a:endParaRPr>
          </a:p>
          <a:p>
            <a:r>
              <a:rPr lang="de-DE" sz="1600" dirty="0" err="1">
                <a:latin typeface="Helvetica"/>
                <a:cs typeface="Helvetica"/>
              </a:rPr>
              <a:t>Epiktet</a:t>
            </a:r>
            <a:r>
              <a:rPr lang="de-DE" sz="1600" dirty="0">
                <a:latin typeface="Helvetica"/>
                <a:cs typeface="Helvetica"/>
              </a:rPr>
              <a:t> (</a:t>
            </a:r>
            <a:r>
              <a:rPr lang="de-DE" sz="1600" dirty="0" err="1">
                <a:latin typeface="Helvetica"/>
                <a:cs typeface="Helvetica"/>
              </a:rPr>
              <a:t>griech</a:t>
            </a:r>
            <a:r>
              <a:rPr lang="de-DE" sz="1600" dirty="0">
                <a:latin typeface="Helvetica"/>
                <a:cs typeface="Helvetica"/>
              </a:rPr>
              <a:t>. Philosoph der Stoa, 50 -138 n.Chr.)</a:t>
            </a:r>
          </a:p>
        </p:txBody>
      </p:sp>
    </p:spTree>
    <p:extLst>
      <p:ext uri="{BB962C8B-B14F-4D97-AF65-F5344CB8AC3E}">
        <p14:creationId xmlns:p14="http://schemas.microsoft.com/office/powerpoint/2010/main" val="1896574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421272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634963" y="1421272"/>
            <a:ext cx="8035553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3600" dirty="0" smtClean="0">
              <a:latin typeface="Helvetica"/>
              <a:cs typeface="Helvetica"/>
            </a:endParaRPr>
          </a:p>
          <a:p>
            <a:r>
              <a:rPr lang="de-DE" sz="3600" dirty="0" smtClean="0">
                <a:latin typeface="Helvetica"/>
                <a:cs typeface="Helvetica"/>
              </a:rPr>
              <a:t>Mentales Stresskompetenztraining</a:t>
            </a:r>
          </a:p>
          <a:p>
            <a:endParaRPr lang="de-DE" sz="3600" dirty="0" smtClean="0">
              <a:latin typeface="Helvetica"/>
              <a:cs typeface="Helvetica"/>
            </a:endParaRPr>
          </a:p>
        </p:txBody>
      </p:sp>
      <p:pic>
        <p:nvPicPr>
          <p:cNvPr id="10" name="Bild 9" descr="logo-black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920" y="6135453"/>
            <a:ext cx="1568080" cy="722547"/>
          </a:xfrm>
          <a:prstGeom prst="rect">
            <a:avLst/>
          </a:prstGeom>
        </p:spPr>
      </p:pic>
      <p:sp>
        <p:nvSpPr>
          <p:cNvPr id="8" name="Rechteck 13"/>
          <p:cNvSpPr>
            <a:spLocks noChangeArrowheads="1"/>
          </p:cNvSpPr>
          <p:nvPr/>
        </p:nvSpPr>
        <p:spPr bwMode="auto">
          <a:xfrm>
            <a:off x="3810000" y="2891676"/>
            <a:ext cx="53340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latin typeface="Helvetica"/>
                <a:cs typeface="Helvetica"/>
              </a:rPr>
              <a:t>Ergebnisse der Stressforschung machen deutlich, dass weniger das Auftreten des Ereignisses an sich, als vielmehr dessen Wahrnehmung, Bewertung und Verarbeitung durch den betroffenen Menschen ausschlaggebend </a:t>
            </a:r>
            <a:r>
              <a:rPr lang="de-DE" sz="2000" dirty="0" err="1">
                <a:latin typeface="Helvetica"/>
                <a:cs typeface="Helvetica"/>
              </a:rPr>
              <a:t>dafür</a:t>
            </a:r>
            <a:r>
              <a:rPr lang="de-DE" sz="2000" dirty="0">
                <a:latin typeface="Helvetica"/>
                <a:cs typeface="Helvetica"/>
              </a:rPr>
              <a:t> sind, ob es in der Folge zu gesundheitlichen </a:t>
            </a:r>
            <a:r>
              <a:rPr lang="de-DE" sz="2000" dirty="0" err="1">
                <a:latin typeface="Helvetica"/>
                <a:cs typeface="Helvetica"/>
              </a:rPr>
              <a:t>Störungen</a:t>
            </a:r>
            <a:r>
              <a:rPr lang="de-DE" sz="2000" dirty="0">
                <a:latin typeface="Helvetica"/>
                <a:cs typeface="Helvetica"/>
              </a:rPr>
              <a:t> kommt oder nicht. (G. Kaluza) </a:t>
            </a:r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248" y="2891676"/>
            <a:ext cx="3243777" cy="324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08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Titel 1"/>
          <p:cNvSpPr>
            <a:spLocks noGrp="1"/>
          </p:cNvSpPr>
          <p:nvPr>
            <p:ph type="ctrTitle" idx="4294967295"/>
          </p:nvPr>
        </p:nvSpPr>
        <p:spPr bwMode="auto">
          <a:xfrm>
            <a:off x="1066800" y="5883199"/>
            <a:ext cx="66294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eaLnBrk="1" hangingPunct="1"/>
            <a:r>
              <a:rPr lang="en-GB" sz="2800" dirty="0" smtClean="0">
                <a:latin typeface="Arial Bold" charset="0"/>
                <a:ea typeface="ＭＳ Ｐゴシック" charset="0"/>
                <a:cs typeface="ＭＳ Ｐゴシック" charset="0"/>
              </a:rPr>
              <a:t>		</a:t>
            </a:r>
            <a:r>
              <a:rPr lang="en-GB" sz="2000" dirty="0" smtClean="0">
                <a:latin typeface="Arial Bold" charset="0"/>
                <a:ea typeface="ＭＳ Ｐゴシック" charset="0"/>
                <a:cs typeface="ＭＳ Ｐゴシック" charset="0"/>
              </a:rPr>
              <a:t>	</a:t>
            </a:r>
            <a:r>
              <a:rPr lang="en-GB" sz="2400" dirty="0" smtClean="0">
                <a:latin typeface="Arial Bold" charset="0"/>
                <a:ea typeface="ＭＳ Ｐゴシック" charset="0"/>
                <a:cs typeface="ＭＳ Ｐゴシック" charset="0"/>
              </a:rPr>
              <a:t>Stress </a:t>
            </a:r>
            <a:r>
              <a:rPr lang="en-GB" sz="2400" dirty="0" err="1" smtClean="0">
                <a:latin typeface="Arial Bold" charset="0"/>
                <a:ea typeface="ＭＳ Ｐゴシック" charset="0"/>
                <a:cs typeface="ＭＳ Ｐゴシック" charset="0"/>
              </a:rPr>
              <a:t>verschärfende</a:t>
            </a:r>
            <a:r>
              <a:rPr lang="en-GB" sz="2400" dirty="0" smtClean="0">
                <a:latin typeface="Arial Bold" charset="0"/>
                <a:ea typeface="ＭＳ Ｐゴシック" charset="0"/>
                <a:cs typeface="ＭＳ Ｐゴシック" charset="0"/>
              </a:rPr>
              <a:t> </a:t>
            </a:r>
            <a:r>
              <a:rPr lang="en-GB" sz="2400" dirty="0" err="1" smtClean="0">
                <a:latin typeface="Arial Bold" charset="0"/>
                <a:ea typeface="ＭＳ Ｐゴシック" charset="0"/>
                <a:cs typeface="ＭＳ Ｐゴシック" charset="0"/>
              </a:rPr>
              <a:t>Denkmuster</a:t>
            </a:r>
            <a:endParaRPr lang="de-DE" sz="2400" dirty="0">
              <a:latin typeface="Arial Bold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21858" name="Bild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560" y="1421273"/>
            <a:ext cx="6659640" cy="4647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59" name="Untertitel 2"/>
          <p:cNvSpPr>
            <a:spLocks noGrp="1"/>
          </p:cNvSpPr>
          <p:nvPr>
            <p:ph type="subTitle" idx="4294967295"/>
          </p:nvPr>
        </p:nvSpPr>
        <p:spPr bwMode="auto">
          <a:xfrm>
            <a:off x="3047999" y="1828799"/>
            <a:ext cx="3027557" cy="391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r>
              <a:rPr lang="de-DE" sz="2400" dirty="0" smtClean="0">
                <a:solidFill>
                  <a:schemeClr val="bg1"/>
                </a:solidFill>
                <a:ea typeface="ＭＳ Ｐゴシック" charset="0"/>
                <a:cs typeface="Arial" charset="0"/>
              </a:rPr>
              <a:t>  </a:t>
            </a:r>
            <a:r>
              <a:rPr lang="de-DE" sz="2200" dirty="0" smtClean="0">
                <a:solidFill>
                  <a:schemeClr val="bg1"/>
                </a:solidFill>
                <a:ea typeface="ＭＳ Ｐゴシック" charset="0"/>
                <a:cs typeface="Arial" charset="0"/>
              </a:rPr>
              <a:t> - Blick auf das Negative</a:t>
            </a:r>
            <a:endParaRPr lang="de-DE" sz="2200" dirty="0">
              <a:solidFill>
                <a:schemeClr val="bg1"/>
              </a:solidFill>
              <a:ea typeface="ＭＳ Ｐゴシック" charset="0"/>
              <a:cs typeface="Arial" charset="0"/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de-DE" sz="2200" dirty="0" smtClean="0">
                <a:solidFill>
                  <a:schemeClr val="bg1"/>
                </a:solidFill>
                <a:ea typeface="ＭＳ Ｐゴシック" charset="0"/>
                <a:cs typeface="Arial" charset="0"/>
              </a:rPr>
              <a:t>- Opfer-Denken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de-DE" sz="2200" dirty="0">
                <a:solidFill>
                  <a:schemeClr val="bg1"/>
                </a:solidFill>
                <a:ea typeface="ＭＳ Ｐゴシック" charset="0"/>
                <a:cs typeface="Arial" charset="0"/>
              </a:rPr>
              <a:t> </a:t>
            </a:r>
            <a:r>
              <a:rPr lang="de-DE" sz="2200" dirty="0" smtClean="0">
                <a:solidFill>
                  <a:schemeClr val="bg1"/>
                </a:solidFill>
                <a:ea typeface="ＭＳ Ｐゴシック" charset="0"/>
                <a:cs typeface="Arial" charset="0"/>
              </a:rPr>
              <a:t> - Das </a:t>
            </a:r>
            <a:r>
              <a:rPr lang="de-DE" sz="2200" dirty="0">
                <a:solidFill>
                  <a:schemeClr val="bg1"/>
                </a:solidFill>
                <a:ea typeface="ＭＳ Ｐゴシック" charset="0"/>
                <a:cs typeface="Arial" charset="0"/>
              </a:rPr>
              <a:t>gibt`s doch nicht! </a:t>
            </a:r>
            <a:endParaRPr lang="de-DE" sz="2200" dirty="0" smtClean="0">
              <a:solidFill>
                <a:schemeClr val="bg1"/>
              </a:solidFill>
              <a:ea typeface="ＭＳ Ｐゴシック" charset="0"/>
              <a:cs typeface="Arial" charset="0"/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de-DE" sz="2200" dirty="0" smtClean="0">
                <a:solidFill>
                  <a:schemeClr val="bg1"/>
                </a:solidFill>
                <a:ea typeface="ＭＳ Ｐゴシック" charset="0"/>
                <a:cs typeface="Arial" charset="0"/>
              </a:rPr>
              <a:t>- Katastrophen-Denken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de-DE" sz="2200" dirty="0" smtClean="0">
                <a:solidFill>
                  <a:schemeClr val="bg1"/>
                </a:solidFill>
                <a:ea typeface="ＭＳ Ｐゴシック" charset="0"/>
                <a:cs typeface="Arial" charset="0"/>
              </a:rPr>
              <a:t>- Defizit-Denken</a:t>
            </a:r>
            <a:endParaRPr lang="de-DE" sz="2200" dirty="0">
              <a:solidFill>
                <a:schemeClr val="bg1"/>
              </a:solidFill>
              <a:ea typeface="ＭＳ Ｐゴシック" charset="0"/>
              <a:cs typeface="Arial" charset="0"/>
            </a:endParaRP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421272"/>
          </a:xfrm>
          <a:prstGeom prst="rect">
            <a:avLst/>
          </a:prstGeom>
        </p:spPr>
      </p:pic>
      <p:pic>
        <p:nvPicPr>
          <p:cNvPr id="6" name="Bild 5" descr="logo-black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920" y="6135453"/>
            <a:ext cx="1568080" cy="72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50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421272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634963" y="1744437"/>
            <a:ext cx="8035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600" dirty="0" smtClean="0">
                <a:latin typeface="Helvetica"/>
                <a:cs typeface="Helvetica"/>
              </a:rPr>
              <a:t>Technik: Gedankenstopp! 	</a:t>
            </a:r>
          </a:p>
        </p:txBody>
      </p:sp>
      <p:pic>
        <p:nvPicPr>
          <p:cNvPr id="8" name="Bild 7" descr="logo-black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920" y="6135453"/>
            <a:ext cx="1568080" cy="722547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34963" y="2664751"/>
            <a:ext cx="76064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AutoNum type="arabicPeriod"/>
            </a:pPr>
            <a:r>
              <a:rPr lang="de-DE" sz="3200" dirty="0" smtClean="0">
                <a:latin typeface="Helvetica"/>
                <a:cs typeface="Helvetica"/>
              </a:rPr>
              <a:t>Auf </a:t>
            </a:r>
            <a:r>
              <a:rPr lang="de-DE" sz="3200" dirty="0">
                <a:latin typeface="Helvetica"/>
                <a:cs typeface="Helvetica"/>
              </a:rPr>
              <a:t>den Tisch hauen und laut </a:t>
            </a:r>
            <a:r>
              <a:rPr lang="de-DE" sz="3200" dirty="0" smtClean="0">
                <a:latin typeface="Helvetica"/>
                <a:cs typeface="Helvetica"/>
              </a:rPr>
              <a:t>„Stopp“ </a:t>
            </a:r>
            <a:r>
              <a:rPr lang="de-DE" sz="3200" dirty="0">
                <a:latin typeface="Helvetica"/>
                <a:cs typeface="Helvetica"/>
              </a:rPr>
              <a:t>rufen. Oder auch nur </a:t>
            </a:r>
            <a:r>
              <a:rPr lang="de-DE" sz="3200" dirty="0" smtClean="0">
                <a:latin typeface="Helvetica"/>
                <a:cs typeface="Helvetica"/>
              </a:rPr>
              <a:t>„Stopp“ rufen/ Gummibändchen zupfen</a:t>
            </a:r>
            <a:endParaRPr lang="de-DE" sz="3200" dirty="0">
              <a:latin typeface="Helvetica"/>
              <a:cs typeface="Helvetica"/>
            </a:endParaRPr>
          </a:p>
          <a:p>
            <a:pPr marL="457200" lvl="0" indent="-457200">
              <a:buAutoNum type="arabicPeriod"/>
            </a:pPr>
            <a:r>
              <a:rPr lang="de-DE" sz="3200" dirty="0" smtClean="0">
                <a:latin typeface="Helvetica"/>
                <a:cs typeface="Helvetica"/>
              </a:rPr>
              <a:t>Körper </a:t>
            </a:r>
            <a:r>
              <a:rPr lang="de-DE" sz="3200" dirty="0">
                <a:latin typeface="Helvetica"/>
                <a:cs typeface="Helvetica"/>
              </a:rPr>
              <a:t>aufrichten, Schultern lockern, tief </a:t>
            </a:r>
            <a:r>
              <a:rPr lang="de-DE" sz="3200" dirty="0" smtClean="0">
                <a:latin typeface="Helvetica"/>
                <a:cs typeface="Helvetica"/>
              </a:rPr>
              <a:t>atmen</a:t>
            </a:r>
          </a:p>
          <a:p>
            <a:pPr marL="514350" lvl="0" indent="-514350">
              <a:buAutoNum type="arabicPeriod" startAt="3"/>
            </a:pPr>
            <a:r>
              <a:rPr lang="de-DE" sz="3200" dirty="0" smtClean="0">
                <a:latin typeface="Helvetica"/>
                <a:cs typeface="Helvetica"/>
              </a:rPr>
              <a:t>Neue </a:t>
            </a:r>
            <a:r>
              <a:rPr lang="de-DE" sz="3200" dirty="0">
                <a:latin typeface="Helvetica"/>
                <a:cs typeface="Helvetica"/>
              </a:rPr>
              <a:t>Gedanken </a:t>
            </a:r>
            <a:r>
              <a:rPr lang="de-DE" sz="3200" dirty="0" smtClean="0">
                <a:latin typeface="Helvetica"/>
                <a:cs typeface="Helvetica"/>
              </a:rPr>
              <a:t>kultivieren</a:t>
            </a:r>
            <a:endParaRPr lang="de-DE" sz="2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058430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 descr="logo-blac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160" y="6361345"/>
            <a:ext cx="995840" cy="458868"/>
          </a:xfrm>
          <a:prstGeom prst="rect">
            <a:avLst/>
          </a:prstGeom>
        </p:spPr>
      </p:pic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1456648" y="2511870"/>
            <a:ext cx="6400800" cy="4069831"/>
          </a:xfrm>
        </p:spPr>
        <p:txBody>
          <a:bodyPr>
            <a:normAutofit/>
          </a:bodyPr>
          <a:lstStyle/>
          <a:p>
            <a:endParaRPr lang="de-DE" b="1" dirty="0" smtClean="0">
              <a:solidFill>
                <a:schemeClr val="tx1"/>
              </a:solidFill>
            </a:endParaRPr>
          </a:p>
          <a:p>
            <a:pPr marL="457200" indent="-457200">
              <a:buFontTx/>
              <a:buChar char="-"/>
            </a:pPr>
            <a:endParaRPr lang="de-DE" b="1" dirty="0" smtClean="0">
              <a:solidFill>
                <a:schemeClr val="tx1"/>
              </a:solidFill>
            </a:endParaRPr>
          </a:p>
          <a:p>
            <a:r>
              <a:rPr lang="de-DE" b="1" dirty="0" smtClean="0">
                <a:solidFill>
                  <a:schemeClr val="tx1"/>
                </a:solidFill>
              </a:rPr>
              <a:t> 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1034890" y="1946468"/>
            <a:ext cx="736262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7" name="Bild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964" y="2511870"/>
            <a:ext cx="4334419" cy="384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Bild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1421272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590050" y="1773665"/>
            <a:ext cx="826640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Training positiver Einstellungen und Meinungen: </a:t>
            </a:r>
          </a:p>
          <a:p>
            <a:pPr lvl="0"/>
            <a:r>
              <a:rPr lang="de-DE" sz="3200" dirty="0">
                <a:latin typeface="+mj-lt"/>
                <a:cs typeface="Helvetica"/>
              </a:rPr>
              <a:t>Dankbarkeit und  Wertschätzung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85648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421272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634963" y="1644613"/>
            <a:ext cx="8035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600" dirty="0" smtClean="0">
                <a:latin typeface="Helvetica"/>
                <a:cs typeface="Helvetica"/>
              </a:rPr>
              <a:t>Stress ist allgegenwärtig</a:t>
            </a:r>
          </a:p>
        </p:txBody>
      </p:sp>
      <p:pic>
        <p:nvPicPr>
          <p:cNvPr id="2" name="Bild 1" descr="Bildschirmfoto 2015-11-24 um 14.51.5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95" y="2490421"/>
            <a:ext cx="6743700" cy="3954791"/>
          </a:xfrm>
          <a:prstGeom prst="rect">
            <a:avLst/>
          </a:prstGeom>
        </p:spPr>
      </p:pic>
      <p:pic>
        <p:nvPicPr>
          <p:cNvPr id="6" name="Bild 5" descr="logo-black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920" y="6135453"/>
            <a:ext cx="1568080" cy="72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111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421272"/>
          </a:xfrm>
          <a:prstGeom prst="rect">
            <a:avLst/>
          </a:prstGeom>
        </p:spPr>
      </p:pic>
      <p:pic>
        <p:nvPicPr>
          <p:cNvPr id="5" name="Bild 4" descr="logo-blac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920" y="6135453"/>
            <a:ext cx="1568080" cy="722547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441784" y="1969286"/>
            <a:ext cx="7896881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600" dirty="0" smtClean="0">
                <a:latin typeface="Helvetica"/>
                <a:cs typeface="Helvetica"/>
              </a:rPr>
              <a:t>In 3 Schritten zur Stresskompetenz: </a:t>
            </a:r>
          </a:p>
          <a:p>
            <a:endParaRPr lang="de-DE" sz="3600" dirty="0" smtClean="0"/>
          </a:p>
          <a:p>
            <a:pPr marL="742950" indent="-742950">
              <a:buAutoNum type="arabicPeriod"/>
            </a:pPr>
            <a:r>
              <a:rPr lang="de-DE" sz="3200" dirty="0" smtClean="0">
                <a:latin typeface="Helvetica"/>
                <a:cs typeface="Helvetica"/>
              </a:rPr>
              <a:t>Warnsignale erkennen</a:t>
            </a:r>
          </a:p>
          <a:p>
            <a:endParaRPr lang="de-DE" sz="3200" dirty="0" smtClean="0">
              <a:latin typeface="Helvetica"/>
              <a:cs typeface="Helvetica"/>
            </a:endParaRPr>
          </a:p>
          <a:p>
            <a:pPr marL="742950" indent="-742950">
              <a:buAutoNum type="arabicPeriod"/>
            </a:pPr>
            <a:r>
              <a:rPr lang="de-DE" sz="3200" dirty="0">
                <a:latin typeface="Helvetica"/>
                <a:cs typeface="Helvetica"/>
              </a:rPr>
              <a:t>D</a:t>
            </a:r>
            <a:r>
              <a:rPr lang="de-DE" sz="3200" dirty="0" smtClean="0">
                <a:latin typeface="Helvetica"/>
                <a:cs typeface="Helvetica"/>
              </a:rPr>
              <a:t>ie Bremse betätigen</a:t>
            </a:r>
          </a:p>
          <a:p>
            <a:endParaRPr lang="de-DE" sz="3200" dirty="0" smtClean="0">
              <a:latin typeface="Helvetica"/>
              <a:cs typeface="Helvetica"/>
            </a:endParaRPr>
          </a:p>
          <a:p>
            <a:pPr marL="742950" indent="-742950">
              <a:buAutoNum type="arabicPeriod"/>
            </a:pPr>
            <a:r>
              <a:rPr lang="de-DE" sz="3200" dirty="0" smtClean="0">
                <a:latin typeface="Helvetica"/>
                <a:cs typeface="Helvetica"/>
              </a:rPr>
              <a:t>Gesunde Denkmuster einüben</a:t>
            </a:r>
            <a:endParaRPr lang="de-DE" sz="3200" dirty="0">
              <a:latin typeface="Helvetica"/>
              <a:cs typeface="Helvetica"/>
            </a:endParaRPr>
          </a:p>
        </p:txBody>
      </p:sp>
      <p:pic>
        <p:nvPicPr>
          <p:cNvPr id="7" name="Bild 6" descr="Macintosh HD:Users:florianheinzmann:Library:Containers:com.apple.mail:Data:Library:Mail Downloads:30F932B7-F1C9-4994-8295-32F208B1A601:image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786" y="2889516"/>
            <a:ext cx="984951" cy="820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Bild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082" y="4061157"/>
            <a:ext cx="1049655" cy="785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Bild 8" descr="Macintosh HD:Users:florianheinzmann:Library:Containers:com.apple.mail:Data:Library:Mail Downloads:8AC41E8A-19B0-427D-A0C7-4E94D4CB85BF:image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937" y="5029296"/>
            <a:ext cx="1068705" cy="800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7299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229600" cy="639762"/>
          </a:xfrm>
        </p:spPr>
        <p:txBody>
          <a:bodyPr>
            <a:normAutofit/>
          </a:bodyPr>
          <a:lstStyle/>
          <a:p>
            <a:r>
              <a:rPr lang="de-DE" sz="3200" b="0" dirty="0" smtClean="0">
                <a:latin typeface="Helvetica"/>
                <a:cs typeface="Helvetica"/>
              </a:rPr>
              <a:t>			</a:t>
            </a:r>
            <a:r>
              <a:rPr lang="de-DE" sz="3200" b="0" u="sng" dirty="0" smtClean="0">
                <a:latin typeface="Helvetica"/>
                <a:cs typeface="Helvetica"/>
              </a:rPr>
              <a:t>Die Gesundheitsformel</a:t>
            </a:r>
            <a:endParaRPr lang="de-DE" sz="3200" b="0" u="sng" dirty="0">
              <a:latin typeface="Helvetica"/>
              <a:cs typeface="Helvetica"/>
            </a:endParaRPr>
          </a:p>
        </p:txBody>
      </p:sp>
      <p:sp>
        <p:nvSpPr>
          <p:cNvPr id="10" name="Inhaltsplatzhalt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endParaRPr lang="de-DE" sz="3200" dirty="0" smtClean="0">
              <a:latin typeface="Helvetica"/>
              <a:cs typeface="Helvetica"/>
            </a:endParaRPr>
          </a:p>
          <a:p>
            <a:r>
              <a:rPr lang="de-DE" sz="3200" dirty="0" smtClean="0">
                <a:latin typeface="Helvetica"/>
                <a:cs typeface="Helvetica"/>
              </a:rPr>
              <a:t>10 Minuten Meditation täglich</a:t>
            </a:r>
          </a:p>
          <a:p>
            <a:endParaRPr lang="de-DE" sz="3200" dirty="0">
              <a:latin typeface="Helvetica Neue"/>
              <a:cs typeface="Helvetica Neue"/>
            </a:endParaRPr>
          </a:p>
          <a:p>
            <a:r>
              <a:rPr lang="de-DE" sz="3200" dirty="0" smtClean="0">
                <a:latin typeface="Helvetica"/>
                <a:cs typeface="Helvetica"/>
              </a:rPr>
              <a:t>Mindestens 1 Stunde Bewegung pro Woche</a:t>
            </a:r>
            <a:endParaRPr lang="de-DE" sz="3200" dirty="0">
              <a:latin typeface="Helvetica"/>
              <a:cs typeface="Helvetica"/>
            </a:endParaRPr>
          </a:p>
        </p:txBody>
      </p:sp>
      <p:pic>
        <p:nvPicPr>
          <p:cNvPr id="11" name="Bild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421272"/>
          </a:xfrm>
          <a:prstGeom prst="rect">
            <a:avLst/>
          </a:prstGeom>
        </p:spPr>
      </p:pic>
      <p:pic>
        <p:nvPicPr>
          <p:cNvPr id="12" name="Bild 11" descr="10plus1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54848" y="2174875"/>
            <a:ext cx="4442540" cy="3052021"/>
          </a:xfrm>
          <a:prstGeom prst="rect">
            <a:avLst/>
          </a:prstGeom>
        </p:spPr>
      </p:pic>
      <p:pic>
        <p:nvPicPr>
          <p:cNvPr id="8" name="Bild 7" descr="logo-black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920" y="6135453"/>
            <a:ext cx="1568080" cy="72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998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421272"/>
          </a:xfrm>
          <a:prstGeom prst="rect">
            <a:avLst/>
          </a:prstGeom>
        </p:spPr>
      </p:pic>
      <p:pic>
        <p:nvPicPr>
          <p:cNvPr id="5" name="Bild 4" descr="logo-blac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920" y="6135453"/>
            <a:ext cx="1568080" cy="722547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700648" y="1610456"/>
            <a:ext cx="7838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600" dirty="0" smtClean="0">
                <a:latin typeface="Helvetica"/>
                <a:cs typeface="Helvetica"/>
              </a:rPr>
              <a:t>Jeder gesellschaftliche Fortschritt erfordert neue Kompetenzen.</a:t>
            </a:r>
          </a:p>
        </p:txBody>
      </p:sp>
      <p:pic>
        <p:nvPicPr>
          <p:cNvPr id="7" name="Bild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676" y="3196386"/>
            <a:ext cx="5276753" cy="35028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0840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el 26"/>
          <p:cNvSpPr>
            <a:spLocks noGrp="1"/>
          </p:cNvSpPr>
          <p:nvPr>
            <p:ph type="ctrTitle"/>
          </p:nvPr>
        </p:nvSpPr>
        <p:spPr>
          <a:xfrm>
            <a:off x="901713" y="2214707"/>
            <a:ext cx="7772400" cy="3459742"/>
          </a:xfrm>
        </p:spPr>
        <p:txBody>
          <a:bodyPr>
            <a:normAutofit/>
          </a:bodyPr>
          <a:lstStyle/>
          <a:p>
            <a:r>
              <a:rPr lang="de-DE" sz="4800" dirty="0" smtClean="0">
                <a:latin typeface="Helvetica Neue"/>
                <a:cs typeface="Helvetica Neue"/>
              </a:rPr>
              <a:t>Basistraining</a:t>
            </a:r>
            <a:br>
              <a:rPr lang="de-DE" sz="4800" dirty="0" smtClean="0">
                <a:latin typeface="Helvetica Neue"/>
                <a:cs typeface="Helvetica Neue"/>
              </a:rPr>
            </a:br>
            <a:r>
              <a:rPr lang="de-DE" sz="4800" dirty="0" smtClean="0">
                <a:latin typeface="Helvetica Neue"/>
                <a:cs typeface="Helvetica Neue"/>
              </a:rPr>
              <a:t>Stressmanagement</a:t>
            </a:r>
            <a:br>
              <a:rPr lang="de-DE" sz="4800" dirty="0" smtClean="0">
                <a:latin typeface="Helvetica Neue"/>
                <a:cs typeface="Helvetica Neue"/>
              </a:rPr>
            </a:br>
            <a:r>
              <a:rPr lang="de-DE" sz="4800" dirty="0">
                <a:latin typeface="Helvetica Neue"/>
                <a:cs typeface="Helvetica Neue"/>
              </a:rPr>
              <a:t/>
            </a:r>
            <a:br>
              <a:rPr lang="de-DE" sz="4800" dirty="0">
                <a:latin typeface="Helvetica Neue"/>
                <a:cs typeface="Helvetica Neue"/>
              </a:rPr>
            </a:br>
            <a:r>
              <a:rPr lang="de-DE" sz="4800" dirty="0" smtClean="0">
                <a:latin typeface="Helvetica Neue"/>
                <a:cs typeface="Helvetica Neue"/>
              </a:rPr>
              <a:t>Herzlich Willkommen!</a:t>
            </a:r>
            <a:endParaRPr lang="de-DE" sz="4800" dirty="0">
              <a:latin typeface="Helvetica Neue"/>
              <a:cs typeface="Helvetica Neue"/>
            </a:endParaRPr>
          </a:p>
        </p:txBody>
      </p:sp>
      <p:pic>
        <p:nvPicPr>
          <p:cNvPr id="9" name="Bild 8" descr="logo-blac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160" y="6361345"/>
            <a:ext cx="995840" cy="458868"/>
          </a:xfrm>
          <a:prstGeom prst="rect">
            <a:avLst/>
          </a:prstGeom>
        </p:spPr>
      </p:pic>
      <p:pic>
        <p:nvPicPr>
          <p:cNvPr id="2" name="Bild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1272"/>
            <a:ext cx="9144000" cy="5487245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87534" y="1789290"/>
            <a:ext cx="84132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dirty="0" smtClean="0"/>
              <a:t>Neue Kompetenz: </a:t>
            </a:r>
            <a:r>
              <a:rPr lang="de-DE" sz="4400" b="1" dirty="0" smtClean="0"/>
              <a:t>Psychohygiene</a:t>
            </a:r>
            <a:endParaRPr lang="de-DE" sz="4400" b="1" dirty="0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179" y="0"/>
            <a:ext cx="9144000" cy="1421272"/>
          </a:xfrm>
          <a:prstGeom prst="rect">
            <a:avLst/>
          </a:prstGeom>
        </p:spPr>
      </p:pic>
      <p:pic>
        <p:nvPicPr>
          <p:cNvPr id="10" name="Bild 9" descr="logo-blac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920" y="6135453"/>
            <a:ext cx="1568080" cy="72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124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70089" y="1586089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dirty="0" smtClean="0"/>
              <a:t>Herzlich willkommen! </a:t>
            </a:r>
          </a:p>
          <a:p>
            <a:pPr algn="ctr"/>
            <a:endParaRPr lang="de-DE" dirty="0"/>
          </a:p>
          <a:p>
            <a:pPr marL="0" indent="0" algn="ctr">
              <a:buNone/>
            </a:pPr>
            <a:r>
              <a:rPr lang="de-DE" dirty="0" smtClean="0"/>
              <a:t>Kiss </a:t>
            </a:r>
            <a:r>
              <a:rPr lang="de-DE" dirty="0" err="1" smtClean="0"/>
              <a:t>your</a:t>
            </a:r>
            <a:r>
              <a:rPr lang="de-DE" dirty="0" smtClean="0"/>
              <a:t> stress goodbye-  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421272"/>
          </a:xfrm>
          <a:prstGeom prst="rect">
            <a:avLst/>
          </a:prstGeom>
        </p:spPr>
      </p:pic>
      <p:pic>
        <p:nvPicPr>
          <p:cNvPr id="7" name="Bild 6" descr="Froschkus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8" name="Bild 7" descr="logo-black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031" y="5994342"/>
            <a:ext cx="1568080" cy="722547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570089" y="747128"/>
            <a:ext cx="34269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/>
              <a:t>Kiss </a:t>
            </a:r>
            <a:r>
              <a:rPr lang="de-DE" sz="4000" dirty="0" err="1" smtClean="0"/>
              <a:t>your</a:t>
            </a:r>
            <a:r>
              <a:rPr lang="de-DE" sz="4000" dirty="0" smtClean="0"/>
              <a:t> stress goodbye! 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33751504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pPr marL="0" indent="0" algn="ctr">
              <a:buNone/>
            </a:pPr>
            <a:r>
              <a:rPr lang="de-DE" dirty="0" smtClean="0"/>
              <a:t>Vielen Dank! </a:t>
            </a:r>
            <a:endParaRPr lang="de-DE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42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558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421272"/>
          </a:xfrm>
          <a:prstGeom prst="rect">
            <a:avLst/>
          </a:prstGeom>
        </p:spPr>
      </p:pic>
      <p:pic>
        <p:nvPicPr>
          <p:cNvPr id="5" name="Bild 4" descr="logo-black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920" y="6135453"/>
            <a:ext cx="1568080" cy="722547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708" y="2477853"/>
            <a:ext cx="8216900" cy="3657600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634963" y="1644613"/>
            <a:ext cx="80355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600" dirty="0" smtClean="0">
                <a:latin typeface="Helvetica"/>
                <a:cs typeface="Helvetica"/>
              </a:rPr>
              <a:t>Der Sinn der Stressreaktionen</a:t>
            </a:r>
          </a:p>
          <a:p>
            <a:endParaRPr lang="de-DE" sz="3600" dirty="0" smtClean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946607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1421272"/>
          </a:xfrm>
          <a:prstGeom prst="rect">
            <a:avLst/>
          </a:prstGeom>
        </p:spPr>
      </p:pic>
      <p:pic>
        <p:nvPicPr>
          <p:cNvPr id="5" name="Bild 4" descr="logo-black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920" y="6135453"/>
            <a:ext cx="1568080" cy="722547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634963" y="1644613"/>
            <a:ext cx="8035553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600" dirty="0" smtClean="0">
                <a:latin typeface="Helvetica"/>
                <a:cs typeface="Helvetica"/>
              </a:rPr>
              <a:t>Die zwei Teile des vegetativen Nervensystems</a:t>
            </a:r>
          </a:p>
          <a:p>
            <a:endParaRPr lang="de-DE" sz="3600" dirty="0" smtClean="0">
              <a:latin typeface="Helvetica"/>
              <a:cs typeface="Helvetica"/>
            </a:endParaRP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5448890"/>
              </p:ext>
            </p:extLst>
          </p:nvPr>
        </p:nvGraphicFramePr>
        <p:xfrm>
          <a:off x="1797420" y="3128738"/>
          <a:ext cx="5778500" cy="330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Dokument" r:id="rId7" imgW="5778500" imgH="3302000" progId="Word.Document.12">
                  <p:embed/>
                </p:oleObj>
              </mc:Choice>
              <mc:Fallback>
                <p:oleObj name="Dokument" r:id="rId7" imgW="5778500" imgH="3302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97420" y="3128738"/>
                        <a:ext cx="5778500" cy="330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2208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9"/>
          <p:cNvPicPr>
            <a:picLocks noChangeAspect="1"/>
          </p:cNvPicPr>
          <p:nvPr/>
        </p:nvPicPr>
        <p:blipFill rotWithShape="1">
          <a:blip r:embed="rId3"/>
          <a:srcRect b="14258"/>
          <a:stretch/>
        </p:blipFill>
        <p:spPr>
          <a:xfrm>
            <a:off x="0" y="195407"/>
            <a:ext cx="9144000" cy="1074593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1270000"/>
            <a:ext cx="8229600" cy="771308"/>
          </a:xfrm>
        </p:spPr>
        <p:txBody>
          <a:bodyPr>
            <a:normAutofit fontScale="90000"/>
          </a:bodyPr>
          <a:lstStyle/>
          <a:p>
            <a:r>
              <a:rPr lang="de-DE" b="1" u="sng" dirty="0">
                <a:solidFill>
                  <a:srgbClr val="000000"/>
                </a:solidFill>
              </a:rPr>
              <a:t/>
            </a:r>
            <a:br>
              <a:rPr lang="de-DE" b="1" u="sng" dirty="0">
                <a:solidFill>
                  <a:srgbClr val="000000"/>
                </a:solidFill>
              </a:rPr>
            </a:br>
            <a:r>
              <a:rPr lang="de-DE" sz="3600" b="1" u="sng" dirty="0" smtClean="0">
                <a:solidFill>
                  <a:srgbClr val="000000"/>
                </a:solidFill>
              </a:rPr>
              <a:t>Stress damals und heute</a:t>
            </a:r>
            <a:br>
              <a:rPr lang="de-DE" sz="3600" b="1" u="sng" dirty="0" smtClean="0">
                <a:solidFill>
                  <a:srgbClr val="000000"/>
                </a:solidFill>
              </a:rPr>
            </a:br>
            <a:endParaRPr lang="de-DE" sz="3600" dirty="0"/>
          </a:p>
        </p:txBody>
      </p:sp>
      <p:sp>
        <p:nvSpPr>
          <p:cNvPr id="2" name="Untertitel 1"/>
          <p:cNvSpPr>
            <a:spLocks noGrp="1"/>
          </p:cNvSpPr>
          <p:nvPr>
            <p:ph sz="half" idx="1"/>
          </p:nvPr>
        </p:nvSpPr>
        <p:spPr>
          <a:xfrm>
            <a:off x="403078" y="2332037"/>
            <a:ext cx="40386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de-DE" dirty="0" smtClean="0"/>
              <a:t>Damals: kurze Stresssituation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Flucht oder Kampf</a:t>
            </a:r>
          </a:p>
          <a:p>
            <a:r>
              <a:rPr lang="de-DE" dirty="0" smtClean="0"/>
              <a:t>Stressabbau durch Bewegung 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 und Regeneration</a:t>
            </a:r>
            <a:endParaRPr lang="de-DE" dirty="0"/>
          </a:p>
          <a:p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4648200" y="2332037"/>
            <a:ext cx="4038600" cy="4525963"/>
          </a:xfrm>
        </p:spPr>
        <p:txBody>
          <a:bodyPr>
            <a:normAutofit fontScale="85000" lnSpcReduction="10000"/>
          </a:bodyPr>
          <a:lstStyle/>
          <a:p>
            <a:r>
              <a:rPr lang="de-DE" dirty="0" smtClean="0"/>
              <a:t>Heute: Dauerstress</a:t>
            </a: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>
              <a:buFont typeface="Wingdings" charset="0"/>
              <a:buChar char="à"/>
            </a:pPr>
            <a:endParaRPr lang="de-DE" dirty="0" smtClean="0"/>
          </a:p>
          <a:p>
            <a:pPr>
              <a:buFont typeface="Wingdings" charset="0"/>
              <a:buChar char="à"/>
            </a:pPr>
            <a:endParaRPr lang="de-DE" dirty="0" smtClean="0"/>
          </a:p>
          <a:p>
            <a:pPr>
              <a:buFont typeface="Wingdings" charset="0"/>
              <a:buChar char="à"/>
            </a:pPr>
            <a:endParaRPr lang="de-DE" dirty="0"/>
          </a:p>
          <a:p>
            <a:endParaRPr lang="de-DE" dirty="0" smtClean="0"/>
          </a:p>
          <a:p>
            <a:r>
              <a:rPr lang="de-DE" dirty="0" smtClean="0"/>
              <a:t>Dauerhafte Stresssituation</a:t>
            </a:r>
          </a:p>
          <a:p>
            <a:r>
              <a:rPr lang="de-DE" dirty="0" smtClean="0"/>
              <a:t>Kein Stressabbau durch Bewegung und Regeneration</a:t>
            </a:r>
          </a:p>
          <a:p>
            <a:pPr>
              <a:buFont typeface="Wingdings" charset="0"/>
              <a:buChar char="à"/>
            </a:pPr>
            <a:endParaRPr lang="de-DE" dirty="0" smtClean="0"/>
          </a:p>
        </p:txBody>
      </p:sp>
      <p:pic>
        <p:nvPicPr>
          <p:cNvPr id="12" name="Bild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708" y="2798920"/>
            <a:ext cx="3744086" cy="1666610"/>
          </a:xfrm>
          <a:prstGeom prst="rect">
            <a:avLst/>
          </a:prstGeom>
        </p:spPr>
      </p:pic>
      <p:pic>
        <p:nvPicPr>
          <p:cNvPr id="13" name="Bild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8531" y="2798920"/>
            <a:ext cx="1843788" cy="2065397"/>
          </a:xfrm>
          <a:prstGeom prst="rect">
            <a:avLst/>
          </a:prstGeom>
        </p:spPr>
      </p:pic>
      <p:pic>
        <p:nvPicPr>
          <p:cNvPr id="14" name="Bild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1421272"/>
          </a:xfrm>
          <a:prstGeom prst="rect">
            <a:avLst/>
          </a:prstGeom>
        </p:spPr>
      </p:pic>
      <p:pic>
        <p:nvPicPr>
          <p:cNvPr id="15" name="Bild 14" descr="logo-black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920" y="6091667"/>
            <a:ext cx="1568080" cy="72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065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Line 1028"/>
          <p:cNvSpPr>
            <a:spLocks noChangeShapeType="1"/>
          </p:cNvSpPr>
          <p:nvPr/>
        </p:nvSpPr>
        <p:spPr bwMode="auto">
          <a:xfrm flipV="1">
            <a:off x="1835150" y="3789363"/>
            <a:ext cx="6049963" cy="612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55301" name="Rectangle 1029"/>
          <p:cNvSpPr>
            <a:spLocks noChangeArrowheads="1"/>
          </p:cNvSpPr>
          <p:nvPr/>
        </p:nvSpPr>
        <p:spPr bwMode="auto">
          <a:xfrm>
            <a:off x="179388" y="1628775"/>
            <a:ext cx="173990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sz="2000" b="1">
                <a:solidFill>
                  <a:srgbClr val="000066"/>
                </a:solidFill>
              </a:rPr>
              <a:t>Anspannung</a:t>
            </a:r>
          </a:p>
        </p:txBody>
      </p:sp>
      <p:sp>
        <p:nvSpPr>
          <p:cNvPr id="55302" name="Rectangle 1030"/>
          <p:cNvSpPr>
            <a:spLocks noChangeArrowheads="1"/>
          </p:cNvSpPr>
          <p:nvPr/>
        </p:nvSpPr>
        <p:spPr bwMode="auto">
          <a:xfrm>
            <a:off x="179388" y="5624513"/>
            <a:ext cx="180975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de-DE" sz="2000" b="1">
                <a:solidFill>
                  <a:srgbClr val="000066"/>
                </a:solidFill>
              </a:rPr>
              <a:t>Entspannung</a:t>
            </a:r>
          </a:p>
        </p:txBody>
      </p:sp>
      <p:sp>
        <p:nvSpPr>
          <p:cNvPr id="55303" name="Freeform 1031"/>
          <p:cNvSpPr>
            <a:spLocks/>
          </p:cNvSpPr>
          <p:nvPr/>
        </p:nvSpPr>
        <p:spPr bwMode="auto">
          <a:xfrm>
            <a:off x="1476375" y="1052513"/>
            <a:ext cx="6769100" cy="4032250"/>
          </a:xfrm>
          <a:custGeom>
            <a:avLst/>
            <a:gdLst>
              <a:gd name="T0" fmla="*/ 0 w 4219"/>
              <a:gd name="T1" fmla="*/ 2147483647 h 2389"/>
              <a:gd name="T2" fmla="*/ 2147483647 w 4219"/>
              <a:gd name="T3" fmla="*/ 2147483647 h 2389"/>
              <a:gd name="T4" fmla="*/ 2147483647 w 4219"/>
              <a:gd name="T5" fmla="*/ 2147483647 h 2389"/>
              <a:gd name="T6" fmla="*/ 2147483647 w 4219"/>
              <a:gd name="T7" fmla="*/ 2147483647 h 2389"/>
              <a:gd name="T8" fmla="*/ 2147483647 w 4219"/>
              <a:gd name="T9" fmla="*/ 2147483647 h 2389"/>
              <a:gd name="T10" fmla="*/ 2147483647 w 4219"/>
              <a:gd name="T11" fmla="*/ 2147483647 h 2389"/>
              <a:gd name="T12" fmla="*/ 2147483647 w 4219"/>
              <a:gd name="T13" fmla="*/ 2147483647 h 2389"/>
              <a:gd name="T14" fmla="*/ 2147483647 w 4219"/>
              <a:gd name="T15" fmla="*/ 2147483647 h 2389"/>
              <a:gd name="T16" fmla="*/ 2147483647 w 4219"/>
              <a:gd name="T17" fmla="*/ 2147483647 h 2389"/>
              <a:gd name="T18" fmla="*/ 2147483647 w 4219"/>
              <a:gd name="T19" fmla="*/ 2147483647 h 2389"/>
              <a:gd name="T20" fmla="*/ 2147483647 w 4219"/>
              <a:gd name="T21" fmla="*/ 2147483647 h 2389"/>
              <a:gd name="T22" fmla="*/ 2147483647 w 4219"/>
              <a:gd name="T23" fmla="*/ 2147483647 h 2389"/>
              <a:gd name="T24" fmla="*/ 2147483647 w 4219"/>
              <a:gd name="T25" fmla="*/ 2147483647 h 2389"/>
              <a:gd name="T26" fmla="*/ 2147483647 w 4219"/>
              <a:gd name="T27" fmla="*/ 2147483647 h 238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219"/>
              <a:gd name="T43" fmla="*/ 0 h 2389"/>
              <a:gd name="T44" fmla="*/ 4219 w 4219"/>
              <a:gd name="T45" fmla="*/ 2389 h 238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219" h="2389">
                <a:moveTo>
                  <a:pt x="0" y="2245"/>
                </a:moveTo>
                <a:cubicBezTo>
                  <a:pt x="136" y="1992"/>
                  <a:pt x="272" y="1739"/>
                  <a:pt x="408" y="1701"/>
                </a:cubicBezTo>
                <a:cubicBezTo>
                  <a:pt x="544" y="1663"/>
                  <a:pt x="681" y="2063"/>
                  <a:pt x="817" y="2018"/>
                </a:cubicBezTo>
                <a:cubicBezTo>
                  <a:pt x="953" y="1973"/>
                  <a:pt x="1082" y="1527"/>
                  <a:pt x="1225" y="1429"/>
                </a:cubicBezTo>
                <a:cubicBezTo>
                  <a:pt x="1368" y="1331"/>
                  <a:pt x="1557" y="1505"/>
                  <a:pt x="1678" y="1429"/>
                </a:cubicBezTo>
                <a:cubicBezTo>
                  <a:pt x="1799" y="1353"/>
                  <a:pt x="1838" y="1066"/>
                  <a:pt x="1951" y="975"/>
                </a:cubicBezTo>
                <a:cubicBezTo>
                  <a:pt x="2064" y="884"/>
                  <a:pt x="2246" y="937"/>
                  <a:pt x="2359" y="884"/>
                </a:cubicBezTo>
                <a:cubicBezTo>
                  <a:pt x="2472" y="831"/>
                  <a:pt x="2555" y="740"/>
                  <a:pt x="2631" y="657"/>
                </a:cubicBezTo>
                <a:cubicBezTo>
                  <a:pt x="2707" y="574"/>
                  <a:pt x="2729" y="445"/>
                  <a:pt x="2812" y="385"/>
                </a:cubicBezTo>
                <a:cubicBezTo>
                  <a:pt x="2895" y="325"/>
                  <a:pt x="3032" y="310"/>
                  <a:pt x="3130" y="295"/>
                </a:cubicBezTo>
                <a:cubicBezTo>
                  <a:pt x="3228" y="280"/>
                  <a:pt x="3319" y="295"/>
                  <a:pt x="3402" y="295"/>
                </a:cubicBezTo>
                <a:cubicBezTo>
                  <a:pt x="3485" y="295"/>
                  <a:pt x="3508" y="0"/>
                  <a:pt x="3629" y="295"/>
                </a:cubicBezTo>
                <a:cubicBezTo>
                  <a:pt x="3750" y="590"/>
                  <a:pt x="4037" y="1739"/>
                  <a:pt x="4128" y="2064"/>
                </a:cubicBezTo>
                <a:cubicBezTo>
                  <a:pt x="4219" y="2389"/>
                  <a:pt x="4196" y="2317"/>
                  <a:pt x="4173" y="2245"/>
                </a:cubicBezTo>
              </a:path>
            </a:pathLst>
          </a:custGeom>
          <a:noFill/>
          <a:ln w="76200" cmpd="sng">
            <a:solidFill>
              <a:srgbClr val="E031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04" name="Freeform 1032"/>
          <p:cNvSpPr>
            <a:spLocks/>
          </p:cNvSpPr>
          <p:nvPr/>
        </p:nvSpPr>
        <p:spPr bwMode="auto">
          <a:xfrm>
            <a:off x="1619250" y="3500438"/>
            <a:ext cx="5816600" cy="1308100"/>
          </a:xfrm>
          <a:custGeom>
            <a:avLst/>
            <a:gdLst>
              <a:gd name="T0" fmla="*/ 0 w 3664"/>
              <a:gd name="T1" fmla="*/ 2147483647 h 824"/>
              <a:gd name="T2" fmla="*/ 2147483647 w 3664"/>
              <a:gd name="T3" fmla="*/ 2147483647 h 824"/>
              <a:gd name="T4" fmla="*/ 2147483647 w 3664"/>
              <a:gd name="T5" fmla="*/ 2147483647 h 824"/>
              <a:gd name="T6" fmla="*/ 2147483647 w 3664"/>
              <a:gd name="T7" fmla="*/ 2147483647 h 824"/>
              <a:gd name="T8" fmla="*/ 2147483647 w 3664"/>
              <a:gd name="T9" fmla="*/ 2147483647 h 824"/>
              <a:gd name="T10" fmla="*/ 2147483647 w 3664"/>
              <a:gd name="T11" fmla="*/ 2147483647 h 824"/>
              <a:gd name="T12" fmla="*/ 2147483647 w 3664"/>
              <a:gd name="T13" fmla="*/ 2147483647 h 824"/>
              <a:gd name="T14" fmla="*/ 2147483647 w 3664"/>
              <a:gd name="T15" fmla="*/ 2147483647 h 824"/>
              <a:gd name="T16" fmla="*/ 2147483647 w 3664"/>
              <a:gd name="T17" fmla="*/ 2147483647 h 8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664"/>
              <a:gd name="T28" fmla="*/ 0 h 824"/>
              <a:gd name="T29" fmla="*/ 3664 w 3664"/>
              <a:gd name="T30" fmla="*/ 824 h 8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664" h="824">
                <a:moveTo>
                  <a:pt x="0" y="776"/>
                </a:moveTo>
                <a:cubicBezTo>
                  <a:pt x="168" y="488"/>
                  <a:pt x="336" y="200"/>
                  <a:pt x="480" y="200"/>
                </a:cubicBezTo>
                <a:cubicBezTo>
                  <a:pt x="624" y="200"/>
                  <a:pt x="704" y="792"/>
                  <a:pt x="864" y="776"/>
                </a:cubicBezTo>
                <a:cubicBezTo>
                  <a:pt x="1024" y="760"/>
                  <a:pt x="1280" y="96"/>
                  <a:pt x="1440" y="104"/>
                </a:cubicBezTo>
                <a:cubicBezTo>
                  <a:pt x="1600" y="112"/>
                  <a:pt x="1664" y="824"/>
                  <a:pt x="1824" y="824"/>
                </a:cubicBezTo>
                <a:cubicBezTo>
                  <a:pt x="1984" y="824"/>
                  <a:pt x="2224" y="112"/>
                  <a:pt x="2400" y="104"/>
                </a:cubicBezTo>
                <a:cubicBezTo>
                  <a:pt x="2576" y="96"/>
                  <a:pt x="2688" y="776"/>
                  <a:pt x="2880" y="776"/>
                </a:cubicBezTo>
                <a:cubicBezTo>
                  <a:pt x="3072" y="776"/>
                  <a:pt x="3440" y="208"/>
                  <a:pt x="3552" y="104"/>
                </a:cubicBezTo>
                <a:cubicBezTo>
                  <a:pt x="3664" y="0"/>
                  <a:pt x="3608" y="76"/>
                  <a:pt x="3552" y="152"/>
                </a:cubicBezTo>
              </a:path>
            </a:pathLst>
          </a:custGeom>
          <a:noFill/>
          <a:ln w="76200" cmpd="sng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5305" name="Rectangle 1033"/>
          <p:cNvSpPr>
            <a:spLocks noChangeArrowheads="1"/>
          </p:cNvSpPr>
          <p:nvPr/>
        </p:nvSpPr>
        <p:spPr bwMode="auto">
          <a:xfrm>
            <a:off x="7356475" y="5516563"/>
            <a:ext cx="175260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de-DE" sz="2000" b="1">
                <a:solidFill>
                  <a:srgbClr val="E03127"/>
                </a:solidFill>
              </a:rPr>
              <a:t>Erschöpfung</a:t>
            </a:r>
          </a:p>
        </p:txBody>
      </p:sp>
      <p:sp>
        <p:nvSpPr>
          <p:cNvPr id="55306" name="Line 1034"/>
          <p:cNvSpPr>
            <a:spLocks noChangeShapeType="1"/>
          </p:cNvSpPr>
          <p:nvPr/>
        </p:nvSpPr>
        <p:spPr bwMode="auto">
          <a:xfrm flipV="1">
            <a:off x="1835150" y="2781300"/>
            <a:ext cx="4032250" cy="1584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5307" name="Line 1035"/>
          <p:cNvSpPr>
            <a:spLocks noChangeShapeType="1"/>
          </p:cNvSpPr>
          <p:nvPr/>
        </p:nvSpPr>
        <p:spPr bwMode="auto">
          <a:xfrm>
            <a:off x="5872163" y="2806700"/>
            <a:ext cx="2012950" cy="2278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5308" name="Rectangle 1036"/>
          <p:cNvSpPr>
            <a:spLocks noChangeArrowheads="1"/>
          </p:cNvSpPr>
          <p:nvPr/>
        </p:nvSpPr>
        <p:spPr bwMode="auto">
          <a:xfrm>
            <a:off x="1547813" y="1052513"/>
            <a:ext cx="5688012" cy="5953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eaLnBrk="0" hangingPunct="0">
              <a:buClr>
                <a:schemeClr val="tx1"/>
              </a:buClr>
              <a:buSzPct val="69000"/>
              <a:buFont typeface="Wingdings" pitchFamily="2" charset="2"/>
              <a:buNone/>
              <a:defRPr/>
            </a:pPr>
            <a:r>
              <a:rPr lang="de-DE" sz="1600" dirty="0">
                <a:solidFill>
                  <a:schemeClr val="bg1">
                    <a:lumMod val="50000"/>
                  </a:schemeClr>
                </a:solidFill>
                <a:ea typeface="ＭＳ Ｐゴシック" charset="-128"/>
                <a:cs typeface="+mn-cs"/>
              </a:rPr>
              <a:t>Die Stresswirkungen ergeben sich aus der Summe akuter </a:t>
            </a:r>
          </a:p>
          <a:p>
            <a:pPr eaLnBrk="0" hangingPunct="0">
              <a:buClr>
                <a:schemeClr val="tx1"/>
              </a:buClr>
              <a:buSzPct val="69000"/>
              <a:buFont typeface="Wingdings" pitchFamily="2" charset="2"/>
              <a:buNone/>
              <a:defRPr/>
            </a:pPr>
            <a:r>
              <a:rPr lang="de-DE" sz="1600" dirty="0">
                <a:solidFill>
                  <a:schemeClr val="bg1">
                    <a:lumMod val="50000"/>
                  </a:schemeClr>
                </a:solidFill>
                <a:ea typeface="ＭＳ Ｐゴシック" charset="-128"/>
                <a:cs typeface="+mn-cs"/>
              </a:rPr>
              <a:t>Stressoren und des allgemeinen Anspannungslevels.</a:t>
            </a:r>
            <a:r>
              <a:rPr lang="de-DE" sz="17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ea typeface="ＭＳ Ｐゴシック" charset="-128"/>
                <a:cs typeface="+mn-cs"/>
              </a:rPr>
              <a:t> </a:t>
            </a:r>
          </a:p>
        </p:txBody>
      </p:sp>
      <p:sp>
        <p:nvSpPr>
          <p:cNvPr id="55309" name="Rectangle 1037"/>
          <p:cNvSpPr>
            <a:spLocks noChangeArrowheads="1"/>
          </p:cNvSpPr>
          <p:nvPr/>
        </p:nvSpPr>
        <p:spPr bwMode="auto">
          <a:xfrm>
            <a:off x="2700338" y="5805488"/>
            <a:ext cx="4535487" cy="61595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0" hangingPunct="0">
              <a:buClr>
                <a:schemeClr val="tx1"/>
              </a:buClr>
              <a:buSzPct val="69000"/>
              <a:buFont typeface="Wingdings" charset="0"/>
              <a:buNone/>
            </a:pPr>
            <a:r>
              <a:rPr lang="de-DE" sz="1600">
                <a:solidFill>
                  <a:srgbClr val="7F7F7F"/>
                </a:solidFill>
              </a:rPr>
              <a:t>Ab einem gewissen Punkt genügen geringe </a:t>
            </a:r>
          </a:p>
          <a:p>
            <a:pPr eaLnBrk="0" hangingPunct="0">
              <a:buClr>
                <a:schemeClr val="tx1"/>
              </a:buClr>
              <a:buSzPct val="69000"/>
              <a:buFont typeface="Wingdings" charset="0"/>
              <a:buNone/>
            </a:pPr>
            <a:r>
              <a:rPr lang="de-DE" sz="1600">
                <a:solidFill>
                  <a:srgbClr val="7F7F7F"/>
                </a:solidFill>
              </a:rPr>
              <a:t>Auslöser für eine manifeste Krise</a:t>
            </a:r>
            <a:r>
              <a:rPr lang="de-DE">
                <a:solidFill>
                  <a:srgbClr val="7F7F7F"/>
                </a:solidFill>
              </a:rPr>
              <a:t>.</a:t>
            </a:r>
          </a:p>
        </p:txBody>
      </p:sp>
      <p:sp>
        <p:nvSpPr>
          <p:cNvPr id="55310" name="Text Box 1038"/>
          <p:cNvSpPr txBox="1">
            <a:spLocks noChangeArrowheads="1"/>
          </p:cNvSpPr>
          <p:nvPr/>
        </p:nvSpPr>
        <p:spPr bwMode="auto">
          <a:xfrm rot="-253557">
            <a:off x="6796088" y="3890963"/>
            <a:ext cx="1512887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DE" sz="12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ＭＳ Ｐゴシック" charset="-128"/>
                <a:cs typeface="+mn-cs"/>
              </a:rPr>
              <a:t>Leistung</a:t>
            </a:r>
          </a:p>
        </p:txBody>
      </p:sp>
      <p:sp>
        <p:nvSpPr>
          <p:cNvPr id="55311" name="Text Box 1039"/>
          <p:cNvSpPr txBox="1">
            <a:spLocks noChangeArrowheads="1"/>
          </p:cNvSpPr>
          <p:nvPr/>
        </p:nvSpPr>
        <p:spPr bwMode="auto">
          <a:xfrm rot="2873686">
            <a:off x="7129463" y="4611688"/>
            <a:ext cx="1512887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DE" sz="12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ＭＳ Ｐゴシック" charset="-128"/>
                <a:cs typeface="+mn-cs"/>
              </a:rPr>
              <a:t>Leistung</a:t>
            </a:r>
          </a:p>
        </p:txBody>
      </p:sp>
      <p:sp>
        <p:nvSpPr>
          <p:cNvPr id="55312" name="Rectangle 1040"/>
          <p:cNvSpPr>
            <a:spLocks noChangeArrowheads="1"/>
          </p:cNvSpPr>
          <p:nvPr/>
        </p:nvSpPr>
        <p:spPr bwMode="auto">
          <a:xfrm>
            <a:off x="7451725" y="1600200"/>
            <a:ext cx="17668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2000" b="1">
                <a:solidFill>
                  <a:srgbClr val="FF0000"/>
                </a:solidFill>
              </a:rPr>
              <a:t>Chronischer </a:t>
            </a:r>
            <a:br>
              <a:rPr lang="de-DE" sz="2000" b="1">
                <a:solidFill>
                  <a:srgbClr val="FF0000"/>
                </a:solidFill>
              </a:rPr>
            </a:br>
            <a:r>
              <a:rPr lang="de-DE" sz="2000" b="1">
                <a:solidFill>
                  <a:srgbClr val="FF0000"/>
                </a:solidFill>
              </a:rPr>
              <a:t>Stress</a:t>
            </a:r>
          </a:p>
        </p:txBody>
      </p:sp>
      <p:sp>
        <p:nvSpPr>
          <p:cNvPr id="55313" name="Rectangle 1041"/>
          <p:cNvSpPr>
            <a:spLocks noChangeArrowheads="1"/>
          </p:cNvSpPr>
          <p:nvPr/>
        </p:nvSpPr>
        <p:spPr bwMode="auto">
          <a:xfrm>
            <a:off x="8112125" y="3505200"/>
            <a:ext cx="1068388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de-DE" sz="2000" b="1">
                <a:solidFill>
                  <a:srgbClr val="009900"/>
                </a:solidFill>
              </a:rPr>
              <a:t>Akuter </a:t>
            </a:r>
          </a:p>
          <a:p>
            <a:pPr eaLnBrk="0" hangingPunct="0"/>
            <a:r>
              <a:rPr lang="de-DE" sz="2000" b="1">
                <a:solidFill>
                  <a:srgbClr val="009900"/>
                </a:solidFill>
              </a:rPr>
              <a:t>Stress</a:t>
            </a:r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684213" y="2025650"/>
            <a:ext cx="0" cy="3613150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32" name="Rectangle 4"/>
          <p:cNvSpPr>
            <a:spLocks noChangeArrowheads="1"/>
          </p:cNvSpPr>
          <p:nvPr/>
        </p:nvSpPr>
        <p:spPr bwMode="auto">
          <a:xfrm>
            <a:off x="250825" y="260350"/>
            <a:ext cx="5976938" cy="647700"/>
          </a:xfrm>
          <a:prstGeom prst="rect">
            <a:avLst/>
          </a:prstGeom>
          <a:gradFill rotWithShape="1">
            <a:gsLst>
              <a:gs pos="0">
                <a:srgbClr val="259F25"/>
              </a:gs>
              <a:gs pos="100000">
                <a:srgbClr val="114A1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r>
              <a:rPr lang="de-DE" sz="2800" dirty="0">
                <a:solidFill>
                  <a:schemeClr val="bg1"/>
                </a:solidFill>
                <a:latin typeface="Arial Bold" charset="0"/>
              </a:rPr>
              <a:t>Akuter und chronischer Stress</a:t>
            </a:r>
          </a:p>
        </p:txBody>
      </p:sp>
      <p:pic>
        <p:nvPicPr>
          <p:cNvPr id="18" name="Bild 17" descr="logo-blac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920" y="6135453"/>
            <a:ext cx="1568080" cy="72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49750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5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5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5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5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 animBg="1" autoUpdateAnimBg="0"/>
      <p:bldP spid="55302" grpId="0" animBg="1" autoUpdateAnimBg="0"/>
      <p:bldP spid="55303" grpId="0" animBg="1"/>
      <p:bldP spid="55304" grpId="0" animBg="1"/>
      <p:bldP spid="55305" grpId="0" animBg="1" autoUpdateAnimBg="0"/>
      <p:bldP spid="55306" grpId="0" animBg="1"/>
      <p:bldP spid="55307" grpId="0" animBg="1"/>
      <p:bldP spid="55308" grpId="0"/>
      <p:bldP spid="55309" grpId="0" animBg="1" autoUpdateAnimBg="0"/>
      <p:bldP spid="55310" grpId="0" autoUpdateAnimBg="0"/>
      <p:bldP spid="55311" grpId="0" autoUpdateAnimBg="0"/>
      <p:bldP spid="55312" grpId="0"/>
      <p:bldP spid="55313" grpId="0" animBg="1" autoUpdateAnimBg="0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el 1"/>
          <p:cNvSpPr>
            <a:spLocks noGrp="1"/>
          </p:cNvSpPr>
          <p:nvPr>
            <p:ph type="ctrTitle" idx="4294967295"/>
          </p:nvPr>
        </p:nvSpPr>
        <p:spPr bwMode="auto">
          <a:xfrm>
            <a:off x="0" y="260350"/>
            <a:ext cx="6934200" cy="5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/>
          <a:p>
            <a:pPr algn="l" eaLnBrk="1" hangingPunct="1"/>
            <a:endParaRPr lang="de-DE" sz="2800" dirty="0">
              <a:ea typeface="ＭＳ Ｐゴシック" charset="0"/>
              <a:cs typeface="Arial" charset="0"/>
            </a:endParaRPr>
          </a:p>
        </p:txBody>
      </p:sp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2484438" y="1125538"/>
            <a:ext cx="5995987" cy="574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1000" indent="-2905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33387" indent="-342900">
              <a:spcBef>
                <a:spcPts val="600"/>
              </a:spcBef>
              <a:buClr>
                <a:srgbClr val="7F7F7F"/>
              </a:buClr>
              <a:buFont typeface="Arial"/>
              <a:buChar char="•"/>
            </a:pPr>
            <a:endParaRPr lang="de-DE" b="1" u="sng" dirty="0" smtClean="0">
              <a:cs typeface="Arial" charset="0"/>
            </a:endParaRPr>
          </a:p>
          <a:p>
            <a:pPr marL="433387" indent="-342900">
              <a:spcBef>
                <a:spcPts val="600"/>
              </a:spcBef>
              <a:buClr>
                <a:srgbClr val="7F7F7F"/>
              </a:buClr>
              <a:buFont typeface="Arial"/>
              <a:buChar char="•"/>
            </a:pPr>
            <a:r>
              <a:rPr lang="de-DE" b="1" u="sng" dirty="0" smtClean="0">
                <a:latin typeface="Helvetica"/>
                <a:cs typeface="Helvetica"/>
              </a:rPr>
              <a:t>Warnsignale von Dauerstress und Burnout:</a:t>
            </a:r>
            <a:endParaRPr lang="de-DE" sz="2000" dirty="0" smtClean="0">
              <a:solidFill>
                <a:srgbClr val="404040"/>
              </a:solidFill>
              <a:latin typeface="Helvetica"/>
              <a:cs typeface="Helvetica"/>
            </a:endParaRPr>
          </a:p>
          <a:p>
            <a:pPr marL="433387" indent="-342900">
              <a:spcBef>
                <a:spcPts val="600"/>
              </a:spcBef>
              <a:buClr>
                <a:srgbClr val="7F7F7F"/>
              </a:buClr>
              <a:buFont typeface="Arial"/>
              <a:buChar char="•"/>
            </a:pPr>
            <a:r>
              <a:rPr lang="de-DE" sz="2000" dirty="0">
                <a:solidFill>
                  <a:srgbClr val="404040"/>
                </a:solidFill>
                <a:latin typeface="Helvetica"/>
                <a:cs typeface="Helvetica"/>
              </a:rPr>
              <a:t>Muskelverspannungen, Kopf- Rückenschmerzen</a:t>
            </a:r>
          </a:p>
          <a:p>
            <a:pPr marL="433387" indent="-342900">
              <a:spcBef>
                <a:spcPts val="600"/>
              </a:spcBef>
              <a:buClr>
                <a:srgbClr val="7F7F7F"/>
              </a:buClr>
              <a:buFont typeface="Arial"/>
              <a:buChar char="•"/>
            </a:pPr>
            <a:r>
              <a:rPr lang="de-DE" sz="2000" dirty="0">
                <a:solidFill>
                  <a:srgbClr val="404040"/>
                </a:solidFill>
                <a:latin typeface="Helvetica"/>
                <a:cs typeface="Helvetica"/>
              </a:rPr>
              <a:t>Magen- Darmbeschwerden</a:t>
            </a:r>
          </a:p>
          <a:p>
            <a:pPr marL="433387" indent="-342900">
              <a:spcBef>
                <a:spcPts val="600"/>
              </a:spcBef>
              <a:buClr>
                <a:srgbClr val="7F7F7F"/>
              </a:buClr>
              <a:buFont typeface="Arial"/>
              <a:buChar char="•"/>
            </a:pPr>
            <a:r>
              <a:rPr lang="de-DE" sz="2000" dirty="0" smtClean="0">
                <a:solidFill>
                  <a:srgbClr val="404040"/>
                </a:solidFill>
                <a:latin typeface="Helvetica"/>
                <a:cs typeface="Helvetica"/>
              </a:rPr>
              <a:t>Schlafstörungen</a:t>
            </a:r>
            <a:endParaRPr lang="de-DE" sz="2000" dirty="0">
              <a:solidFill>
                <a:srgbClr val="404040"/>
              </a:solidFill>
              <a:latin typeface="Helvetica"/>
              <a:cs typeface="Helvetica"/>
            </a:endParaRPr>
          </a:p>
          <a:p>
            <a:pPr marL="433387" indent="-342900">
              <a:spcBef>
                <a:spcPts val="600"/>
              </a:spcBef>
              <a:buClr>
                <a:srgbClr val="7F7F7F"/>
              </a:buClr>
              <a:buFont typeface="Arial"/>
              <a:buChar char="•"/>
            </a:pPr>
            <a:r>
              <a:rPr lang="de-DE" sz="2000" dirty="0" smtClean="0">
                <a:solidFill>
                  <a:srgbClr val="404040"/>
                </a:solidFill>
                <a:latin typeface="Helvetica"/>
                <a:cs typeface="Helvetica"/>
              </a:rPr>
              <a:t>Bluthochdruck</a:t>
            </a:r>
            <a:endParaRPr lang="de-DE" sz="2000" dirty="0">
              <a:solidFill>
                <a:srgbClr val="404040"/>
              </a:solidFill>
              <a:latin typeface="Helvetica"/>
              <a:cs typeface="Helvetica"/>
            </a:endParaRPr>
          </a:p>
          <a:p>
            <a:pPr marL="433387" indent="-342900">
              <a:spcBef>
                <a:spcPts val="600"/>
              </a:spcBef>
              <a:buClr>
                <a:srgbClr val="7F7F7F"/>
              </a:buClr>
              <a:buFont typeface="Arial"/>
              <a:buChar char="•"/>
            </a:pPr>
            <a:r>
              <a:rPr lang="de-DE" sz="2000" dirty="0" smtClean="0">
                <a:solidFill>
                  <a:srgbClr val="404040"/>
                </a:solidFill>
                <a:latin typeface="Helvetica"/>
                <a:cs typeface="Helvetica"/>
              </a:rPr>
              <a:t>Nicht mehr von der Arbeit abschalten können</a:t>
            </a:r>
          </a:p>
          <a:p>
            <a:pPr marL="433387" indent="-342900">
              <a:spcBef>
                <a:spcPts val="600"/>
              </a:spcBef>
              <a:buClr>
                <a:srgbClr val="7F7F7F"/>
              </a:buClr>
              <a:buFont typeface="Arial"/>
              <a:buChar char="•"/>
            </a:pPr>
            <a:r>
              <a:rPr lang="de-DE" sz="2000" dirty="0" smtClean="0">
                <a:solidFill>
                  <a:srgbClr val="404040"/>
                </a:solidFill>
                <a:latin typeface="Helvetica"/>
                <a:cs typeface="Helvetica"/>
              </a:rPr>
              <a:t>Reizbarkeit</a:t>
            </a:r>
          </a:p>
          <a:p>
            <a:pPr marL="433387" indent="-342900">
              <a:spcBef>
                <a:spcPts val="600"/>
              </a:spcBef>
              <a:buClr>
                <a:srgbClr val="7F7F7F"/>
              </a:buClr>
              <a:buFont typeface="Arial"/>
              <a:buChar char="•"/>
            </a:pPr>
            <a:r>
              <a:rPr lang="de-DE" sz="2000" dirty="0" smtClean="0">
                <a:solidFill>
                  <a:srgbClr val="404040"/>
                </a:solidFill>
                <a:latin typeface="Helvetica"/>
                <a:cs typeface="Helvetica"/>
              </a:rPr>
              <a:t>Vergesslichkeit, </a:t>
            </a:r>
            <a:r>
              <a:rPr lang="de-DE" sz="2000" dirty="0" err="1" smtClean="0">
                <a:solidFill>
                  <a:srgbClr val="404040"/>
                </a:solidFill>
                <a:latin typeface="Helvetica"/>
                <a:cs typeface="Helvetica"/>
              </a:rPr>
              <a:t>Konzentratiosmangel</a:t>
            </a:r>
            <a:endParaRPr lang="de-DE" sz="2000" dirty="0">
              <a:solidFill>
                <a:srgbClr val="404040"/>
              </a:solidFill>
              <a:latin typeface="Helvetica"/>
              <a:cs typeface="Helvetica"/>
            </a:endParaRPr>
          </a:p>
          <a:p>
            <a:pPr marL="433387" indent="-342900">
              <a:spcBef>
                <a:spcPts val="600"/>
              </a:spcBef>
              <a:buClr>
                <a:srgbClr val="7F7F7F"/>
              </a:buClr>
              <a:buFont typeface="Arial"/>
              <a:buChar char="•"/>
            </a:pPr>
            <a:r>
              <a:rPr lang="de-DE" sz="2000" dirty="0" smtClean="0">
                <a:solidFill>
                  <a:srgbClr val="404040"/>
                </a:solidFill>
                <a:latin typeface="Helvetica"/>
                <a:cs typeface="Helvetica"/>
              </a:rPr>
              <a:t>Erschöpfung, Leistungsabfall</a:t>
            </a:r>
            <a:endParaRPr lang="de-DE" sz="2000" dirty="0">
              <a:solidFill>
                <a:srgbClr val="404040"/>
              </a:solidFill>
              <a:latin typeface="Helvetica"/>
              <a:cs typeface="Helvetica"/>
            </a:endParaRPr>
          </a:p>
          <a:p>
            <a:pPr marL="433387" indent="-342900">
              <a:spcBef>
                <a:spcPts val="600"/>
              </a:spcBef>
              <a:buClr>
                <a:srgbClr val="7F7F7F"/>
              </a:buClr>
              <a:buFont typeface="Arial"/>
              <a:buChar char="•"/>
            </a:pPr>
            <a:r>
              <a:rPr lang="de-DE" sz="2000" dirty="0" smtClean="0">
                <a:solidFill>
                  <a:srgbClr val="404040"/>
                </a:solidFill>
                <a:latin typeface="Helvetica"/>
                <a:cs typeface="Helvetica"/>
              </a:rPr>
              <a:t>Ein Wochenende reicht zur Erholung nicht mehr aus</a:t>
            </a:r>
          </a:p>
          <a:p>
            <a:pPr marL="433387" indent="-342900">
              <a:spcBef>
                <a:spcPts val="600"/>
              </a:spcBef>
              <a:buClr>
                <a:srgbClr val="7F7F7F"/>
              </a:buClr>
              <a:buFont typeface="Arial"/>
              <a:buChar char="•"/>
            </a:pPr>
            <a:r>
              <a:rPr lang="de-DE" sz="2000" dirty="0" smtClean="0">
                <a:solidFill>
                  <a:srgbClr val="404040"/>
                </a:solidFill>
                <a:latin typeface="Helvetica"/>
                <a:cs typeface="Helvetica"/>
              </a:rPr>
              <a:t>Sozialer Rückzug (Freunde, Hobbys)</a:t>
            </a:r>
            <a:endParaRPr lang="de-DE" sz="2000" dirty="0">
              <a:solidFill>
                <a:srgbClr val="404040"/>
              </a:solidFill>
              <a:latin typeface="Helvetica"/>
              <a:cs typeface="Helvetica"/>
            </a:endParaRPr>
          </a:p>
        </p:txBody>
      </p:sp>
      <p:pic>
        <p:nvPicPr>
          <p:cNvPr id="40964" name="Bild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1585913"/>
            <a:ext cx="1703388" cy="527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1421272"/>
          </a:xfrm>
          <a:prstGeom prst="rect">
            <a:avLst/>
          </a:prstGeom>
        </p:spPr>
      </p:pic>
      <p:pic>
        <p:nvPicPr>
          <p:cNvPr id="7" name="Bild 6" descr="logo-black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920" y="6135453"/>
            <a:ext cx="1568080" cy="72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07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421272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634963" y="1421272"/>
            <a:ext cx="8035553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600" dirty="0" smtClean="0">
                <a:latin typeface="Helvetica"/>
                <a:cs typeface="Helvetica"/>
              </a:rPr>
              <a:t> 1. Schritt:</a:t>
            </a:r>
          </a:p>
          <a:p>
            <a:pPr algn="ctr"/>
            <a:r>
              <a:rPr lang="de-DE" sz="3600" dirty="0" smtClean="0">
                <a:latin typeface="Helvetica"/>
                <a:cs typeface="Helvetica"/>
              </a:rPr>
              <a:t>Warnsignale wahrnehmen</a:t>
            </a:r>
          </a:p>
          <a:p>
            <a:endParaRPr lang="de-DE" sz="3600" dirty="0" smtClean="0">
              <a:latin typeface="Helvetica"/>
              <a:cs typeface="Helvetica"/>
            </a:endParaRPr>
          </a:p>
        </p:txBody>
      </p:sp>
      <p:pic>
        <p:nvPicPr>
          <p:cNvPr id="8" name="Bild 7" descr="logo-black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920" y="6135453"/>
            <a:ext cx="1568080" cy="722547"/>
          </a:xfrm>
          <a:prstGeom prst="rect">
            <a:avLst/>
          </a:prstGeom>
        </p:spPr>
      </p:pic>
      <p:pic>
        <p:nvPicPr>
          <p:cNvPr id="10" name="Bild 9" descr="Macintosh HD:Users:florianheinzmann:Library:Containers:com.apple.mail:Data:Library:Mail Downloads:30F932B7-F1C9-4994-8295-32F208B1A601:image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953" y="2623712"/>
            <a:ext cx="5251785" cy="39773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0728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421272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634963" y="1421272"/>
            <a:ext cx="80355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600" dirty="0" smtClean="0">
                <a:latin typeface="Helvetica"/>
                <a:cs typeface="Helvetica"/>
              </a:rPr>
              <a:t>Übung: </a:t>
            </a:r>
            <a:r>
              <a:rPr lang="de-DE" sz="3600" dirty="0" err="1" smtClean="0">
                <a:latin typeface="Helvetica"/>
                <a:cs typeface="Helvetica"/>
              </a:rPr>
              <a:t>Bodyscan</a:t>
            </a:r>
            <a:endParaRPr lang="de-DE" sz="3600" dirty="0" smtClean="0">
              <a:latin typeface="Helvetica"/>
              <a:cs typeface="Helvetica"/>
            </a:endParaRPr>
          </a:p>
          <a:p>
            <a:endParaRPr lang="de-DE" sz="3600" dirty="0" smtClean="0">
              <a:latin typeface="Helvetica"/>
              <a:cs typeface="Helvetica"/>
            </a:endParaRPr>
          </a:p>
        </p:txBody>
      </p:sp>
      <p:pic>
        <p:nvPicPr>
          <p:cNvPr id="8" name="Bild 7" descr="logo-black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920" y="6135453"/>
            <a:ext cx="1568080" cy="722547"/>
          </a:xfrm>
          <a:prstGeom prst="rect">
            <a:avLst/>
          </a:prstGeom>
        </p:spPr>
      </p:pic>
      <p:pic>
        <p:nvPicPr>
          <p:cNvPr id="2" name="Bild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4909" y="2216477"/>
            <a:ext cx="6231011" cy="406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800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739</Words>
  <Application>Microsoft Macintosh PowerPoint</Application>
  <PresentationFormat>Bildschirmpräsentation (4:3)</PresentationFormat>
  <Paragraphs>172</Paragraphs>
  <Slides>25</Slides>
  <Notes>17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27" baseType="lpstr">
      <vt:lpstr>Office-Design</vt:lpstr>
      <vt:lpstr>Dokument</vt:lpstr>
      <vt:lpstr>PowerPoint-Präsentation</vt:lpstr>
      <vt:lpstr>PowerPoint-Präsentation</vt:lpstr>
      <vt:lpstr>PowerPoint-Präsentation</vt:lpstr>
      <vt:lpstr>PowerPoint-Präsentation</vt:lpstr>
      <vt:lpstr> Stress damals und heute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Bewegungsübungen      </vt:lpstr>
      <vt:lpstr>PowerPoint-Präsentation</vt:lpstr>
      <vt:lpstr>Vom Nutzen der Power-Entspannung:  Beruhigung des Nervensystems Schärfung der Körperempfindungen Bessere Durchblutung des Gehirns (30%) Abbau von Stresshormonen Verlangsamung des Herzschlags Steigerung der Lungenkapazität Steigerung der Konzentration und Kreativität: wir entlasten unser Gehirn</vt:lpstr>
      <vt:lpstr>PowerPoint-Präsentation</vt:lpstr>
      <vt:lpstr>PowerPoint-Präsentation</vt:lpstr>
      <vt:lpstr>PowerPoint-Präsentation</vt:lpstr>
      <vt:lpstr>   Stress verschärfende Denkmuster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Basistraining Stressmanagement  Herzlich Willkommen!</vt:lpstr>
      <vt:lpstr>PowerPoint-Präsentation</vt:lpstr>
      <vt:lpstr>PowerPoint-Präsentation</vt:lpstr>
    </vt:vector>
  </TitlesOfParts>
  <Company>unity-training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Florian Heinzmann</dc:creator>
  <cp:lastModifiedBy>Nicole Roewers</cp:lastModifiedBy>
  <cp:revision>113</cp:revision>
  <dcterms:created xsi:type="dcterms:W3CDTF">2015-05-13T12:37:38Z</dcterms:created>
  <dcterms:modified xsi:type="dcterms:W3CDTF">2015-11-24T16:29:03Z</dcterms:modified>
</cp:coreProperties>
</file>