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handoutMasterIdLst>
    <p:handoutMasterId r:id="rId41"/>
  </p:handoutMasterIdLst>
  <p:sldIdLst>
    <p:sldId id="258" r:id="rId2"/>
    <p:sldId id="397" r:id="rId3"/>
    <p:sldId id="329" r:id="rId4"/>
    <p:sldId id="400" r:id="rId5"/>
    <p:sldId id="407" r:id="rId6"/>
    <p:sldId id="346" r:id="rId7"/>
    <p:sldId id="415" r:id="rId8"/>
    <p:sldId id="402" r:id="rId9"/>
    <p:sldId id="375" r:id="rId10"/>
    <p:sldId id="359" r:id="rId11"/>
    <p:sldId id="416" r:id="rId12"/>
    <p:sldId id="417" r:id="rId13"/>
    <p:sldId id="433" r:id="rId14"/>
    <p:sldId id="434" r:id="rId15"/>
    <p:sldId id="279" r:id="rId16"/>
    <p:sldId id="351" r:id="rId17"/>
    <p:sldId id="425" r:id="rId18"/>
    <p:sldId id="409" r:id="rId19"/>
    <p:sldId id="366" r:id="rId20"/>
    <p:sldId id="420" r:id="rId21"/>
    <p:sldId id="423" r:id="rId22"/>
    <p:sldId id="424" r:id="rId23"/>
    <p:sldId id="408" r:id="rId24"/>
    <p:sldId id="421" r:id="rId25"/>
    <p:sldId id="410" r:id="rId26"/>
    <p:sldId id="315" r:id="rId27"/>
    <p:sldId id="378" r:id="rId28"/>
    <p:sldId id="352" r:id="rId29"/>
    <p:sldId id="364" r:id="rId30"/>
    <p:sldId id="365" r:id="rId31"/>
    <p:sldId id="363" r:id="rId32"/>
    <p:sldId id="275" r:id="rId33"/>
    <p:sldId id="412" r:id="rId34"/>
    <p:sldId id="419" r:id="rId35"/>
    <p:sldId id="430" r:id="rId36"/>
    <p:sldId id="426" r:id="rId37"/>
    <p:sldId id="427" r:id="rId38"/>
    <p:sldId id="429" r:id="rId39"/>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11"/>
    <p:restoredTop sz="92987"/>
  </p:normalViewPr>
  <p:slideViewPr>
    <p:cSldViewPr snapToGrid="0" snapToObjects="1">
      <p:cViewPr>
        <p:scale>
          <a:sx n="80" d="100"/>
          <a:sy n="80" d="100"/>
        </p:scale>
        <p:origin x="1256" y="15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1F960F-8F7A-734B-8947-6B257B1C8BE2}" type="datetimeFigureOut">
              <a:rPr lang="de-DE" smtClean="0"/>
              <a:t>21.07.17</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5DCA507-3E3E-134E-98D9-F377C4B828BA}" type="slidenum">
              <a:rPr lang="de-DE" smtClean="0"/>
              <a:t>‹Nr.›</a:t>
            </a:fld>
            <a:endParaRPr lang="de-DE"/>
          </a:p>
        </p:txBody>
      </p:sp>
    </p:spTree>
    <p:extLst>
      <p:ext uri="{BB962C8B-B14F-4D97-AF65-F5344CB8AC3E}">
        <p14:creationId xmlns:p14="http://schemas.microsoft.com/office/powerpoint/2010/main" val="1946063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377223-09C6-2B40-8490-AD0DFCAA4BC0}" type="datetimeFigureOut">
              <a:rPr lang="de-DE" smtClean="0"/>
              <a:t>21.07.17</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7EB94E-61BB-5A4D-8FD2-79E418F4B663}" type="slidenum">
              <a:rPr lang="de-DE" smtClean="0"/>
              <a:t>‹Nr.›</a:t>
            </a:fld>
            <a:endParaRPr lang="de-DE"/>
          </a:p>
        </p:txBody>
      </p:sp>
    </p:spTree>
    <p:extLst>
      <p:ext uri="{BB962C8B-B14F-4D97-AF65-F5344CB8AC3E}">
        <p14:creationId xmlns:p14="http://schemas.microsoft.com/office/powerpoint/2010/main" val="32727659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17EB94E-61BB-5A4D-8FD2-79E418F4B663}" type="slidenum">
              <a:rPr lang="de-DE" smtClean="0"/>
              <a:t>9</a:t>
            </a:fld>
            <a:endParaRPr lang="de-DE"/>
          </a:p>
        </p:txBody>
      </p:sp>
    </p:spTree>
    <p:extLst>
      <p:ext uri="{BB962C8B-B14F-4D97-AF65-F5344CB8AC3E}">
        <p14:creationId xmlns:p14="http://schemas.microsoft.com/office/powerpoint/2010/main" val="2764990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17EB94E-61BB-5A4D-8FD2-79E418F4B663}" type="slidenum">
              <a:rPr lang="de-DE" smtClean="0"/>
              <a:t>26</a:t>
            </a:fld>
            <a:endParaRPr lang="de-DE"/>
          </a:p>
        </p:txBody>
      </p:sp>
    </p:spTree>
    <p:extLst>
      <p:ext uri="{BB962C8B-B14F-4D97-AF65-F5344CB8AC3E}">
        <p14:creationId xmlns:p14="http://schemas.microsoft.com/office/powerpoint/2010/main" val="2764990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17EB94E-61BB-5A4D-8FD2-79E418F4B663}" type="slidenum">
              <a:rPr lang="de-DE" smtClean="0"/>
              <a:t>32</a:t>
            </a:fld>
            <a:endParaRPr lang="de-DE"/>
          </a:p>
        </p:txBody>
      </p:sp>
    </p:spTree>
    <p:extLst>
      <p:ext uri="{BB962C8B-B14F-4D97-AF65-F5344CB8AC3E}">
        <p14:creationId xmlns:p14="http://schemas.microsoft.com/office/powerpoint/2010/main" val="2764990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17EB94E-61BB-5A4D-8FD2-79E418F4B663}" type="slidenum">
              <a:rPr lang="de-DE" smtClean="0"/>
              <a:t>33</a:t>
            </a:fld>
            <a:endParaRPr lang="de-DE"/>
          </a:p>
        </p:txBody>
      </p:sp>
    </p:spTree>
    <p:extLst>
      <p:ext uri="{BB962C8B-B14F-4D97-AF65-F5344CB8AC3E}">
        <p14:creationId xmlns:p14="http://schemas.microsoft.com/office/powerpoint/2010/main" val="2764990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17EB94E-61BB-5A4D-8FD2-79E418F4B663}" type="slidenum">
              <a:rPr lang="de-DE" smtClean="0"/>
              <a:t>37</a:t>
            </a:fld>
            <a:endParaRPr lang="de-DE"/>
          </a:p>
        </p:txBody>
      </p:sp>
    </p:spTree>
    <p:extLst>
      <p:ext uri="{BB962C8B-B14F-4D97-AF65-F5344CB8AC3E}">
        <p14:creationId xmlns:p14="http://schemas.microsoft.com/office/powerpoint/2010/main" val="1742559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17EB94E-61BB-5A4D-8FD2-79E418F4B663}" type="slidenum">
              <a:rPr lang="de-DE" smtClean="0"/>
              <a:t>38</a:t>
            </a:fld>
            <a:endParaRPr lang="de-DE"/>
          </a:p>
        </p:txBody>
      </p:sp>
    </p:spTree>
    <p:extLst>
      <p:ext uri="{BB962C8B-B14F-4D97-AF65-F5344CB8AC3E}">
        <p14:creationId xmlns:p14="http://schemas.microsoft.com/office/powerpoint/2010/main" val="1879710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17EB94E-61BB-5A4D-8FD2-79E418F4B663}" type="slidenum">
              <a:rPr lang="de-DE" smtClean="0"/>
              <a:t>10</a:t>
            </a:fld>
            <a:endParaRPr lang="de-DE"/>
          </a:p>
        </p:txBody>
      </p:sp>
    </p:spTree>
    <p:extLst>
      <p:ext uri="{BB962C8B-B14F-4D97-AF65-F5344CB8AC3E}">
        <p14:creationId xmlns:p14="http://schemas.microsoft.com/office/powerpoint/2010/main" val="2764990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17EB94E-61BB-5A4D-8FD2-79E418F4B663}" type="slidenum">
              <a:rPr lang="de-DE" smtClean="0"/>
              <a:t>13</a:t>
            </a:fld>
            <a:endParaRPr lang="de-DE"/>
          </a:p>
        </p:txBody>
      </p:sp>
    </p:spTree>
    <p:extLst>
      <p:ext uri="{BB962C8B-B14F-4D97-AF65-F5344CB8AC3E}">
        <p14:creationId xmlns:p14="http://schemas.microsoft.com/office/powerpoint/2010/main" val="2009239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17EB94E-61BB-5A4D-8FD2-79E418F4B663}" type="slidenum">
              <a:rPr lang="de-DE" smtClean="0"/>
              <a:t>14</a:t>
            </a:fld>
            <a:endParaRPr lang="de-DE"/>
          </a:p>
        </p:txBody>
      </p:sp>
    </p:spTree>
    <p:extLst>
      <p:ext uri="{BB962C8B-B14F-4D97-AF65-F5344CB8AC3E}">
        <p14:creationId xmlns:p14="http://schemas.microsoft.com/office/powerpoint/2010/main" val="1352771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17EB94E-61BB-5A4D-8FD2-79E418F4B663}" type="slidenum">
              <a:rPr lang="de-DE" smtClean="0"/>
              <a:t>15</a:t>
            </a:fld>
            <a:endParaRPr lang="de-DE"/>
          </a:p>
        </p:txBody>
      </p:sp>
    </p:spTree>
    <p:extLst>
      <p:ext uri="{BB962C8B-B14F-4D97-AF65-F5344CB8AC3E}">
        <p14:creationId xmlns:p14="http://schemas.microsoft.com/office/powerpoint/2010/main" val="2764990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EF271C1-57E9-9F43-B5E0-45A0B31C6DDA}" type="slidenum">
              <a:rPr lang="de-DE" smtClean="0"/>
              <a:t>20</a:t>
            </a:fld>
            <a:endParaRPr lang="de-DE"/>
          </a:p>
        </p:txBody>
      </p:sp>
    </p:spTree>
    <p:extLst>
      <p:ext uri="{BB962C8B-B14F-4D97-AF65-F5344CB8AC3E}">
        <p14:creationId xmlns:p14="http://schemas.microsoft.com/office/powerpoint/2010/main" val="434613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17EB94E-61BB-5A4D-8FD2-79E418F4B663}" type="slidenum">
              <a:rPr lang="de-DE" smtClean="0"/>
              <a:t>21</a:t>
            </a:fld>
            <a:endParaRPr lang="de-DE"/>
          </a:p>
        </p:txBody>
      </p:sp>
    </p:spTree>
    <p:extLst>
      <p:ext uri="{BB962C8B-B14F-4D97-AF65-F5344CB8AC3E}">
        <p14:creationId xmlns:p14="http://schemas.microsoft.com/office/powerpoint/2010/main" val="2023869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17EB94E-61BB-5A4D-8FD2-79E418F4B663}" type="slidenum">
              <a:rPr lang="de-DE" smtClean="0"/>
              <a:t>22</a:t>
            </a:fld>
            <a:endParaRPr lang="de-DE"/>
          </a:p>
        </p:txBody>
      </p:sp>
    </p:spTree>
    <p:extLst>
      <p:ext uri="{BB962C8B-B14F-4D97-AF65-F5344CB8AC3E}">
        <p14:creationId xmlns:p14="http://schemas.microsoft.com/office/powerpoint/2010/main" val="752655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EF271C1-57E9-9F43-B5E0-45A0B31C6DDA}" type="slidenum">
              <a:rPr lang="de-DE" smtClean="0"/>
              <a:t>24</a:t>
            </a:fld>
            <a:endParaRPr lang="de-DE"/>
          </a:p>
        </p:txBody>
      </p:sp>
    </p:spTree>
    <p:extLst>
      <p:ext uri="{BB962C8B-B14F-4D97-AF65-F5344CB8AC3E}">
        <p14:creationId xmlns:p14="http://schemas.microsoft.com/office/powerpoint/2010/main" val="675285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
        <p:nvSpPr>
          <p:cNvPr id="4" name="Datumsplatzhalter 3"/>
          <p:cNvSpPr>
            <a:spLocks noGrp="1"/>
          </p:cNvSpPr>
          <p:nvPr>
            <p:ph type="dt" sz="half" idx="10"/>
          </p:nvPr>
        </p:nvSpPr>
        <p:spPr/>
        <p:txBody>
          <a:bodyPr/>
          <a:lstStyle/>
          <a:p>
            <a:fld id="{F6AD193E-F9A9-364A-A044-1EF9A9CB10E4}" type="datetimeFigureOut">
              <a:rPr lang="de-DE" smtClean="0"/>
              <a:t>21.07.17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AB893FB-3FFD-9248-860E-4AA8CD48ADA3}" type="slidenum">
              <a:rPr lang="de-DE" smtClean="0"/>
              <a:t>‹Nr.›</a:t>
            </a:fld>
            <a:endParaRPr lang="de-DE"/>
          </a:p>
        </p:txBody>
      </p:sp>
    </p:spTree>
    <p:extLst>
      <p:ext uri="{BB962C8B-B14F-4D97-AF65-F5344CB8AC3E}">
        <p14:creationId xmlns:p14="http://schemas.microsoft.com/office/powerpoint/2010/main" val="2311355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6AD193E-F9A9-364A-A044-1EF9A9CB10E4}" type="datetimeFigureOut">
              <a:rPr lang="de-DE" smtClean="0"/>
              <a:t>21.07.17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AB893FB-3FFD-9248-860E-4AA8CD48ADA3}" type="slidenum">
              <a:rPr lang="de-DE" smtClean="0"/>
              <a:t>‹Nr.›</a:t>
            </a:fld>
            <a:endParaRPr lang="de-DE"/>
          </a:p>
        </p:txBody>
      </p:sp>
    </p:spTree>
    <p:extLst>
      <p:ext uri="{BB962C8B-B14F-4D97-AF65-F5344CB8AC3E}">
        <p14:creationId xmlns:p14="http://schemas.microsoft.com/office/powerpoint/2010/main" val="421012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6AD193E-F9A9-364A-A044-1EF9A9CB10E4}" type="datetimeFigureOut">
              <a:rPr lang="de-DE" smtClean="0"/>
              <a:t>21.07.17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AB893FB-3FFD-9248-860E-4AA8CD48ADA3}" type="slidenum">
              <a:rPr lang="de-DE" smtClean="0"/>
              <a:t>‹Nr.›</a:t>
            </a:fld>
            <a:endParaRPr lang="de-DE"/>
          </a:p>
        </p:txBody>
      </p:sp>
    </p:spTree>
    <p:extLst>
      <p:ext uri="{BB962C8B-B14F-4D97-AF65-F5344CB8AC3E}">
        <p14:creationId xmlns:p14="http://schemas.microsoft.com/office/powerpoint/2010/main" val="2641706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6AD193E-F9A9-364A-A044-1EF9A9CB10E4}" type="datetimeFigureOut">
              <a:rPr lang="de-DE" smtClean="0"/>
              <a:t>21.07.17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AB893FB-3FFD-9248-860E-4AA8CD48ADA3}" type="slidenum">
              <a:rPr lang="de-DE" smtClean="0"/>
              <a:t>‹Nr.›</a:t>
            </a:fld>
            <a:endParaRPr lang="de-DE"/>
          </a:p>
        </p:txBody>
      </p:sp>
    </p:spTree>
    <p:extLst>
      <p:ext uri="{BB962C8B-B14F-4D97-AF65-F5344CB8AC3E}">
        <p14:creationId xmlns:p14="http://schemas.microsoft.com/office/powerpoint/2010/main" val="3231215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p>
            <a:fld id="{F6AD193E-F9A9-364A-A044-1EF9A9CB10E4}" type="datetimeFigureOut">
              <a:rPr lang="de-DE" smtClean="0"/>
              <a:t>21.07.17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AB893FB-3FFD-9248-860E-4AA8CD48ADA3}" type="slidenum">
              <a:rPr lang="de-DE" smtClean="0"/>
              <a:t>‹Nr.›</a:t>
            </a:fld>
            <a:endParaRPr lang="de-DE"/>
          </a:p>
        </p:txBody>
      </p:sp>
    </p:spTree>
    <p:extLst>
      <p:ext uri="{BB962C8B-B14F-4D97-AF65-F5344CB8AC3E}">
        <p14:creationId xmlns:p14="http://schemas.microsoft.com/office/powerpoint/2010/main" val="857956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F6AD193E-F9A9-364A-A044-1EF9A9CB10E4}" type="datetimeFigureOut">
              <a:rPr lang="de-DE" smtClean="0"/>
              <a:t>21.07.17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AB893FB-3FFD-9248-860E-4AA8CD48ADA3}" type="slidenum">
              <a:rPr lang="de-DE" smtClean="0"/>
              <a:t>‹Nr.›</a:t>
            </a:fld>
            <a:endParaRPr lang="de-DE"/>
          </a:p>
        </p:txBody>
      </p:sp>
    </p:spTree>
    <p:extLst>
      <p:ext uri="{BB962C8B-B14F-4D97-AF65-F5344CB8AC3E}">
        <p14:creationId xmlns:p14="http://schemas.microsoft.com/office/powerpoint/2010/main" val="154566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F6AD193E-F9A9-364A-A044-1EF9A9CB10E4}" type="datetimeFigureOut">
              <a:rPr lang="de-DE" smtClean="0"/>
              <a:t>21.07.17</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2AB893FB-3FFD-9248-860E-4AA8CD48ADA3}" type="slidenum">
              <a:rPr lang="de-DE" smtClean="0"/>
              <a:t>‹Nr.›</a:t>
            </a:fld>
            <a:endParaRPr lang="de-DE"/>
          </a:p>
        </p:txBody>
      </p:sp>
    </p:spTree>
    <p:extLst>
      <p:ext uri="{BB962C8B-B14F-4D97-AF65-F5344CB8AC3E}">
        <p14:creationId xmlns:p14="http://schemas.microsoft.com/office/powerpoint/2010/main" val="827611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fld id="{F6AD193E-F9A9-364A-A044-1EF9A9CB10E4}" type="datetimeFigureOut">
              <a:rPr lang="de-DE" smtClean="0"/>
              <a:t>21.07.17</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2AB893FB-3FFD-9248-860E-4AA8CD48ADA3}" type="slidenum">
              <a:rPr lang="de-DE" smtClean="0"/>
              <a:t>‹Nr.›</a:t>
            </a:fld>
            <a:endParaRPr lang="de-DE"/>
          </a:p>
        </p:txBody>
      </p:sp>
    </p:spTree>
    <p:extLst>
      <p:ext uri="{BB962C8B-B14F-4D97-AF65-F5344CB8AC3E}">
        <p14:creationId xmlns:p14="http://schemas.microsoft.com/office/powerpoint/2010/main" val="1938401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6AD193E-F9A9-364A-A044-1EF9A9CB10E4}" type="datetimeFigureOut">
              <a:rPr lang="de-DE" smtClean="0"/>
              <a:t>21.07.17</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2AB893FB-3FFD-9248-860E-4AA8CD48ADA3}" type="slidenum">
              <a:rPr lang="de-DE" smtClean="0"/>
              <a:t>‹Nr.›</a:t>
            </a:fld>
            <a:endParaRPr lang="de-DE"/>
          </a:p>
        </p:txBody>
      </p:sp>
    </p:spTree>
    <p:extLst>
      <p:ext uri="{BB962C8B-B14F-4D97-AF65-F5344CB8AC3E}">
        <p14:creationId xmlns:p14="http://schemas.microsoft.com/office/powerpoint/2010/main" val="2350519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F6AD193E-F9A9-364A-A044-1EF9A9CB10E4}" type="datetimeFigureOut">
              <a:rPr lang="de-DE" smtClean="0"/>
              <a:t>21.07.17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AB893FB-3FFD-9248-860E-4AA8CD48ADA3}" type="slidenum">
              <a:rPr lang="de-DE" smtClean="0"/>
              <a:t>‹Nr.›</a:t>
            </a:fld>
            <a:endParaRPr lang="de-DE"/>
          </a:p>
        </p:txBody>
      </p:sp>
    </p:spTree>
    <p:extLst>
      <p:ext uri="{BB962C8B-B14F-4D97-AF65-F5344CB8AC3E}">
        <p14:creationId xmlns:p14="http://schemas.microsoft.com/office/powerpoint/2010/main" val="1752835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F6AD193E-F9A9-364A-A044-1EF9A9CB10E4}" type="datetimeFigureOut">
              <a:rPr lang="de-DE" smtClean="0"/>
              <a:t>21.07.17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AB893FB-3FFD-9248-860E-4AA8CD48ADA3}" type="slidenum">
              <a:rPr lang="de-DE" smtClean="0"/>
              <a:t>‹Nr.›</a:t>
            </a:fld>
            <a:endParaRPr lang="de-DE"/>
          </a:p>
        </p:txBody>
      </p:sp>
    </p:spTree>
    <p:extLst>
      <p:ext uri="{BB962C8B-B14F-4D97-AF65-F5344CB8AC3E}">
        <p14:creationId xmlns:p14="http://schemas.microsoft.com/office/powerpoint/2010/main" val="42179993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Mastertitelformat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AD193E-F9A9-364A-A044-1EF9A9CB10E4}" type="datetimeFigureOut">
              <a:rPr lang="de-DE" smtClean="0"/>
              <a:t>21.07.17</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B893FB-3FFD-9248-860E-4AA8CD48ADA3}" type="slidenum">
              <a:rPr lang="de-DE" smtClean="0"/>
              <a:t>‹Nr.›</a:t>
            </a:fld>
            <a:endParaRPr lang="de-DE"/>
          </a:p>
        </p:txBody>
      </p:sp>
    </p:spTree>
    <p:extLst>
      <p:ext uri="{BB962C8B-B14F-4D97-AF65-F5344CB8AC3E}">
        <p14:creationId xmlns:p14="http://schemas.microsoft.com/office/powerpoint/2010/main" val="705190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6.jpe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2.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4.tiff"/><Relationship Id="rId5"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6.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1.jp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32.jpeg"/><Relationship Id="rId5" Type="http://schemas.openxmlformats.org/officeDocument/2006/relationships/image" Target="../media/image33.jpeg"/><Relationship Id="rId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oleObject" Target="../embeddings/oleObject1.bin"/><Relationship Id="rId5" Type="http://schemas.openxmlformats.org/officeDocument/2006/relationships/package" Target="../embeddings/Microsoft_Word-Dokument1.docx"/><Relationship Id="rId6" Type="http://schemas.openxmlformats.org/officeDocument/2006/relationships/image" Target="../media/image34.png"/><Relationship Id="rId7" Type="http://schemas.openxmlformats.org/officeDocument/2006/relationships/image" Target="../media/image2.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6.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0.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el 26"/>
          <p:cNvSpPr>
            <a:spLocks noGrp="1"/>
          </p:cNvSpPr>
          <p:nvPr>
            <p:ph type="ctrTitle"/>
          </p:nvPr>
        </p:nvSpPr>
        <p:spPr>
          <a:xfrm>
            <a:off x="901713" y="2214707"/>
            <a:ext cx="7772400" cy="3459742"/>
          </a:xfrm>
        </p:spPr>
        <p:txBody>
          <a:bodyPr>
            <a:normAutofit/>
          </a:bodyPr>
          <a:lstStyle/>
          <a:p>
            <a:r>
              <a:rPr lang="de-DE" sz="4800" dirty="0" smtClean="0">
                <a:latin typeface="Helvetica Neue"/>
                <a:cs typeface="Helvetica Neue"/>
              </a:rPr>
              <a:t>Der Nutzen von Achtsamkeitspraxis,</a:t>
            </a:r>
            <a:br>
              <a:rPr lang="de-DE" sz="4800" dirty="0" smtClean="0">
                <a:latin typeface="Helvetica Neue"/>
                <a:cs typeface="Helvetica Neue"/>
              </a:rPr>
            </a:br>
            <a:r>
              <a:rPr lang="de-DE" sz="4800" dirty="0" smtClean="0">
                <a:latin typeface="Helvetica Neue"/>
                <a:cs typeface="Helvetica Neue"/>
              </a:rPr>
              <a:t>Yoga</a:t>
            </a:r>
            <a:r>
              <a:rPr lang="de-DE" sz="4800" dirty="0">
                <a:latin typeface="Helvetica Neue"/>
                <a:cs typeface="Helvetica Neue"/>
              </a:rPr>
              <a:t> </a:t>
            </a:r>
            <a:r>
              <a:rPr lang="de-DE" sz="4800" dirty="0" smtClean="0">
                <a:latin typeface="Helvetica Neue"/>
                <a:cs typeface="Helvetica Neue"/>
              </a:rPr>
              <a:t>und Meditation</a:t>
            </a:r>
            <a:endParaRPr lang="de-DE" sz="4800" dirty="0">
              <a:latin typeface="Helvetica Neue"/>
              <a:cs typeface="Helvetica Neue"/>
            </a:endParaRPr>
          </a:p>
        </p:txBody>
      </p:sp>
      <p:pic>
        <p:nvPicPr>
          <p:cNvPr id="9" name="Bild 8" descr="logo-black.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8160" y="6361345"/>
            <a:ext cx="995840" cy="458868"/>
          </a:xfrm>
          <a:prstGeom prst="rect">
            <a:avLst/>
          </a:prstGeom>
        </p:spPr>
      </p:pic>
      <p:pic>
        <p:nvPicPr>
          <p:cNvPr id="5" name="Bild 4"/>
          <p:cNvPicPr>
            <a:picLocks noChangeAspect="1"/>
          </p:cNvPicPr>
          <p:nvPr/>
        </p:nvPicPr>
        <p:blipFill>
          <a:blip r:embed="rId3"/>
          <a:stretch>
            <a:fillRect/>
          </a:stretch>
        </p:blipFill>
        <p:spPr>
          <a:xfrm>
            <a:off x="0" y="0"/>
            <a:ext cx="9144000" cy="1421272"/>
          </a:xfrm>
          <a:prstGeom prst="rect">
            <a:avLst/>
          </a:prstGeom>
        </p:spPr>
      </p:pic>
    </p:spTree>
    <p:extLst>
      <p:ext uri="{BB962C8B-B14F-4D97-AF65-F5344CB8AC3E}">
        <p14:creationId xmlns:p14="http://schemas.microsoft.com/office/powerpoint/2010/main" val="3950758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 8" descr="logo-blac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8160" y="6361345"/>
            <a:ext cx="995840" cy="458868"/>
          </a:xfrm>
          <a:prstGeom prst="rect">
            <a:avLst/>
          </a:prstGeom>
        </p:spPr>
      </p:pic>
      <p:sp>
        <p:nvSpPr>
          <p:cNvPr id="2" name="Untertitel 1"/>
          <p:cNvSpPr>
            <a:spLocks noGrp="1"/>
          </p:cNvSpPr>
          <p:nvPr>
            <p:ph type="subTitle" idx="1"/>
          </p:nvPr>
        </p:nvSpPr>
        <p:spPr>
          <a:xfrm>
            <a:off x="1456648" y="1946468"/>
            <a:ext cx="6400800" cy="4635233"/>
          </a:xfrm>
        </p:spPr>
        <p:txBody>
          <a:bodyPr>
            <a:normAutofit/>
          </a:bodyPr>
          <a:lstStyle/>
          <a:p>
            <a:endParaRPr lang="de-DE" dirty="0"/>
          </a:p>
          <a:p>
            <a:endParaRPr lang="de-DE" dirty="0"/>
          </a:p>
        </p:txBody>
      </p:sp>
      <p:pic>
        <p:nvPicPr>
          <p:cNvPr id="11" name="Bild 10"/>
          <p:cNvPicPr/>
          <p:nvPr/>
        </p:nvPicPr>
        <p:blipFill>
          <a:blip r:embed="rId4">
            <a:extLst>
              <a:ext uri="{28A0092B-C50C-407E-A947-70E740481C1C}">
                <a14:useLocalDpi xmlns:a14="http://schemas.microsoft.com/office/drawing/2010/main" val="0"/>
              </a:ext>
            </a:extLst>
          </a:blip>
          <a:srcRect/>
          <a:stretch>
            <a:fillRect/>
          </a:stretch>
        </p:blipFill>
        <p:spPr bwMode="auto">
          <a:xfrm>
            <a:off x="110836" y="1537854"/>
            <a:ext cx="8037324" cy="5320145"/>
          </a:xfrm>
          <a:prstGeom prst="rect">
            <a:avLst/>
          </a:prstGeom>
          <a:noFill/>
          <a:ln>
            <a:noFill/>
          </a:ln>
        </p:spPr>
      </p:pic>
      <p:pic>
        <p:nvPicPr>
          <p:cNvPr id="6" name="Bild 5"/>
          <p:cNvPicPr>
            <a:picLocks noChangeAspect="1"/>
          </p:cNvPicPr>
          <p:nvPr/>
        </p:nvPicPr>
        <p:blipFill>
          <a:blip r:embed="rId5"/>
          <a:stretch>
            <a:fillRect/>
          </a:stretch>
        </p:blipFill>
        <p:spPr>
          <a:xfrm>
            <a:off x="0" y="0"/>
            <a:ext cx="9144000" cy="1421272"/>
          </a:xfrm>
          <a:prstGeom prst="rect">
            <a:avLst/>
          </a:prstGeom>
        </p:spPr>
      </p:pic>
    </p:spTree>
    <p:extLst>
      <p:ext uri="{BB962C8B-B14F-4D97-AF65-F5344CB8AC3E}">
        <p14:creationId xmlns:p14="http://schemas.microsoft.com/office/powerpoint/2010/main" val="18084958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p:cNvPicPr>
            <a:picLocks noChangeAspect="1"/>
          </p:cNvPicPr>
          <p:nvPr/>
        </p:nvPicPr>
        <p:blipFill>
          <a:blip r:embed="rId2"/>
          <a:stretch>
            <a:fillRect/>
          </a:stretch>
        </p:blipFill>
        <p:spPr>
          <a:xfrm>
            <a:off x="2743200" y="1181100"/>
            <a:ext cx="3657600" cy="5676900"/>
          </a:xfrm>
          <a:prstGeom prst="rect">
            <a:avLst/>
          </a:prstGeom>
        </p:spPr>
      </p:pic>
      <p:pic>
        <p:nvPicPr>
          <p:cNvPr id="7" name="Bild 6"/>
          <p:cNvPicPr>
            <a:picLocks noChangeAspect="1"/>
          </p:cNvPicPr>
          <p:nvPr/>
        </p:nvPicPr>
        <p:blipFill>
          <a:blip r:embed="rId3"/>
          <a:stretch>
            <a:fillRect/>
          </a:stretch>
        </p:blipFill>
        <p:spPr>
          <a:xfrm>
            <a:off x="0" y="0"/>
            <a:ext cx="9144000" cy="1421272"/>
          </a:xfrm>
          <a:prstGeom prst="rect">
            <a:avLst/>
          </a:prstGeom>
        </p:spPr>
      </p:pic>
      <p:pic>
        <p:nvPicPr>
          <p:cNvPr id="4" name="Bild 3" descr="logo-black.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5920" y="6135453"/>
            <a:ext cx="1568080" cy="722547"/>
          </a:xfrm>
          <a:prstGeom prst="rect">
            <a:avLst/>
          </a:prstGeom>
        </p:spPr>
      </p:pic>
    </p:spTree>
    <p:extLst>
      <p:ext uri="{BB962C8B-B14F-4D97-AF65-F5344CB8AC3E}">
        <p14:creationId xmlns:p14="http://schemas.microsoft.com/office/powerpoint/2010/main" val="8511487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
            </a:r>
            <a:br>
              <a:rPr lang="de-DE" dirty="0" smtClean="0"/>
            </a:br>
            <a:r>
              <a:rPr lang="de-DE" dirty="0"/>
              <a:t/>
            </a:r>
            <a:br>
              <a:rPr lang="de-DE" dirty="0"/>
            </a:br>
            <a:r>
              <a:rPr lang="de-DE" dirty="0" smtClean="0"/>
              <a:t/>
            </a:r>
            <a:br>
              <a:rPr lang="de-DE" dirty="0" smtClean="0"/>
            </a:br>
            <a:r>
              <a:rPr lang="de-DE" dirty="0" smtClean="0"/>
              <a:t>Jon </a:t>
            </a:r>
            <a:r>
              <a:rPr lang="de-DE" dirty="0" err="1" smtClean="0"/>
              <a:t>Kabat</a:t>
            </a:r>
            <a:r>
              <a:rPr lang="de-DE" dirty="0" smtClean="0"/>
              <a:t>-Zinn: MBSR</a:t>
            </a:r>
            <a:endParaRPr lang="de-DE" dirty="0"/>
          </a:p>
        </p:txBody>
      </p:sp>
      <p:pic>
        <p:nvPicPr>
          <p:cNvPr id="4" name="Inhaltsplatzhalter 3"/>
          <p:cNvPicPr>
            <a:picLocks noGrp="1"/>
          </p:cNvPicPr>
          <p:nvPr>
            <p:ph idx="1"/>
          </p:nvPr>
        </p:nvPicPr>
        <p:blipFill>
          <a:blip r:embed="rId2">
            <a:extLst>
              <a:ext uri="{28A0092B-C50C-407E-A947-70E740481C1C}">
                <a14:useLocalDpi xmlns:a14="http://schemas.microsoft.com/office/drawing/2010/main" val="0"/>
              </a:ext>
            </a:extLst>
          </a:blip>
          <a:srcRect t="21455" b="21455"/>
          <a:stretch>
            <a:fillRect/>
          </a:stretch>
        </p:blipFill>
        <p:spPr bwMode="auto">
          <a:xfrm>
            <a:off x="609600" y="1981200"/>
            <a:ext cx="8077200" cy="4144963"/>
          </a:xfrm>
          <a:prstGeom prst="rect">
            <a:avLst/>
          </a:prstGeom>
          <a:noFill/>
          <a:ln>
            <a:noFill/>
          </a:ln>
        </p:spPr>
      </p:pic>
      <p:pic>
        <p:nvPicPr>
          <p:cNvPr id="5" name="Bild 4" descr="logo-blac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8160" y="6361345"/>
            <a:ext cx="995840" cy="458868"/>
          </a:xfrm>
          <a:prstGeom prst="rect">
            <a:avLst/>
          </a:prstGeom>
        </p:spPr>
      </p:pic>
      <p:pic>
        <p:nvPicPr>
          <p:cNvPr id="7" name="Bild 6"/>
          <p:cNvPicPr>
            <a:picLocks noChangeAspect="1"/>
          </p:cNvPicPr>
          <p:nvPr/>
        </p:nvPicPr>
        <p:blipFill>
          <a:blip r:embed="rId4"/>
          <a:stretch>
            <a:fillRect/>
          </a:stretch>
        </p:blipFill>
        <p:spPr>
          <a:xfrm>
            <a:off x="0" y="0"/>
            <a:ext cx="9144000" cy="1421272"/>
          </a:xfrm>
          <a:prstGeom prst="rect">
            <a:avLst/>
          </a:prstGeom>
        </p:spPr>
      </p:pic>
    </p:spTree>
    <p:extLst>
      <p:ext uri="{BB962C8B-B14F-4D97-AF65-F5344CB8AC3E}">
        <p14:creationId xmlns:p14="http://schemas.microsoft.com/office/powerpoint/2010/main" val="18882641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 8" descr="logo-blac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8160" y="6361345"/>
            <a:ext cx="995840" cy="458868"/>
          </a:xfrm>
          <a:prstGeom prst="rect">
            <a:avLst/>
          </a:prstGeom>
        </p:spPr>
      </p:pic>
      <p:pic>
        <p:nvPicPr>
          <p:cNvPr id="7" name="Bild 6"/>
          <p:cNvPicPr>
            <a:picLocks noChangeAspect="1"/>
          </p:cNvPicPr>
          <p:nvPr/>
        </p:nvPicPr>
        <p:blipFill>
          <a:blip r:embed="rId4"/>
          <a:stretch>
            <a:fillRect/>
          </a:stretch>
        </p:blipFill>
        <p:spPr>
          <a:xfrm>
            <a:off x="0" y="0"/>
            <a:ext cx="9144000" cy="1421272"/>
          </a:xfrm>
          <a:prstGeom prst="rect">
            <a:avLst/>
          </a:prstGeom>
        </p:spPr>
      </p:pic>
      <p:pic>
        <p:nvPicPr>
          <p:cNvPr id="8" name="Bild 7"/>
          <p:cNvPicPr/>
          <p:nvPr/>
        </p:nvPicPr>
        <p:blipFill>
          <a:blip r:embed="rId5">
            <a:extLst>
              <a:ext uri="{28A0092B-C50C-407E-A947-70E740481C1C}">
                <a14:useLocalDpi xmlns:a14="http://schemas.microsoft.com/office/drawing/2010/main" val="0"/>
              </a:ext>
            </a:extLst>
          </a:blip>
          <a:srcRect/>
          <a:stretch>
            <a:fillRect/>
          </a:stretch>
        </p:blipFill>
        <p:spPr bwMode="auto">
          <a:xfrm>
            <a:off x="802105" y="1421272"/>
            <a:ext cx="7202906" cy="5398941"/>
          </a:xfrm>
          <a:prstGeom prst="rect">
            <a:avLst/>
          </a:prstGeom>
          <a:noFill/>
          <a:ln>
            <a:noFill/>
          </a:ln>
        </p:spPr>
      </p:pic>
    </p:spTree>
    <p:extLst>
      <p:ext uri="{BB962C8B-B14F-4D97-AF65-F5344CB8AC3E}">
        <p14:creationId xmlns:p14="http://schemas.microsoft.com/office/powerpoint/2010/main" val="14405064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 8" descr="logo-blac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8160" y="6361345"/>
            <a:ext cx="995840" cy="458868"/>
          </a:xfrm>
          <a:prstGeom prst="rect">
            <a:avLst/>
          </a:prstGeom>
        </p:spPr>
      </p:pic>
      <p:sp>
        <p:nvSpPr>
          <p:cNvPr id="2" name="Untertitel 1"/>
          <p:cNvSpPr>
            <a:spLocks noGrp="1"/>
          </p:cNvSpPr>
          <p:nvPr>
            <p:ph type="subTitle" idx="1"/>
          </p:nvPr>
        </p:nvSpPr>
        <p:spPr>
          <a:xfrm>
            <a:off x="1110267" y="1270000"/>
            <a:ext cx="6757489" cy="5394177"/>
          </a:xfrm>
        </p:spPr>
        <p:txBody>
          <a:bodyPr>
            <a:normAutofit/>
          </a:bodyPr>
          <a:lstStyle/>
          <a:p>
            <a:endParaRPr lang="de-DE" dirty="0"/>
          </a:p>
          <a:p>
            <a:endParaRPr lang="de-DE" dirty="0"/>
          </a:p>
        </p:txBody>
      </p:sp>
      <p:pic>
        <p:nvPicPr>
          <p:cNvPr id="7" name="Bild 6"/>
          <p:cNvPicPr>
            <a:picLocks noChangeAspect="1"/>
          </p:cNvPicPr>
          <p:nvPr/>
        </p:nvPicPr>
        <p:blipFill>
          <a:blip r:embed="rId4"/>
          <a:stretch>
            <a:fillRect/>
          </a:stretch>
        </p:blipFill>
        <p:spPr>
          <a:xfrm>
            <a:off x="0" y="0"/>
            <a:ext cx="9144000" cy="1421272"/>
          </a:xfrm>
          <a:prstGeom prst="rect">
            <a:avLst/>
          </a:prstGeom>
        </p:spPr>
      </p:pic>
      <p:pic>
        <p:nvPicPr>
          <p:cNvPr id="8" name="Bild 7"/>
          <p:cNvPicPr/>
          <p:nvPr/>
        </p:nvPicPr>
        <p:blipFill>
          <a:blip r:embed="rId5">
            <a:extLst>
              <a:ext uri="{28A0092B-C50C-407E-A947-70E740481C1C}">
                <a14:useLocalDpi xmlns:a14="http://schemas.microsoft.com/office/drawing/2010/main" val="0"/>
              </a:ext>
            </a:extLst>
          </a:blip>
          <a:srcRect/>
          <a:stretch>
            <a:fillRect/>
          </a:stretch>
        </p:blipFill>
        <p:spPr bwMode="auto">
          <a:xfrm>
            <a:off x="1401906" y="1572126"/>
            <a:ext cx="6340188" cy="4789219"/>
          </a:xfrm>
          <a:prstGeom prst="rect">
            <a:avLst/>
          </a:prstGeom>
          <a:noFill/>
          <a:ln>
            <a:noFill/>
          </a:ln>
        </p:spPr>
      </p:pic>
    </p:spTree>
    <p:extLst>
      <p:ext uri="{BB962C8B-B14F-4D97-AF65-F5344CB8AC3E}">
        <p14:creationId xmlns:p14="http://schemas.microsoft.com/office/powerpoint/2010/main" val="4055047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 8" descr="logo-blac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8160" y="6361345"/>
            <a:ext cx="995840" cy="458868"/>
          </a:xfrm>
          <a:prstGeom prst="rect">
            <a:avLst/>
          </a:prstGeom>
        </p:spPr>
      </p:pic>
      <p:sp>
        <p:nvSpPr>
          <p:cNvPr id="2" name="Untertitel 1"/>
          <p:cNvSpPr>
            <a:spLocks noGrp="1"/>
          </p:cNvSpPr>
          <p:nvPr>
            <p:ph type="subTitle" idx="1"/>
          </p:nvPr>
        </p:nvSpPr>
        <p:spPr>
          <a:xfrm>
            <a:off x="1456648" y="1946468"/>
            <a:ext cx="6400800" cy="4635233"/>
          </a:xfrm>
        </p:spPr>
        <p:txBody>
          <a:bodyPr>
            <a:normAutofit/>
          </a:bodyPr>
          <a:lstStyle/>
          <a:p>
            <a:endParaRPr lang="de-DE" dirty="0"/>
          </a:p>
          <a:p>
            <a:endParaRPr lang="de-DE" dirty="0"/>
          </a:p>
        </p:txBody>
      </p:sp>
      <p:pic>
        <p:nvPicPr>
          <p:cNvPr id="7" name="Bild 6"/>
          <p:cNvPicPr/>
          <p:nvPr/>
        </p:nvPicPr>
        <p:blipFill>
          <a:blip r:embed="rId4">
            <a:extLst>
              <a:ext uri="{28A0092B-C50C-407E-A947-70E740481C1C}">
                <a14:useLocalDpi xmlns:a14="http://schemas.microsoft.com/office/drawing/2010/main" val="0"/>
              </a:ext>
            </a:extLst>
          </a:blip>
          <a:srcRect/>
          <a:stretch>
            <a:fillRect/>
          </a:stretch>
        </p:blipFill>
        <p:spPr bwMode="auto">
          <a:xfrm>
            <a:off x="1456648" y="1507834"/>
            <a:ext cx="6400800" cy="4943047"/>
          </a:xfrm>
          <a:prstGeom prst="rect">
            <a:avLst/>
          </a:prstGeom>
          <a:noFill/>
          <a:ln>
            <a:noFill/>
          </a:ln>
        </p:spPr>
      </p:pic>
      <p:sp>
        <p:nvSpPr>
          <p:cNvPr id="8" name="Rechteck 7"/>
          <p:cNvSpPr/>
          <p:nvPr/>
        </p:nvSpPr>
        <p:spPr>
          <a:xfrm>
            <a:off x="785540" y="6450881"/>
            <a:ext cx="7362620" cy="369332"/>
          </a:xfrm>
          <a:prstGeom prst="rect">
            <a:avLst/>
          </a:prstGeom>
        </p:spPr>
        <p:txBody>
          <a:bodyPr wrap="square">
            <a:spAutoFit/>
          </a:bodyPr>
          <a:lstStyle/>
          <a:p>
            <a:r>
              <a:rPr lang="de-DE" dirty="0" err="1"/>
              <a:t>Results</a:t>
            </a:r>
            <a:r>
              <a:rPr lang="de-DE" dirty="0"/>
              <a:t> </a:t>
            </a:r>
            <a:r>
              <a:rPr lang="de-DE" dirty="0" err="1"/>
              <a:t>of</a:t>
            </a:r>
            <a:r>
              <a:rPr lang="de-DE" dirty="0"/>
              <a:t> a 2007 </a:t>
            </a:r>
            <a:r>
              <a:rPr lang="de-DE" dirty="0" err="1"/>
              <a:t>Mindfulness</a:t>
            </a:r>
            <a:r>
              <a:rPr lang="de-DE" dirty="0"/>
              <a:t> Education </a:t>
            </a:r>
            <a:r>
              <a:rPr lang="de-DE" dirty="0" err="1"/>
              <a:t>at</a:t>
            </a:r>
            <a:r>
              <a:rPr lang="de-DE" dirty="0"/>
              <a:t> </a:t>
            </a:r>
            <a:r>
              <a:rPr lang="de-DE" dirty="0" err="1"/>
              <a:t>the</a:t>
            </a:r>
            <a:r>
              <a:rPr lang="de-DE" dirty="0"/>
              <a:t> University </a:t>
            </a:r>
            <a:r>
              <a:rPr lang="de-DE" dirty="0" err="1"/>
              <a:t>of</a:t>
            </a:r>
            <a:r>
              <a:rPr lang="de-DE" dirty="0"/>
              <a:t> </a:t>
            </a:r>
            <a:r>
              <a:rPr lang="de-DE" dirty="0" smtClean="0"/>
              <a:t>Pennsylvania</a:t>
            </a:r>
            <a:endParaRPr lang="de-DE" dirty="0"/>
          </a:p>
        </p:txBody>
      </p:sp>
      <p:pic>
        <p:nvPicPr>
          <p:cNvPr id="11" name="Bild 10"/>
          <p:cNvPicPr>
            <a:picLocks noChangeAspect="1"/>
          </p:cNvPicPr>
          <p:nvPr/>
        </p:nvPicPr>
        <p:blipFill>
          <a:blip r:embed="rId5"/>
          <a:stretch>
            <a:fillRect/>
          </a:stretch>
        </p:blipFill>
        <p:spPr>
          <a:xfrm>
            <a:off x="0" y="32560"/>
            <a:ext cx="9144000" cy="1421272"/>
          </a:xfrm>
          <a:prstGeom prst="rect">
            <a:avLst/>
          </a:prstGeom>
        </p:spPr>
      </p:pic>
    </p:spTree>
    <p:extLst>
      <p:ext uri="{BB962C8B-B14F-4D97-AF65-F5344CB8AC3E}">
        <p14:creationId xmlns:p14="http://schemas.microsoft.com/office/powerpoint/2010/main" val="29944513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p:nvPr/>
        </p:nvPicPr>
        <p:blipFill>
          <a:blip r:embed="rId2">
            <a:extLst>
              <a:ext uri="{28A0092B-C50C-407E-A947-70E740481C1C}">
                <a14:useLocalDpi xmlns:a14="http://schemas.microsoft.com/office/drawing/2010/main" val="0"/>
              </a:ext>
            </a:extLst>
          </a:blip>
          <a:srcRect/>
          <a:stretch>
            <a:fillRect/>
          </a:stretch>
        </p:blipFill>
        <p:spPr bwMode="auto">
          <a:xfrm>
            <a:off x="0" y="41565"/>
            <a:ext cx="9144000" cy="6858000"/>
          </a:xfrm>
          <a:prstGeom prst="rect">
            <a:avLst/>
          </a:prstGeom>
          <a:noFill/>
          <a:ln>
            <a:noFill/>
          </a:ln>
        </p:spPr>
      </p:pic>
      <p:pic>
        <p:nvPicPr>
          <p:cNvPr id="3" name="Bild 2" descr="logo-blac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5920" y="6135453"/>
            <a:ext cx="1568080" cy="722547"/>
          </a:xfrm>
          <a:prstGeom prst="rect">
            <a:avLst/>
          </a:prstGeom>
        </p:spPr>
      </p:pic>
    </p:spTree>
    <p:extLst>
      <p:ext uri="{BB962C8B-B14F-4D97-AF65-F5344CB8AC3E}">
        <p14:creationId xmlns:p14="http://schemas.microsoft.com/office/powerpoint/2010/main" val="37057778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Bild 3"/>
          <p:cNvPicPr>
            <a:picLocks noChangeAspect="1"/>
          </p:cNvPicPr>
          <p:nvPr/>
        </p:nvPicPr>
        <p:blipFill>
          <a:blip r:embed="rId2"/>
          <a:stretch>
            <a:fillRect/>
          </a:stretch>
        </p:blipFill>
        <p:spPr>
          <a:xfrm>
            <a:off x="0" y="0"/>
            <a:ext cx="9144000" cy="1421272"/>
          </a:xfrm>
          <a:prstGeom prst="rect">
            <a:avLst/>
          </a:prstGeom>
        </p:spPr>
      </p:pic>
      <p:pic>
        <p:nvPicPr>
          <p:cNvPr id="6" name="Inhaltsplatzhalter 3"/>
          <p:cNvPicPr>
            <a:picLocks noGrp="1"/>
          </p:cNvPicPr>
          <p:nvPr>
            <p:ph idx="1"/>
          </p:nvPr>
        </p:nvPicPr>
        <p:blipFill>
          <a:blip r:embed="rId3">
            <a:extLst>
              <a:ext uri="{28A0092B-C50C-407E-A947-70E740481C1C}">
                <a14:useLocalDpi xmlns:a14="http://schemas.microsoft.com/office/drawing/2010/main" val="0"/>
              </a:ext>
            </a:extLst>
          </a:blip>
          <a:srcRect t="2834" b="2834"/>
          <a:stretch>
            <a:fillRect/>
          </a:stretch>
        </p:blipFill>
        <p:spPr bwMode="auto">
          <a:xfrm>
            <a:off x="249382" y="2071254"/>
            <a:ext cx="8229600" cy="4525963"/>
          </a:xfrm>
          <a:prstGeom prst="rect">
            <a:avLst/>
          </a:prstGeom>
          <a:noFill/>
          <a:ln>
            <a:noFill/>
          </a:ln>
        </p:spPr>
      </p:pic>
      <p:sp>
        <p:nvSpPr>
          <p:cNvPr id="9" name="Titel 1"/>
          <p:cNvSpPr txBox="1">
            <a:spLocks/>
          </p:cNvSpPr>
          <p:nvPr/>
        </p:nvSpPr>
        <p:spPr>
          <a:xfrm>
            <a:off x="685800" y="112077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dirty="0" smtClean="0"/>
              <a:t>Limbisches System</a:t>
            </a:r>
            <a:endParaRPr lang="de-DE" dirty="0"/>
          </a:p>
        </p:txBody>
      </p:sp>
      <p:pic>
        <p:nvPicPr>
          <p:cNvPr id="10" name="Bild 9" descr="logo-black.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128" y="5595126"/>
            <a:ext cx="1868752" cy="861092"/>
          </a:xfrm>
          <a:prstGeom prst="rect">
            <a:avLst/>
          </a:prstGeom>
        </p:spPr>
      </p:pic>
    </p:spTree>
    <p:extLst>
      <p:ext uri="{BB962C8B-B14F-4D97-AF65-F5344CB8AC3E}">
        <p14:creationId xmlns:p14="http://schemas.microsoft.com/office/powerpoint/2010/main" val="5531014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3200" b="1" dirty="0" err="1" smtClean="0"/>
              <a:t>Frontalkortex</a:t>
            </a:r>
            <a:r>
              <a:rPr lang="de-DE" sz="3200" b="1" dirty="0" smtClean="0"/>
              <a:t> bei bei Meditierenden dicker als bei Nicht-Meditierenden (Sarah Lazar, Harvard Univ.)</a:t>
            </a:r>
            <a:endParaRPr lang="de-DE" sz="3200" b="1" dirty="0"/>
          </a:p>
        </p:txBody>
      </p:sp>
      <p:pic>
        <p:nvPicPr>
          <p:cNvPr id="4" name="Inhaltsplatzhalter 3"/>
          <p:cNvPicPr>
            <a:picLocks noGrp="1" noChangeAspect="1"/>
          </p:cNvPicPr>
          <p:nvPr>
            <p:ph idx="1"/>
          </p:nvPr>
        </p:nvPicPr>
        <p:blipFill>
          <a:blip r:embed="rId2"/>
          <a:srcRect t="15484" b="15484"/>
          <a:stretch>
            <a:fillRect/>
          </a:stretch>
        </p:blipFill>
        <p:spPr>
          <a:xfrm>
            <a:off x="125245" y="1417638"/>
            <a:ext cx="9276459" cy="5440362"/>
          </a:xfrm>
        </p:spPr>
      </p:pic>
      <p:pic>
        <p:nvPicPr>
          <p:cNvPr id="5" name="Bild 4" descr="logo-blac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8416" y="6135453"/>
            <a:ext cx="1476767" cy="722547"/>
          </a:xfrm>
          <a:prstGeom prst="rect">
            <a:avLst/>
          </a:prstGeom>
        </p:spPr>
      </p:pic>
    </p:spTree>
    <p:extLst>
      <p:ext uri="{BB962C8B-B14F-4D97-AF65-F5344CB8AC3E}">
        <p14:creationId xmlns:p14="http://schemas.microsoft.com/office/powerpoint/2010/main" val="41909434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p:nvPr/>
        </p:nvPicPr>
        <p:blipFill>
          <a:blip r:embed="rId2">
            <a:extLst>
              <a:ext uri="{28A0092B-C50C-407E-A947-70E740481C1C}">
                <a14:useLocalDpi xmlns:a14="http://schemas.microsoft.com/office/drawing/2010/main" val="0"/>
              </a:ext>
            </a:extLst>
          </a:blip>
          <a:srcRect/>
          <a:stretch>
            <a:fillRect/>
          </a:stretch>
        </p:blipFill>
        <p:spPr bwMode="auto">
          <a:xfrm>
            <a:off x="0" y="13855"/>
            <a:ext cx="9144000" cy="6858000"/>
          </a:xfrm>
          <a:prstGeom prst="rect">
            <a:avLst/>
          </a:prstGeom>
          <a:noFill/>
          <a:ln>
            <a:noFill/>
          </a:ln>
        </p:spPr>
      </p:pic>
      <p:pic>
        <p:nvPicPr>
          <p:cNvPr id="3" name="Bild 2" descr="logo-blac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5920" y="6135453"/>
            <a:ext cx="1568080" cy="722547"/>
          </a:xfrm>
          <a:prstGeom prst="rect">
            <a:avLst/>
          </a:prstGeom>
        </p:spPr>
      </p:pic>
    </p:spTree>
    <p:extLst>
      <p:ext uri="{BB962C8B-B14F-4D97-AF65-F5344CB8AC3E}">
        <p14:creationId xmlns:p14="http://schemas.microsoft.com/office/powerpoint/2010/main" val="37947243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Ignaz Semmelweis, 1818-1865</a:t>
            </a:r>
            <a:endParaRPr lang="de-DE" dirty="0"/>
          </a:p>
        </p:txBody>
      </p:sp>
      <p:pic>
        <p:nvPicPr>
          <p:cNvPr id="5" name="Bild 4"/>
          <p:cNvPicPr/>
          <p:nvPr/>
        </p:nvPicPr>
        <p:blipFill>
          <a:blip r:embed="rId2">
            <a:extLst>
              <a:ext uri="{28A0092B-C50C-407E-A947-70E740481C1C}">
                <a14:useLocalDpi xmlns:a14="http://schemas.microsoft.com/office/drawing/2010/main" val="0"/>
              </a:ext>
            </a:extLst>
          </a:blip>
          <a:srcRect/>
          <a:stretch>
            <a:fillRect/>
          </a:stretch>
        </p:blipFill>
        <p:spPr bwMode="auto">
          <a:xfrm>
            <a:off x="2374900" y="1306802"/>
            <a:ext cx="4394200" cy="5366714"/>
          </a:xfrm>
          <a:prstGeom prst="rect">
            <a:avLst/>
          </a:prstGeom>
          <a:noFill/>
          <a:ln>
            <a:noFill/>
          </a:ln>
        </p:spPr>
      </p:pic>
      <p:pic>
        <p:nvPicPr>
          <p:cNvPr id="6" name="Bild 5" descr="logo-blac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8160" y="6361345"/>
            <a:ext cx="995840" cy="458868"/>
          </a:xfrm>
          <a:prstGeom prst="rect">
            <a:avLst/>
          </a:prstGeom>
        </p:spPr>
      </p:pic>
    </p:spTree>
    <p:extLst>
      <p:ext uri="{BB962C8B-B14F-4D97-AF65-F5344CB8AC3E}">
        <p14:creationId xmlns:p14="http://schemas.microsoft.com/office/powerpoint/2010/main" val="5538781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4909" y="1429258"/>
            <a:ext cx="8229600" cy="1143000"/>
          </a:xfrm>
        </p:spPr>
        <p:txBody>
          <a:bodyPr>
            <a:noAutofit/>
          </a:bodyPr>
          <a:lstStyle/>
          <a:p>
            <a:r>
              <a:rPr lang="de-DE" sz="2800" dirty="0" smtClean="0"/>
              <a:t>Default </a:t>
            </a:r>
            <a:r>
              <a:rPr lang="de-DE" sz="2800" dirty="0" err="1" smtClean="0"/>
              <a:t>mode</a:t>
            </a:r>
            <a:r>
              <a:rPr lang="de-DE" sz="2800" dirty="0" smtClean="0"/>
              <a:t> </a:t>
            </a:r>
            <a:r>
              <a:rPr lang="de-DE" sz="2800" dirty="0" smtClean="0">
                <a:sym typeface="Wingdings"/>
              </a:rPr>
              <a:t> </a:t>
            </a:r>
            <a:r>
              <a:rPr lang="de-DE" sz="2800" dirty="0" err="1" smtClean="0">
                <a:sym typeface="Wingdings"/>
              </a:rPr>
              <a:t>focussed</a:t>
            </a:r>
            <a:r>
              <a:rPr lang="de-DE" sz="2800" dirty="0" smtClean="0">
                <a:sym typeface="Wingdings"/>
              </a:rPr>
              <a:t> </a:t>
            </a:r>
            <a:r>
              <a:rPr lang="de-DE" sz="2800" dirty="0" err="1" smtClean="0">
                <a:sym typeface="Wingdings"/>
              </a:rPr>
              <a:t>mode</a:t>
            </a:r>
            <a:r>
              <a:rPr lang="de-DE" sz="2800" dirty="0" smtClean="0">
                <a:sym typeface="Wingdings"/>
              </a:rPr>
              <a:t/>
            </a:r>
            <a:br>
              <a:rPr lang="de-DE" sz="2800" dirty="0" smtClean="0">
                <a:sym typeface="Wingdings"/>
              </a:rPr>
            </a:br>
            <a:r>
              <a:rPr lang="de-DE" sz="2800" dirty="0" smtClean="0">
                <a:sym typeface="Wingdings"/>
              </a:rPr>
              <a:t>(unkonzentriert    –    fokussiert auf eine Sache)</a:t>
            </a:r>
            <a:endParaRPr lang="de-DE" sz="2800" dirty="0"/>
          </a:p>
        </p:txBody>
      </p:sp>
      <p:pic>
        <p:nvPicPr>
          <p:cNvPr id="5" name="Bild 4"/>
          <p:cNvPicPr>
            <a:picLocks noChangeAspect="1"/>
          </p:cNvPicPr>
          <p:nvPr/>
        </p:nvPicPr>
        <p:blipFill>
          <a:blip r:embed="rId3"/>
          <a:stretch>
            <a:fillRect/>
          </a:stretch>
        </p:blipFill>
        <p:spPr>
          <a:xfrm>
            <a:off x="0" y="0"/>
            <a:ext cx="9144000" cy="1421272"/>
          </a:xfrm>
          <a:prstGeom prst="rect">
            <a:avLst/>
          </a:prstGeom>
        </p:spPr>
      </p:pic>
      <p:pic>
        <p:nvPicPr>
          <p:cNvPr id="7" name="Bild 6"/>
          <p:cNvPicPr>
            <a:picLocks noChangeAspect="1"/>
          </p:cNvPicPr>
          <p:nvPr/>
        </p:nvPicPr>
        <p:blipFill>
          <a:blip r:embed="rId4"/>
          <a:stretch>
            <a:fillRect/>
          </a:stretch>
        </p:blipFill>
        <p:spPr>
          <a:xfrm>
            <a:off x="0" y="2771801"/>
            <a:ext cx="4623728" cy="2364687"/>
          </a:xfrm>
          <a:prstGeom prst="rect">
            <a:avLst/>
          </a:prstGeom>
        </p:spPr>
      </p:pic>
      <p:pic>
        <p:nvPicPr>
          <p:cNvPr id="8" name="Bild 7"/>
          <p:cNvPicPr>
            <a:picLocks noChangeAspect="1"/>
          </p:cNvPicPr>
          <p:nvPr/>
        </p:nvPicPr>
        <p:blipFill>
          <a:blip r:embed="rId5"/>
          <a:stretch>
            <a:fillRect/>
          </a:stretch>
        </p:blipFill>
        <p:spPr>
          <a:xfrm>
            <a:off x="4962059" y="2580244"/>
            <a:ext cx="4181941" cy="2988558"/>
          </a:xfrm>
          <a:prstGeom prst="rect">
            <a:avLst/>
          </a:prstGeom>
        </p:spPr>
      </p:pic>
      <p:pic>
        <p:nvPicPr>
          <p:cNvPr id="6" name="Bild 5" descr="logo-black.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5920" y="6135453"/>
            <a:ext cx="1568080" cy="722547"/>
          </a:xfrm>
          <a:prstGeom prst="rect">
            <a:avLst/>
          </a:prstGeom>
        </p:spPr>
      </p:pic>
    </p:spTree>
    <p:extLst>
      <p:ext uri="{BB962C8B-B14F-4D97-AF65-F5344CB8AC3E}">
        <p14:creationId xmlns:p14="http://schemas.microsoft.com/office/powerpoint/2010/main" val="18225823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1456648" y="1946468"/>
            <a:ext cx="6400800" cy="4635233"/>
          </a:xfrm>
        </p:spPr>
        <p:txBody>
          <a:bodyPr>
            <a:normAutofit/>
          </a:bodyPr>
          <a:lstStyle/>
          <a:p>
            <a:endParaRPr lang="de-DE" dirty="0"/>
          </a:p>
          <a:p>
            <a:endParaRPr lang="de-DE" dirty="0"/>
          </a:p>
        </p:txBody>
      </p:sp>
      <p:pic>
        <p:nvPicPr>
          <p:cNvPr id="7" name="Bild 6" descr="logo-blac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8160" y="6361345"/>
            <a:ext cx="995840" cy="458868"/>
          </a:xfrm>
          <a:prstGeom prst="rect">
            <a:avLst/>
          </a:prstGeom>
        </p:spPr>
      </p:pic>
      <p:sp>
        <p:nvSpPr>
          <p:cNvPr id="4" name="Textfeld 3"/>
          <p:cNvSpPr txBox="1"/>
          <p:nvPr/>
        </p:nvSpPr>
        <p:spPr>
          <a:xfrm flipH="1">
            <a:off x="-1" y="1562891"/>
            <a:ext cx="9144000" cy="7848301"/>
          </a:xfrm>
          <a:prstGeom prst="rect">
            <a:avLst/>
          </a:prstGeom>
          <a:noFill/>
        </p:spPr>
        <p:txBody>
          <a:bodyPr wrap="square" rtlCol="0">
            <a:spAutoFit/>
          </a:bodyPr>
          <a:lstStyle/>
          <a:p>
            <a:r>
              <a:rPr lang="de-DE" sz="2400" dirty="0" smtClean="0">
                <a:latin typeface="Verdana"/>
                <a:cs typeface="Verdana"/>
              </a:rPr>
              <a:t>Default </a:t>
            </a:r>
            <a:r>
              <a:rPr lang="de-DE" sz="2400" dirty="0" err="1" smtClean="0">
                <a:latin typeface="Verdana"/>
                <a:cs typeface="Verdana"/>
              </a:rPr>
              <a:t>mode</a:t>
            </a:r>
            <a:r>
              <a:rPr lang="de-DE" sz="2400" dirty="0" smtClean="0">
                <a:latin typeface="Verdana"/>
                <a:cs typeface="Verdana"/>
              </a:rPr>
              <a:t>: Standartmodus (Wandern des Geistes)</a:t>
            </a:r>
          </a:p>
          <a:p>
            <a:endParaRPr lang="de-DE" sz="2400" dirty="0">
              <a:latin typeface="Verdana"/>
              <a:cs typeface="Verdana"/>
            </a:endParaRPr>
          </a:p>
          <a:p>
            <a:r>
              <a:rPr lang="de-DE" sz="2400" dirty="0" smtClean="0">
                <a:latin typeface="Verdana"/>
                <a:cs typeface="Verdana"/>
              </a:rPr>
              <a:t>		Folgen:</a:t>
            </a:r>
          </a:p>
          <a:p>
            <a:r>
              <a:rPr lang="de-DE" sz="2400" dirty="0" smtClean="0">
                <a:latin typeface="Verdana"/>
                <a:cs typeface="Verdana"/>
              </a:rPr>
              <a:t>	</a:t>
            </a:r>
          </a:p>
          <a:p>
            <a:r>
              <a:rPr lang="de-DE" sz="2400" dirty="0">
                <a:latin typeface="Verdana"/>
                <a:cs typeface="Verdana"/>
              </a:rPr>
              <a:t>	</a:t>
            </a:r>
            <a:r>
              <a:rPr lang="de-DE" sz="2400" dirty="0" smtClean="0">
                <a:latin typeface="Verdana"/>
                <a:cs typeface="Verdana"/>
              </a:rPr>
              <a:t>	Verwirrung,</a:t>
            </a:r>
          </a:p>
          <a:p>
            <a:r>
              <a:rPr lang="de-DE" sz="2400" dirty="0">
                <a:latin typeface="Verdana"/>
                <a:cs typeface="Verdana"/>
              </a:rPr>
              <a:t>	</a:t>
            </a:r>
            <a:r>
              <a:rPr lang="de-DE" sz="2400" dirty="0" smtClean="0">
                <a:latin typeface="Verdana"/>
                <a:cs typeface="Verdana"/>
              </a:rPr>
              <a:t>	Angst</a:t>
            </a:r>
          </a:p>
          <a:p>
            <a:r>
              <a:rPr lang="de-DE" sz="2400" dirty="0">
                <a:latin typeface="Verdana"/>
                <a:cs typeface="Verdana"/>
              </a:rPr>
              <a:t>	</a:t>
            </a:r>
            <a:r>
              <a:rPr lang="de-DE" sz="2400" dirty="0" smtClean="0">
                <a:latin typeface="Verdana"/>
                <a:cs typeface="Verdana"/>
              </a:rPr>
              <a:t>	Depression</a:t>
            </a:r>
          </a:p>
          <a:p>
            <a:r>
              <a:rPr lang="de-DE" sz="2400" dirty="0">
                <a:latin typeface="Verdana"/>
                <a:cs typeface="Verdana"/>
              </a:rPr>
              <a:t>	</a:t>
            </a:r>
            <a:r>
              <a:rPr lang="de-DE" sz="2400" dirty="0" smtClean="0">
                <a:latin typeface="Verdana"/>
                <a:cs typeface="Verdana"/>
              </a:rPr>
              <a:t>	Immunschwäche</a:t>
            </a:r>
          </a:p>
          <a:p>
            <a:r>
              <a:rPr lang="de-DE" sz="2400" dirty="0">
                <a:latin typeface="Verdana"/>
                <a:cs typeface="Verdana"/>
              </a:rPr>
              <a:t>	</a:t>
            </a:r>
            <a:r>
              <a:rPr lang="de-DE" sz="2400" dirty="0" smtClean="0">
                <a:latin typeface="Verdana"/>
                <a:cs typeface="Verdana"/>
              </a:rPr>
              <a:t>	Erfolglosigkeit</a:t>
            </a:r>
          </a:p>
          <a:p>
            <a:r>
              <a:rPr lang="de-DE" sz="2400" dirty="0">
                <a:latin typeface="Verdana"/>
                <a:cs typeface="Verdana"/>
              </a:rPr>
              <a:t>	</a:t>
            </a:r>
            <a:r>
              <a:rPr lang="de-DE" sz="2400" dirty="0" smtClean="0">
                <a:latin typeface="Verdana"/>
                <a:cs typeface="Verdana"/>
              </a:rPr>
              <a:t>	schwaches Selbstvertrauen</a:t>
            </a:r>
          </a:p>
          <a:p>
            <a:r>
              <a:rPr lang="de-DE" sz="2400" dirty="0">
                <a:latin typeface="Verdana"/>
                <a:cs typeface="Verdana"/>
              </a:rPr>
              <a:t>	</a:t>
            </a:r>
            <a:r>
              <a:rPr lang="de-DE" sz="2400" dirty="0" smtClean="0">
                <a:latin typeface="Verdana"/>
                <a:cs typeface="Verdana"/>
              </a:rPr>
              <a:t>	negative Emotionen: Ärger</a:t>
            </a:r>
          </a:p>
          <a:p>
            <a:r>
              <a:rPr lang="de-DE" sz="2400" dirty="0">
                <a:latin typeface="Verdana"/>
                <a:cs typeface="Verdana"/>
              </a:rPr>
              <a:t>	</a:t>
            </a:r>
            <a:r>
              <a:rPr lang="de-DE" sz="2400" dirty="0" smtClean="0">
                <a:latin typeface="Verdana"/>
                <a:cs typeface="Verdana"/>
              </a:rPr>
              <a:t>	Energiemangel</a:t>
            </a:r>
          </a:p>
          <a:p>
            <a:r>
              <a:rPr lang="de-DE" sz="2400" dirty="0">
                <a:latin typeface="Verdana"/>
                <a:cs typeface="Verdana"/>
              </a:rPr>
              <a:t>	</a:t>
            </a:r>
            <a:r>
              <a:rPr lang="de-DE" sz="2400" dirty="0" smtClean="0">
                <a:latin typeface="Verdana"/>
                <a:cs typeface="Verdana"/>
              </a:rPr>
              <a:t>	Müdigkeit</a:t>
            </a:r>
          </a:p>
          <a:p>
            <a:r>
              <a:rPr lang="de-DE" sz="2400" dirty="0">
                <a:latin typeface="Verdana"/>
                <a:cs typeface="Verdana"/>
              </a:rPr>
              <a:t>	</a:t>
            </a:r>
          </a:p>
          <a:p>
            <a:endParaRPr lang="de-DE" sz="2400" dirty="0" smtClean="0">
              <a:latin typeface="Verdana"/>
              <a:cs typeface="Verdana"/>
            </a:endParaRPr>
          </a:p>
          <a:p>
            <a:endParaRPr lang="de-DE" sz="2400" dirty="0">
              <a:latin typeface="Verdana"/>
              <a:cs typeface="Verdana"/>
            </a:endParaRPr>
          </a:p>
          <a:p>
            <a:endParaRPr lang="de-DE" sz="2400" dirty="0" smtClean="0">
              <a:latin typeface="Verdana"/>
              <a:cs typeface="Verdana"/>
            </a:endParaRPr>
          </a:p>
          <a:p>
            <a:endParaRPr lang="de-DE" sz="2400" dirty="0">
              <a:latin typeface="Verdana"/>
              <a:cs typeface="Verdana"/>
            </a:endParaRPr>
          </a:p>
          <a:p>
            <a:endParaRPr lang="de-DE" sz="2400" dirty="0" smtClean="0">
              <a:latin typeface="Verdana"/>
              <a:cs typeface="Verdana"/>
            </a:endParaRPr>
          </a:p>
          <a:p>
            <a:endParaRPr lang="de-DE" sz="2400" dirty="0">
              <a:latin typeface="Verdana"/>
              <a:cs typeface="Verdana"/>
            </a:endParaRPr>
          </a:p>
          <a:p>
            <a:endParaRPr lang="de-DE" sz="2400" dirty="0">
              <a:latin typeface="Verdana"/>
              <a:cs typeface="Verdana"/>
            </a:endParaRPr>
          </a:p>
        </p:txBody>
      </p:sp>
      <p:pic>
        <p:nvPicPr>
          <p:cNvPr id="8" name="Bild 7"/>
          <p:cNvPicPr>
            <a:picLocks noChangeAspect="1"/>
          </p:cNvPicPr>
          <p:nvPr/>
        </p:nvPicPr>
        <p:blipFill>
          <a:blip r:embed="rId4"/>
          <a:stretch>
            <a:fillRect/>
          </a:stretch>
        </p:blipFill>
        <p:spPr>
          <a:xfrm>
            <a:off x="4520271" y="2442017"/>
            <a:ext cx="4623728" cy="2364687"/>
          </a:xfrm>
          <a:prstGeom prst="rect">
            <a:avLst/>
          </a:prstGeom>
        </p:spPr>
      </p:pic>
      <p:pic>
        <p:nvPicPr>
          <p:cNvPr id="9" name="Bild 8"/>
          <p:cNvPicPr>
            <a:picLocks noChangeAspect="1"/>
          </p:cNvPicPr>
          <p:nvPr/>
        </p:nvPicPr>
        <p:blipFill>
          <a:blip r:embed="rId5"/>
          <a:stretch>
            <a:fillRect/>
          </a:stretch>
        </p:blipFill>
        <p:spPr>
          <a:xfrm>
            <a:off x="0" y="0"/>
            <a:ext cx="9144000" cy="1421272"/>
          </a:xfrm>
          <a:prstGeom prst="rect">
            <a:avLst/>
          </a:prstGeom>
        </p:spPr>
      </p:pic>
    </p:spTree>
    <p:extLst>
      <p:ext uri="{BB962C8B-B14F-4D97-AF65-F5344CB8AC3E}">
        <p14:creationId xmlns:p14="http://schemas.microsoft.com/office/powerpoint/2010/main" val="20005371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1456648" y="1946468"/>
            <a:ext cx="6400800" cy="4635233"/>
          </a:xfrm>
        </p:spPr>
        <p:txBody>
          <a:bodyPr>
            <a:normAutofit/>
          </a:bodyPr>
          <a:lstStyle/>
          <a:p>
            <a:endParaRPr lang="de-DE" dirty="0"/>
          </a:p>
          <a:p>
            <a:endParaRPr lang="de-DE" dirty="0"/>
          </a:p>
        </p:txBody>
      </p:sp>
      <p:pic>
        <p:nvPicPr>
          <p:cNvPr id="7" name="Bild 6" descr="logo-blac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8160" y="6361345"/>
            <a:ext cx="995840" cy="458868"/>
          </a:xfrm>
          <a:prstGeom prst="rect">
            <a:avLst/>
          </a:prstGeom>
        </p:spPr>
      </p:pic>
      <p:sp>
        <p:nvSpPr>
          <p:cNvPr id="4" name="Textfeld 3"/>
          <p:cNvSpPr txBox="1"/>
          <p:nvPr/>
        </p:nvSpPr>
        <p:spPr>
          <a:xfrm flipH="1">
            <a:off x="-1" y="1562891"/>
            <a:ext cx="9144000" cy="461665"/>
          </a:xfrm>
          <a:prstGeom prst="rect">
            <a:avLst/>
          </a:prstGeom>
          <a:noFill/>
        </p:spPr>
        <p:txBody>
          <a:bodyPr wrap="square" rtlCol="0">
            <a:spAutoFit/>
          </a:bodyPr>
          <a:lstStyle/>
          <a:p>
            <a:r>
              <a:rPr lang="de-DE" sz="2400" dirty="0" smtClean="0">
                <a:latin typeface="Verdana"/>
                <a:cs typeface="Verdana"/>
              </a:rPr>
              <a:t>Focus </a:t>
            </a:r>
            <a:r>
              <a:rPr lang="de-DE" sz="2400" dirty="0" err="1" smtClean="0">
                <a:latin typeface="Verdana"/>
                <a:cs typeface="Verdana"/>
              </a:rPr>
              <a:t>mode</a:t>
            </a:r>
            <a:r>
              <a:rPr lang="de-DE" sz="2400" dirty="0" smtClean="0">
                <a:latin typeface="Verdana"/>
                <a:cs typeface="Verdana"/>
              </a:rPr>
              <a:t>: entspannte Konzentration</a:t>
            </a:r>
            <a:endParaRPr lang="de-DE" sz="2400" dirty="0">
              <a:latin typeface="Verdana"/>
              <a:cs typeface="Verdana"/>
            </a:endParaRPr>
          </a:p>
        </p:txBody>
      </p:sp>
      <p:pic>
        <p:nvPicPr>
          <p:cNvPr id="5" name="Bild 4"/>
          <p:cNvPicPr>
            <a:picLocks noChangeAspect="1"/>
          </p:cNvPicPr>
          <p:nvPr/>
        </p:nvPicPr>
        <p:blipFill>
          <a:blip r:embed="rId4"/>
          <a:stretch>
            <a:fillRect/>
          </a:stretch>
        </p:blipFill>
        <p:spPr>
          <a:xfrm>
            <a:off x="368890" y="2220640"/>
            <a:ext cx="5718852" cy="4086887"/>
          </a:xfrm>
          <a:prstGeom prst="rect">
            <a:avLst/>
          </a:prstGeom>
        </p:spPr>
      </p:pic>
      <p:sp>
        <p:nvSpPr>
          <p:cNvPr id="3" name="Textfeld 2"/>
          <p:cNvSpPr txBox="1"/>
          <p:nvPr/>
        </p:nvSpPr>
        <p:spPr>
          <a:xfrm>
            <a:off x="6400800" y="2220640"/>
            <a:ext cx="2254102" cy="2585323"/>
          </a:xfrm>
          <a:prstGeom prst="rect">
            <a:avLst/>
          </a:prstGeom>
          <a:noFill/>
        </p:spPr>
        <p:txBody>
          <a:bodyPr wrap="square" rtlCol="0">
            <a:spAutoFit/>
          </a:bodyPr>
          <a:lstStyle/>
          <a:p>
            <a:r>
              <a:rPr lang="de-DE" dirty="0" smtClean="0">
                <a:latin typeface="Verdana"/>
                <a:cs typeface="Verdana"/>
                <a:sym typeface="Wingdings"/>
              </a:rPr>
              <a:t>Folgen:</a:t>
            </a:r>
          </a:p>
          <a:p>
            <a:endParaRPr lang="de-DE" dirty="0">
              <a:latin typeface="Verdana"/>
              <a:cs typeface="Verdana"/>
              <a:sym typeface="Wingdings"/>
            </a:endParaRPr>
          </a:p>
          <a:p>
            <a:r>
              <a:rPr lang="de-DE" dirty="0" smtClean="0">
                <a:latin typeface="Verdana"/>
                <a:cs typeface="Verdana"/>
                <a:sym typeface="Wingdings"/>
              </a:rPr>
              <a:t>Klarheit,</a:t>
            </a:r>
          </a:p>
          <a:p>
            <a:r>
              <a:rPr lang="de-DE" dirty="0" smtClean="0">
                <a:latin typeface="Verdana"/>
                <a:cs typeface="Verdana"/>
                <a:sym typeface="Wingdings"/>
              </a:rPr>
              <a:t>Souveränität,</a:t>
            </a:r>
          </a:p>
          <a:p>
            <a:r>
              <a:rPr lang="de-DE" dirty="0" smtClean="0">
                <a:latin typeface="Verdana"/>
                <a:cs typeface="Verdana"/>
                <a:sym typeface="Wingdings"/>
              </a:rPr>
              <a:t>Selbstvertrauen,</a:t>
            </a:r>
          </a:p>
          <a:p>
            <a:r>
              <a:rPr lang="de-DE" dirty="0" smtClean="0">
                <a:latin typeface="Verdana"/>
                <a:cs typeface="Verdana"/>
                <a:sym typeface="Wingdings"/>
              </a:rPr>
              <a:t>Mentale Stärke,</a:t>
            </a:r>
          </a:p>
          <a:p>
            <a:r>
              <a:rPr lang="de-DE" dirty="0" smtClean="0">
                <a:latin typeface="Verdana"/>
                <a:cs typeface="Verdana"/>
                <a:sym typeface="Wingdings"/>
              </a:rPr>
              <a:t>Pos. Emotionen,</a:t>
            </a:r>
          </a:p>
          <a:p>
            <a:r>
              <a:rPr lang="de-DE" dirty="0" smtClean="0">
                <a:latin typeface="Verdana"/>
                <a:cs typeface="Verdana"/>
                <a:sym typeface="Wingdings"/>
              </a:rPr>
              <a:t>Energie</a:t>
            </a:r>
          </a:p>
          <a:p>
            <a:r>
              <a:rPr lang="de-DE" dirty="0" smtClean="0">
                <a:latin typeface="Verdana"/>
                <a:cs typeface="Verdana"/>
                <a:sym typeface="Wingdings"/>
              </a:rPr>
              <a:t>Immunstärke</a:t>
            </a:r>
          </a:p>
        </p:txBody>
      </p:sp>
      <p:pic>
        <p:nvPicPr>
          <p:cNvPr id="8" name="Bild 7"/>
          <p:cNvPicPr>
            <a:picLocks noChangeAspect="1"/>
          </p:cNvPicPr>
          <p:nvPr/>
        </p:nvPicPr>
        <p:blipFill>
          <a:blip r:embed="rId5"/>
          <a:stretch>
            <a:fillRect/>
          </a:stretch>
        </p:blipFill>
        <p:spPr>
          <a:xfrm>
            <a:off x="0" y="0"/>
            <a:ext cx="9144000" cy="1421272"/>
          </a:xfrm>
          <a:prstGeom prst="rect">
            <a:avLst/>
          </a:prstGeom>
        </p:spPr>
      </p:pic>
    </p:spTree>
    <p:extLst>
      <p:ext uri="{BB962C8B-B14F-4D97-AF65-F5344CB8AC3E}">
        <p14:creationId xmlns:p14="http://schemas.microsoft.com/office/powerpoint/2010/main" val="3118113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421271"/>
            <a:ext cx="8229600" cy="910765"/>
          </a:xfrm>
        </p:spPr>
        <p:txBody>
          <a:bodyPr>
            <a:normAutofit fontScale="90000"/>
          </a:bodyPr>
          <a:lstStyle/>
          <a:p>
            <a:r>
              <a:rPr lang="de-DE" sz="3200" b="1" dirty="0" smtClean="0"/>
              <a:t>Meditation verlangsamt den Alterungsprozess des Gehirns </a:t>
            </a:r>
            <a:endParaRPr lang="de-DE" sz="3200" b="1" dirty="0"/>
          </a:p>
        </p:txBody>
      </p:sp>
      <p:pic>
        <p:nvPicPr>
          <p:cNvPr id="4" name="Inhaltsplatzhalter 3"/>
          <p:cNvPicPr>
            <a:picLocks noGrp="1" noChangeAspect="1"/>
          </p:cNvPicPr>
          <p:nvPr>
            <p:ph idx="1"/>
          </p:nvPr>
        </p:nvPicPr>
        <p:blipFill>
          <a:blip r:embed="rId2"/>
          <a:srcRect l="1685" r="1685"/>
          <a:stretch>
            <a:fillRect/>
          </a:stretch>
        </p:blipFill>
        <p:spPr>
          <a:xfrm>
            <a:off x="394854" y="2332036"/>
            <a:ext cx="8354291" cy="4290436"/>
          </a:xfrm>
        </p:spPr>
      </p:pic>
      <p:pic>
        <p:nvPicPr>
          <p:cNvPr id="5" name="Bild 4"/>
          <p:cNvPicPr>
            <a:picLocks noChangeAspect="1"/>
          </p:cNvPicPr>
          <p:nvPr/>
        </p:nvPicPr>
        <p:blipFill>
          <a:blip r:embed="rId3"/>
          <a:stretch>
            <a:fillRect/>
          </a:stretch>
        </p:blipFill>
        <p:spPr>
          <a:xfrm>
            <a:off x="0" y="0"/>
            <a:ext cx="9144000" cy="1421272"/>
          </a:xfrm>
          <a:prstGeom prst="rect">
            <a:avLst/>
          </a:prstGeom>
        </p:spPr>
      </p:pic>
      <p:pic>
        <p:nvPicPr>
          <p:cNvPr id="6" name="Bild 5" descr="logo-black.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5920" y="6135453"/>
            <a:ext cx="1568080" cy="722547"/>
          </a:xfrm>
          <a:prstGeom prst="rect">
            <a:avLst/>
          </a:prstGeom>
        </p:spPr>
      </p:pic>
    </p:spTree>
    <p:extLst>
      <p:ext uri="{BB962C8B-B14F-4D97-AF65-F5344CB8AC3E}">
        <p14:creationId xmlns:p14="http://schemas.microsoft.com/office/powerpoint/2010/main" val="3434155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3"/>
          <a:stretch>
            <a:fillRect/>
          </a:stretch>
        </p:blipFill>
        <p:spPr>
          <a:xfrm>
            <a:off x="0" y="-26653"/>
            <a:ext cx="9144000" cy="1421272"/>
          </a:xfrm>
          <a:prstGeom prst="rect">
            <a:avLst/>
          </a:prstGeom>
        </p:spPr>
      </p:pic>
      <p:sp>
        <p:nvSpPr>
          <p:cNvPr id="3" name="Inhaltsplatzhalter 2"/>
          <p:cNvSpPr>
            <a:spLocks noGrp="1"/>
          </p:cNvSpPr>
          <p:nvPr>
            <p:ph idx="1"/>
          </p:nvPr>
        </p:nvSpPr>
        <p:spPr/>
        <p:txBody>
          <a:bodyPr/>
          <a:lstStyle/>
          <a:p>
            <a:r>
              <a:rPr lang="de-DE" dirty="0" smtClean="0"/>
              <a:t> </a:t>
            </a:r>
            <a:endParaRPr lang="de-DE" dirty="0"/>
          </a:p>
        </p:txBody>
      </p:sp>
      <p:pic>
        <p:nvPicPr>
          <p:cNvPr id="6" name="Bild 5"/>
          <p:cNvPicPr>
            <a:picLocks noChangeAspect="1"/>
          </p:cNvPicPr>
          <p:nvPr/>
        </p:nvPicPr>
        <p:blipFill>
          <a:blip r:embed="rId4"/>
          <a:stretch>
            <a:fillRect/>
          </a:stretch>
        </p:blipFill>
        <p:spPr>
          <a:xfrm>
            <a:off x="1746354" y="2619531"/>
            <a:ext cx="5651292" cy="4238469"/>
          </a:xfrm>
          <a:prstGeom prst="rect">
            <a:avLst/>
          </a:prstGeom>
        </p:spPr>
      </p:pic>
      <p:sp>
        <p:nvSpPr>
          <p:cNvPr id="7" name="Titel 6"/>
          <p:cNvSpPr>
            <a:spLocks noGrp="1"/>
          </p:cNvSpPr>
          <p:nvPr>
            <p:ph type="title"/>
          </p:nvPr>
        </p:nvSpPr>
        <p:spPr>
          <a:xfrm>
            <a:off x="457200" y="1463949"/>
            <a:ext cx="8229600" cy="1143000"/>
          </a:xfrm>
        </p:spPr>
        <p:txBody>
          <a:bodyPr>
            <a:normAutofit fontScale="90000"/>
          </a:bodyPr>
          <a:lstStyle/>
          <a:p>
            <a:r>
              <a:rPr lang="de-DE" sz="2800" dirty="0" smtClean="0"/>
              <a:t>Meditierende leben länger</a:t>
            </a:r>
            <a:r>
              <a:rPr lang="de-DE" sz="2800" dirty="0"/>
              <a:t>! Achtsamkeit verlängert die </a:t>
            </a:r>
            <a:r>
              <a:rPr lang="de-DE" sz="2800" dirty="0" err="1"/>
              <a:t>Telomere</a:t>
            </a:r>
            <a:r>
              <a:rPr lang="de-DE" sz="2800"/>
              <a:t> in den Chromosomen</a:t>
            </a:r>
            <a:br>
              <a:rPr lang="de-DE" sz="2800"/>
            </a:br>
            <a:endParaRPr lang="de-DE" sz="2800" dirty="0"/>
          </a:p>
        </p:txBody>
      </p:sp>
      <p:pic>
        <p:nvPicPr>
          <p:cNvPr id="8" name="Bild 7" descr="logo-black.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75920" y="6135453"/>
            <a:ext cx="1568080" cy="722547"/>
          </a:xfrm>
          <a:prstGeom prst="rect">
            <a:avLst/>
          </a:prstGeom>
        </p:spPr>
      </p:pic>
    </p:spTree>
    <p:extLst>
      <p:ext uri="{BB962C8B-B14F-4D97-AF65-F5344CB8AC3E}">
        <p14:creationId xmlns:p14="http://schemas.microsoft.com/office/powerpoint/2010/main" val="17160338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4909" y="1429258"/>
            <a:ext cx="8229600" cy="1143000"/>
          </a:xfrm>
        </p:spPr>
        <p:txBody>
          <a:bodyPr>
            <a:normAutofit/>
          </a:bodyPr>
          <a:lstStyle/>
          <a:p>
            <a:r>
              <a:rPr lang="de-DE" sz="3200" dirty="0"/>
              <a:t>links- und </a:t>
            </a:r>
            <a:r>
              <a:rPr lang="de-DE" sz="3200" dirty="0" smtClean="0"/>
              <a:t>rechtsseitige Aktivitätsdominanz im PFC wird durch Meditation verändert</a:t>
            </a:r>
            <a:endParaRPr lang="de-DE" sz="3200" dirty="0"/>
          </a:p>
        </p:txBody>
      </p:sp>
      <p:pic>
        <p:nvPicPr>
          <p:cNvPr id="4" name="Bild 3"/>
          <p:cNvPicPr/>
          <p:nvPr/>
        </p:nvPicPr>
        <p:blipFill>
          <a:blip r:embed="rId2">
            <a:extLst>
              <a:ext uri="{28A0092B-C50C-407E-A947-70E740481C1C}">
                <a14:useLocalDpi xmlns:a14="http://schemas.microsoft.com/office/drawing/2010/main" val="0"/>
              </a:ext>
            </a:extLst>
          </a:blip>
          <a:srcRect/>
          <a:stretch>
            <a:fillRect/>
          </a:stretch>
        </p:blipFill>
        <p:spPr bwMode="auto">
          <a:xfrm>
            <a:off x="846817" y="2572258"/>
            <a:ext cx="7286294" cy="4285741"/>
          </a:xfrm>
          <a:prstGeom prst="rect">
            <a:avLst/>
          </a:prstGeom>
          <a:noFill/>
          <a:ln>
            <a:noFill/>
          </a:ln>
        </p:spPr>
      </p:pic>
      <p:pic>
        <p:nvPicPr>
          <p:cNvPr id="5" name="Bild 4"/>
          <p:cNvPicPr>
            <a:picLocks noChangeAspect="1"/>
          </p:cNvPicPr>
          <p:nvPr/>
        </p:nvPicPr>
        <p:blipFill>
          <a:blip r:embed="rId3"/>
          <a:stretch>
            <a:fillRect/>
          </a:stretch>
        </p:blipFill>
        <p:spPr>
          <a:xfrm>
            <a:off x="0" y="0"/>
            <a:ext cx="9144000" cy="1421272"/>
          </a:xfrm>
          <a:prstGeom prst="rect">
            <a:avLst/>
          </a:prstGeom>
        </p:spPr>
      </p:pic>
      <p:pic>
        <p:nvPicPr>
          <p:cNvPr id="6" name="Bild 5" descr="logo-black.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5920" y="6135453"/>
            <a:ext cx="1568080" cy="722547"/>
          </a:xfrm>
          <a:prstGeom prst="rect">
            <a:avLst/>
          </a:prstGeom>
        </p:spPr>
      </p:pic>
    </p:spTree>
    <p:extLst>
      <p:ext uri="{BB962C8B-B14F-4D97-AF65-F5344CB8AC3E}">
        <p14:creationId xmlns:p14="http://schemas.microsoft.com/office/powerpoint/2010/main" val="8158418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 8" descr="logo-blac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8160" y="6361345"/>
            <a:ext cx="995840" cy="458868"/>
          </a:xfrm>
          <a:prstGeom prst="rect">
            <a:avLst/>
          </a:prstGeom>
        </p:spPr>
      </p:pic>
      <p:sp>
        <p:nvSpPr>
          <p:cNvPr id="2" name="Untertitel 1"/>
          <p:cNvSpPr>
            <a:spLocks noGrp="1"/>
          </p:cNvSpPr>
          <p:nvPr>
            <p:ph type="subTitle" idx="1"/>
          </p:nvPr>
        </p:nvSpPr>
        <p:spPr>
          <a:xfrm>
            <a:off x="1456648" y="1946468"/>
            <a:ext cx="6400800" cy="4635233"/>
          </a:xfrm>
        </p:spPr>
        <p:txBody>
          <a:bodyPr>
            <a:normAutofit/>
          </a:bodyPr>
          <a:lstStyle/>
          <a:p>
            <a:endParaRPr lang="de-DE" dirty="0"/>
          </a:p>
          <a:p>
            <a:endParaRPr lang="de-DE" dirty="0"/>
          </a:p>
        </p:txBody>
      </p:sp>
      <p:pic>
        <p:nvPicPr>
          <p:cNvPr id="4" name="Bild 3"/>
          <p:cNvPicPr>
            <a:picLocks noChangeAspect="1"/>
          </p:cNvPicPr>
          <p:nvPr/>
        </p:nvPicPr>
        <p:blipFill>
          <a:blip r:embed="rId4"/>
          <a:stretch>
            <a:fillRect/>
          </a:stretch>
        </p:blipFill>
        <p:spPr>
          <a:xfrm>
            <a:off x="1954451" y="2441842"/>
            <a:ext cx="5405193" cy="4416158"/>
          </a:xfrm>
          <a:prstGeom prst="rect">
            <a:avLst/>
          </a:prstGeom>
        </p:spPr>
      </p:pic>
      <p:pic>
        <p:nvPicPr>
          <p:cNvPr id="6" name="Bild 5"/>
          <p:cNvPicPr>
            <a:picLocks noChangeAspect="1"/>
          </p:cNvPicPr>
          <p:nvPr/>
        </p:nvPicPr>
        <p:blipFill>
          <a:blip r:embed="rId5"/>
          <a:stretch>
            <a:fillRect/>
          </a:stretch>
        </p:blipFill>
        <p:spPr>
          <a:xfrm>
            <a:off x="0" y="0"/>
            <a:ext cx="9144000" cy="1421272"/>
          </a:xfrm>
          <a:prstGeom prst="rect">
            <a:avLst/>
          </a:prstGeom>
        </p:spPr>
      </p:pic>
      <p:sp>
        <p:nvSpPr>
          <p:cNvPr id="7" name="Titel 1"/>
          <p:cNvSpPr txBox="1">
            <a:spLocks/>
          </p:cNvSpPr>
          <p:nvPr/>
        </p:nvSpPr>
        <p:spPr>
          <a:xfrm>
            <a:off x="542247" y="1298842"/>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sz="3200" b="1" dirty="0" smtClean="0"/>
              <a:t>Meditation stärkt das Immunsystem</a:t>
            </a:r>
            <a:endParaRPr lang="de-DE" sz="3200" b="1" dirty="0"/>
          </a:p>
        </p:txBody>
      </p:sp>
    </p:spTree>
    <p:extLst>
      <p:ext uri="{BB962C8B-B14F-4D97-AF65-F5344CB8AC3E}">
        <p14:creationId xmlns:p14="http://schemas.microsoft.com/office/powerpoint/2010/main" val="38609843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3" name="Inhaltsplatzhalter 2"/>
          <p:cNvSpPr>
            <a:spLocks noGrp="1"/>
          </p:cNvSpPr>
          <p:nvPr>
            <p:ph idx="1"/>
          </p:nvPr>
        </p:nvSpPr>
        <p:spPr/>
        <p:txBody>
          <a:bodyPr/>
          <a:lstStyle/>
          <a:p>
            <a:r>
              <a:rPr lang="de-DE" dirty="0" smtClean="0"/>
              <a:t>Achtsamkeit reduziert den </a:t>
            </a:r>
            <a:r>
              <a:rPr lang="de-DE" dirty="0" err="1" smtClean="0"/>
              <a:t>Kortisolspiegel</a:t>
            </a:r>
            <a:endParaRPr lang="de-DE" dirty="0"/>
          </a:p>
        </p:txBody>
      </p:sp>
      <p:pic>
        <p:nvPicPr>
          <p:cNvPr id="4" name="Bild 3"/>
          <p:cNvPicPr/>
          <p:nvPr/>
        </p:nvPicPr>
        <p:blipFill>
          <a:blip r:embed="rId2">
            <a:extLst>
              <a:ext uri="{28A0092B-C50C-407E-A947-70E740481C1C}">
                <a14:useLocalDpi xmlns:a14="http://schemas.microsoft.com/office/drawing/2010/main" val="0"/>
              </a:ext>
            </a:extLst>
          </a:blip>
          <a:srcRect/>
          <a:stretch>
            <a:fillRect/>
          </a:stretch>
        </p:blipFill>
        <p:spPr bwMode="auto">
          <a:xfrm>
            <a:off x="977095" y="2214096"/>
            <a:ext cx="6961817" cy="4643903"/>
          </a:xfrm>
          <a:prstGeom prst="rect">
            <a:avLst/>
          </a:prstGeom>
          <a:noFill/>
          <a:ln>
            <a:noFill/>
          </a:ln>
        </p:spPr>
      </p:pic>
      <p:pic>
        <p:nvPicPr>
          <p:cNvPr id="5" name="Bild 4"/>
          <p:cNvPicPr>
            <a:picLocks noChangeAspect="1"/>
          </p:cNvPicPr>
          <p:nvPr/>
        </p:nvPicPr>
        <p:blipFill>
          <a:blip r:embed="rId3"/>
          <a:stretch>
            <a:fillRect/>
          </a:stretch>
        </p:blipFill>
        <p:spPr>
          <a:xfrm>
            <a:off x="0" y="0"/>
            <a:ext cx="9144000" cy="1421272"/>
          </a:xfrm>
          <a:prstGeom prst="rect">
            <a:avLst/>
          </a:prstGeom>
        </p:spPr>
      </p:pic>
      <p:pic>
        <p:nvPicPr>
          <p:cNvPr id="6" name="Bild 5" descr="logo-black.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5920" y="6135453"/>
            <a:ext cx="1568080" cy="722547"/>
          </a:xfrm>
          <a:prstGeom prst="rect">
            <a:avLst/>
          </a:prstGeom>
        </p:spPr>
      </p:pic>
    </p:spTree>
    <p:extLst>
      <p:ext uri="{BB962C8B-B14F-4D97-AF65-F5344CB8AC3E}">
        <p14:creationId xmlns:p14="http://schemas.microsoft.com/office/powerpoint/2010/main" val="7918500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p:nvPr/>
        </p:nvPicPr>
        <p:blipFill>
          <a:blip r:embed="rId2">
            <a:extLst>
              <a:ext uri="{28A0092B-C50C-407E-A947-70E740481C1C}">
                <a14:useLocalDpi xmlns:a14="http://schemas.microsoft.com/office/drawing/2010/main" val="0"/>
              </a:ext>
            </a:extLst>
          </a:blip>
          <a:srcRect/>
          <a:stretch>
            <a:fillRect/>
          </a:stretch>
        </p:blipFill>
        <p:spPr bwMode="auto">
          <a:xfrm>
            <a:off x="-578116" y="2051294"/>
            <a:ext cx="9722116" cy="4806706"/>
          </a:xfrm>
          <a:prstGeom prst="rect">
            <a:avLst/>
          </a:prstGeom>
          <a:noFill/>
          <a:ln>
            <a:noFill/>
          </a:ln>
        </p:spPr>
      </p:pic>
      <p:sp>
        <p:nvSpPr>
          <p:cNvPr id="2" name="Textfeld 1"/>
          <p:cNvSpPr txBox="1"/>
          <p:nvPr/>
        </p:nvSpPr>
        <p:spPr>
          <a:xfrm>
            <a:off x="716538" y="1466518"/>
            <a:ext cx="7849346" cy="584776"/>
          </a:xfrm>
          <a:prstGeom prst="rect">
            <a:avLst/>
          </a:prstGeom>
          <a:noFill/>
        </p:spPr>
        <p:txBody>
          <a:bodyPr wrap="square" rtlCol="0">
            <a:spAutoFit/>
          </a:bodyPr>
          <a:lstStyle/>
          <a:p>
            <a:r>
              <a:rPr lang="de-DE" sz="3200" dirty="0" smtClean="0"/>
              <a:t>Meditation senkt Schmerzempfindlichkeit</a:t>
            </a:r>
            <a:endParaRPr lang="de-DE" sz="3200" dirty="0"/>
          </a:p>
        </p:txBody>
      </p:sp>
      <p:pic>
        <p:nvPicPr>
          <p:cNvPr id="5" name="Bild 4"/>
          <p:cNvPicPr>
            <a:picLocks noChangeAspect="1"/>
          </p:cNvPicPr>
          <p:nvPr/>
        </p:nvPicPr>
        <p:blipFill>
          <a:blip r:embed="rId3"/>
          <a:stretch>
            <a:fillRect/>
          </a:stretch>
        </p:blipFill>
        <p:spPr>
          <a:xfrm>
            <a:off x="0" y="0"/>
            <a:ext cx="9144000" cy="1421272"/>
          </a:xfrm>
          <a:prstGeom prst="rect">
            <a:avLst/>
          </a:prstGeom>
        </p:spPr>
      </p:pic>
      <p:pic>
        <p:nvPicPr>
          <p:cNvPr id="6" name="Bild 5" descr="logo-black.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5920" y="6135453"/>
            <a:ext cx="1568080" cy="722547"/>
          </a:xfrm>
          <a:prstGeom prst="rect">
            <a:avLst/>
          </a:prstGeom>
        </p:spPr>
      </p:pic>
    </p:spTree>
    <p:extLst>
      <p:ext uri="{BB962C8B-B14F-4D97-AF65-F5344CB8AC3E}">
        <p14:creationId xmlns:p14="http://schemas.microsoft.com/office/powerpoint/2010/main" val="32445268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p:spPr>
      </p:pic>
      <p:pic>
        <p:nvPicPr>
          <p:cNvPr id="3" name="Bild 2" descr="logo-blac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0944" y="6135453"/>
            <a:ext cx="1233055" cy="722547"/>
          </a:xfrm>
          <a:prstGeom prst="rect">
            <a:avLst/>
          </a:prstGeom>
        </p:spPr>
      </p:pic>
    </p:spTree>
    <p:extLst>
      <p:ext uri="{BB962C8B-B14F-4D97-AF65-F5344CB8AC3E}">
        <p14:creationId xmlns:p14="http://schemas.microsoft.com/office/powerpoint/2010/main" val="12235650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p:cNvPicPr/>
          <p:nvPr/>
        </p:nvPicPr>
        <p:blipFill>
          <a:blip r:embed="rId2">
            <a:extLst>
              <a:ext uri="{28A0092B-C50C-407E-A947-70E740481C1C}">
                <a14:useLocalDpi xmlns:a14="http://schemas.microsoft.com/office/drawing/2010/main" val="0"/>
              </a:ext>
            </a:extLst>
          </a:blip>
          <a:srcRect/>
          <a:stretch>
            <a:fillRect/>
          </a:stretch>
        </p:blipFill>
        <p:spPr bwMode="auto">
          <a:xfrm>
            <a:off x="2104518" y="2317486"/>
            <a:ext cx="5072451" cy="4502727"/>
          </a:xfrm>
          <a:prstGeom prst="rect">
            <a:avLst/>
          </a:prstGeom>
          <a:noFill/>
          <a:ln>
            <a:noFill/>
          </a:ln>
        </p:spPr>
      </p:pic>
      <p:pic>
        <p:nvPicPr>
          <p:cNvPr id="8" name="Bild 7" descr="logo-blac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8160" y="6361345"/>
            <a:ext cx="995840" cy="458868"/>
          </a:xfrm>
          <a:prstGeom prst="rect">
            <a:avLst/>
          </a:prstGeom>
        </p:spPr>
      </p:pic>
      <p:sp>
        <p:nvSpPr>
          <p:cNvPr id="2" name="Textfeld 1"/>
          <p:cNvSpPr txBox="1"/>
          <p:nvPr/>
        </p:nvSpPr>
        <p:spPr>
          <a:xfrm>
            <a:off x="2104518" y="571362"/>
            <a:ext cx="5019778" cy="1754326"/>
          </a:xfrm>
          <a:prstGeom prst="rect">
            <a:avLst/>
          </a:prstGeom>
          <a:noFill/>
        </p:spPr>
        <p:txBody>
          <a:bodyPr wrap="square" rtlCol="0">
            <a:spAutoFit/>
          </a:bodyPr>
          <a:lstStyle/>
          <a:p>
            <a:pPr algn="ctr"/>
            <a:endParaRPr lang="de-DE" dirty="0" smtClean="0"/>
          </a:p>
          <a:p>
            <a:pPr algn="ctr"/>
            <a:endParaRPr lang="de-DE" dirty="0"/>
          </a:p>
          <a:p>
            <a:pPr algn="ctr"/>
            <a:endParaRPr lang="de-DE" dirty="0" smtClean="0"/>
          </a:p>
          <a:p>
            <a:pPr algn="ctr"/>
            <a:r>
              <a:rPr lang="de-DE" dirty="0" smtClean="0"/>
              <a:t>1846 </a:t>
            </a:r>
            <a:r>
              <a:rPr lang="de-DE" dirty="0"/>
              <a:t>sterben mehr als ein Drittel der in </a:t>
            </a:r>
            <a:r>
              <a:rPr lang="de-DE" dirty="0" smtClean="0"/>
              <a:t>die Wiener Gebärkliniken eingelieferten</a:t>
            </a:r>
            <a:r>
              <a:rPr lang="de-DE" dirty="0"/>
              <a:t> </a:t>
            </a:r>
            <a:r>
              <a:rPr lang="de-DE" dirty="0" smtClean="0"/>
              <a:t>Wöchnerinnen am</a:t>
            </a:r>
            <a:r>
              <a:rPr lang="de-DE" dirty="0"/>
              <a:t> </a:t>
            </a:r>
            <a:r>
              <a:rPr lang="de-DE" dirty="0" smtClean="0"/>
              <a:t>Kindbettfieber</a:t>
            </a:r>
            <a:endParaRPr lang="de-DE" dirty="0"/>
          </a:p>
        </p:txBody>
      </p:sp>
      <p:pic>
        <p:nvPicPr>
          <p:cNvPr id="5" name="Bild 4"/>
          <p:cNvPicPr>
            <a:picLocks noChangeAspect="1"/>
          </p:cNvPicPr>
          <p:nvPr/>
        </p:nvPicPr>
        <p:blipFill>
          <a:blip r:embed="rId4"/>
          <a:stretch>
            <a:fillRect/>
          </a:stretch>
        </p:blipFill>
        <p:spPr>
          <a:xfrm>
            <a:off x="0" y="0"/>
            <a:ext cx="9144000" cy="1421272"/>
          </a:xfrm>
          <a:prstGeom prst="rect">
            <a:avLst/>
          </a:prstGeom>
        </p:spPr>
      </p:pic>
    </p:spTree>
    <p:extLst>
      <p:ext uri="{BB962C8B-B14F-4D97-AF65-F5344CB8AC3E}">
        <p14:creationId xmlns:p14="http://schemas.microsoft.com/office/powerpoint/2010/main" val="42454505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p:nvPr/>
        </p:nvPicPr>
        <p:blipFill>
          <a:blip r:embed="rId2">
            <a:extLst>
              <a:ext uri="{28A0092B-C50C-407E-A947-70E740481C1C}">
                <a14:useLocalDpi xmlns:a14="http://schemas.microsoft.com/office/drawing/2010/main" val="0"/>
              </a:ext>
            </a:extLst>
          </a:blip>
          <a:srcRect/>
          <a:stretch>
            <a:fillRect/>
          </a:stretch>
        </p:blipFill>
        <p:spPr bwMode="auto">
          <a:xfrm>
            <a:off x="207376" y="259159"/>
            <a:ext cx="8606118" cy="6193905"/>
          </a:xfrm>
          <a:prstGeom prst="rect">
            <a:avLst/>
          </a:prstGeom>
          <a:noFill/>
          <a:ln>
            <a:noFill/>
          </a:ln>
        </p:spPr>
      </p:pic>
      <p:pic>
        <p:nvPicPr>
          <p:cNvPr id="3" name="Bild 2" descr="logo-blac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5920" y="6135453"/>
            <a:ext cx="1568080" cy="722547"/>
          </a:xfrm>
          <a:prstGeom prst="rect">
            <a:avLst/>
          </a:prstGeom>
        </p:spPr>
      </p:pic>
    </p:spTree>
    <p:extLst>
      <p:ext uri="{BB962C8B-B14F-4D97-AF65-F5344CB8AC3E}">
        <p14:creationId xmlns:p14="http://schemas.microsoft.com/office/powerpoint/2010/main" val="20052476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pic>
        <p:nvPicPr>
          <p:cNvPr id="3" name="Bild 2" descr="logo-blac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5920" y="6135453"/>
            <a:ext cx="1568080" cy="722547"/>
          </a:xfrm>
          <a:prstGeom prst="rect">
            <a:avLst/>
          </a:prstGeom>
        </p:spPr>
      </p:pic>
    </p:spTree>
    <p:extLst>
      <p:ext uri="{BB962C8B-B14F-4D97-AF65-F5344CB8AC3E}">
        <p14:creationId xmlns:p14="http://schemas.microsoft.com/office/powerpoint/2010/main" val="28409559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 8" descr="logo-blac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8160" y="6361345"/>
            <a:ext cx="995840" cy="458868"/>
          </a:xfrm>
          <a:prstGeom prst="rect">
            <a:avLst/>
          </a:prstGeom>
        </p:spPr>
      </p:pic>
      <p:sp>
        <p:nvSpPr>
          <p:cNvPr id="2" name="Untertitel 1"/>
          <p:cNvSpPr>
            <a:spLocks noGrp="1"/>
          </p:cNvSpPr>
          <p:nvPr>
            <p:ph type="subTitle" idx="1"/>
          </p:nvPr>
        </p:nvSpPr>
        <p:spPr>
          <a:xfrm>
            <a:off x="1110267" y="1726112"/>
            <a:ext cx="6757489" cy="4938065"/>
          </a:xfrm>
        </p:spPr>
        <p:txBody>
          <a:bodyPr>
            <a:normAutofit fontScale="77500" lnSpcReduction="20000"/>
          </a:bodyPr>
          <a:lstStyle/>
          <a:p>
            <a:pPr algn="l"/>
            <a:r>
              <a:rPr lang="de-DE" b="1" dirty="0" smtClean="0">
                <a:solidFill>
                  <a:srgbClr val="000000"/>
                </a:solidFill>
              </a:rPr>
              <a:t>Nachgewiesene Wirkung </a:t>
            </a:r>
            <a:r>
              <a:rPr lang="de-DE" b="1" dirty="0">
                <a:solidFill>
                  <a:srgbClr val="000000"/>
                </a:solidFill>
              </a:rPr>
              <a:t>von Meditation:</a:t>
            </a:r>
          </a:p>
          <a:p>
            <a:pPr algn="l"/>
            <a:r>
              <a:rPr lang="de-DE" dirty="0">
                <a:solidFill>
                  <a:srgbClr val="000000"/>
                </a:solidFill>
              </a:rPr>
              <a:t> </a:t>
            </a:r>
          </a:p>
          <a:p>
            <a:pPr marL="457200" lvl="0" indent="-457200" algn="l">
              <a:buFont typeface="Arial"/>
              <a:buChar char="•"/>
            </a:pPr>
            <a:r>
              <a:rPr lang="de-DE" dirty="0" smtClean="0">
                <a:solidFill>
                  <a:srgbClr val="000000"/>
                </a:solidFill>
              </a:rPr>
              <a:t>Meditierende </a:t>
            </a:r>
            <a:r>
              <a:rPr lang="de-DE" dirty="0">
                <a:solidFill>
                  <a:srgbClr val="000000"/>
                </a:solidFill>
              </a:rPr>
              <a:t>leiden um 87 Prozent weniger </a:t>
            </a:r>
            <a:r>
              <a:rPr lang="de-DE" dirty="0" smtClean="0">
                <a:solidFill>
                  <a:srgbClr val="000000"/>
                </a:solidFill>
              </a:rPr>
              <a:t>an </a:t>
            </a:r>
            <a:r>
              <a:rPr lang="de-DE" dirty="0">
                <a:solidFill>
                  <a:srgbClr val="000000"/>
                </a:solidFill>
              </a:rPr>
              <a:t>Angststörungen oder Depressionen.</a:t>
            </a:r>
          </a:p>
          <a:p>
            <a:pPr marL="457200" lvl="0" indent="-457200" algn="l">
              <a:buFont typeface="Arial"/>
              <a:buChar char="•"/>
            </a:pPr>
            <a:r>
              <a:rPr lang="de-DE" dirty="0" smtClean="0">
                <a:solidFill>
                  <a:srgbClr val="000000"/>
                </a:solidFill>
              </a:rPr>
              <a:t>Meditierende zeigen eine um 40 Prozent bessere Gehirnleistung.</a:t>
            </a:r>
          </a:p>
          <a:p>
            <a:pPr marL="457200" lvl="0" indent="-457200" algn="l">
              <a:buFont typeface="Arial"/>
              <a:buChar char="•"/>
            </a:pPr>
            <a:r>
              <a:rPr lang="de-DE" dirty="0" smtClean="0">
                <a:solidFill>
                  <a:srgbClr val="000000"/>
                </a:solidFill>
              </a:rPr>
              <a:t>Meditation verändert und vermehrt dauerhaft die Gehirnsubstanz.</a:t>
            </a:r>
          </a:p>
          <a:p>
            <a:pPr marL="457200" indent="-457200" algn="l">
              <a:buFont typeface="Arial"/>
              <a:buChar char="•"/>
            </a:pPr>
            <a:r>
              <a:rPr lang="de-DE" dirty="0" smtClean="0">
                <a:solidFill>
                  <a:srgbClr val="000000"/>
                </a:solidFill>
              </a:rPr>
              <a:t>Meditation stärkt die Selbststeuerung und Selbstwirksamkeit. </a:t>
            </a:r>
          </a:p>
          <a:p>
            <a:pPr marL="457200" indent="-457200" algn="l">
              <a:buFont typeface="Arial"/>
              <a:buChar char="•"/>
            </a:pPr>
            <a:r>
              <a:rPr lang="de-DE" dirty="0" smtClean="0">
                <a:solidFill>
                  <a:srgbClr val="000000"/>
                </a:solidFill>
              </a:rPr>
              <a:t>Meditierende entwickeln nur halb so oft wie Nicht-Meditierende eine Krebserkrankung.</a:t>
            </a:r>
          </a:p>
          <a:p>
            <a:pPr marL="457200" lvl="0" indent="-457200" algn="l">
              <a:buFont typeface="Arial"/>
              <a:buChar char="•"/>
            </a:pPr>
            <a:endParaRPr lang="de-DE" dirty="0">
              <a:solidFill>
                <a:srgbClr val="000000"/>
              </a:solidFill>
            </a:endParaRPr>
          </a:p>
          <a:p>
            <a:endParaRPr lang="de-DE" dirty="0"/>
          </a:p>
          <a:p>
            <a:endParaRPr lang="de-DE" dirty="0"/>
          </a:p>
        </p:txBody>
      </p:sp>
      <p:pic>
        <p:nvPicPr>
          <p:cNvPr id="5" name="Bild 4"/>
          <p:cNvPicPr>
            <a:picLocks noChangeAspect="1"/>
          </p:cNvPicPr>
          <p:nvPr/>
        </p:nvPicPr>
        <p:blipFill>
          <a:blip r:embed="rId4"/>
          <a:stretch>
            <a:fillRect/>
          </a:stretch>
        </p:blipFill>
        <p:spPr>
          <a:xfrm>
            <a:off x="0" y="0"/>
            <a:ext cx="9144000" cy="1421272"/>
          </a:xfrm>
          <a:prstGeom prst="rect">
            <a:avLst/>
          </a:prstGeom>
        </p:spPr>
      </p:pic>
    </p:spTree>
    <p:extLst>
      <p:ext uri="{BB962C8B-B14F-4D97-AF65-F5344CB8AC3E}">
        <p14:creationId xmlns:p14="http://schemas.microsoft.com/office/powerpoint/2010/main" val="17226987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 8" descr="logo-blac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8160" y="6361345"/>
            <a:ext cx="995840" cy="458868"/>
          </a:xfrm>
          <a:prstGeom prst="rect">
            <a:avLst/>
          </a:prstGeom>
        </p:spPr>
      </p:pic>
      <p:sp>
        <p:nvSpPr>
          <p:cNvPr id="2" name="Untertitel 1"/>
          <p:cNvSpPr>
            <a:spLocks noGrp="1"/>
          </p:cNvSpPr>
          <p:nvPr>
            <p:ph type="subTitle" idx="1"/>
          </p:nvPr>
        </p:nvSpPr>
        <p:spPr>
          <a:xfrm>
            <a:off x="1110267" y="1270000"/>
            <a:ext cx="6757489" cy="5394177"/>
          </a:xfrm>
        </p:spPr>
        <p:txBody>
          <a:bodyPr>
            <a:normAutofit/>
          </a:bodyPr>
          <a:lstStyle/>
          <a:p>
            <a:pPr marL="914400" lvl="1" indent="-457200" algn="l">
              <a:buFont typeface="Arial"/>
              <a:buChar char="•"/>
            </a:pPr>
            <a:r>
              <a:rPr lang="de-DE" sz="3600" b="1" dirty="0" smtClean="0">
                <a:solidFill>
                  <a:srgbClr val="000000"/>
                </a:solidFill>
              </a:rPr>
              <a:t>Herzratenvariabilität</a:t>
            </a:r>
            <a:endParaRPr lang="de-DE" sz="3600" b="1" dirty="0">
              <a:solidFill>
                <a:srgbClr val="000000"/>
              </a:solidFill>
            </a:endParaRPr>
          </a:p>
          <a:p>
            <a:endParaRPr lang="de-DE" dirty="0"/>
          </a:p>
          <a:p>
            <a:endParaRPr lang="de-DE" dirty="0"/>
          </a:p>
        </p:txBody>
      </p:sp>
      <p:pic>
        <p:nvPicPr>
          <p:cNvPr id="5" name="Bild 4"/>
          <p:cNvPicPr/>
          <p:nvPr/>
        </p:nvPicPr>
        <p:blipFill>
          <a:blip r:embed="rId4">
            <a:extLst>
              <a:ext uri="{28A0092B-C50C-407E-A947-70E740481C1C}">
                <a14:useLocalDpi xmlns:a14="http://schemas.microsoft.com/office/drawing/2010/main" val="0"/>
              </a:ext>
            </a:extLst>
          </a:blip>
          <a:srcRect/>
          <a:stretch>
            <a:fillRect/>
          </a:stretch>
        </p:blipFill>
        <p:spPr bwMode="auto">
          <a:xfrm>
            <a:off x="1718650" y="4456695"/>
            <a:ext cx="5739858" cy="2207482"/>
          </a:xfrm>
          <a:prstGeom prst="rect">
            <a:avLst/>
          </a:prstGeom>
          <a:noFill/>
          <a:ln>
            <a:noFill/>
          </a:ln>
        </p:spPr>
      </p:pic>
      <p:pic>
        <p:nvPicPr>
          <p:cNvPr id="6" name="Bild 5"/>
          <p:cNvPicPr/>
          <p:nvPr/>
        </p:nvPicPr>
        <p:blipFill>
          <a:blip r:embed="rId5">
            <a:extLst>
              <a:ext uri="{28A0092B-C50C-407E-A947-70E740481C1C}">
                <a14:useLocalDpi xmlns:a14="http://schemas.microsoft.com/office/drawing/2010/main" val="0"/>
              </a:ext>
            </a:extLst>
          </a:blip>
          <a:srcRect/>
          <a:stretch>
            <a:fillRect/>
          </a:stretch>
        </p:blipFill>
        <p:spPr bwMode="auto">
          <a:xfrm>
            <a:off x="1701241" y="2115869"/>
            <a:ext cx="5757267" cy="2112904"/>
          </a:xfrm>
          <a:prstGeom prst="rect">
            <a:avLst/>
          </a:prstGeom>
          <a:noFill/>
          <a:ln>
            <a:noFill/>
          </a:ln>
        </p:spPr>
      </p:pic>
      <p:pic>
        <p:nvPicPr>
          <p:cNvPr id="7" name="Bild 6"/>
          <p:cNvPicPr>
            <a:picLocks noChangeAspect="1"/>
          </p:cNvPicPr>
          <p:nvPr/>
        </p:nvPicPr>
        <p:blipFill>
          <a:blip r:embed="rId6"/>
          <a:stretch>
            <a:fillRect/>
          </a:stretch>
        </p:blipFill>
        <p:spPr>
          <a:xfrm>
            <a:off x="0" y="0"/>
            <a:ext cx="9144000" cy="1421272"/>
          </a:xfrm>
          <a:prstGeom prst="rect">
            <a:avLst/>
          </a:prstGeom>
        </p:spPr>
      </p:pic>
    </p:spTree>
    <p:extLst>
      <p:ext uri="{BB962C8B-B14F-4D97-AF65-F5344CB8AC3E}">
        <p14:creationId xmlns:p14="http://schemas.microsoft.com/office/powerpoint/2010/main" val="26250942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el 26"/>
          <p:cNvSpPr>
            <a:spLocks noGrp="1"/>
          </p:cNvSpPr>
          <p:nvPr>
            <p:ph type="ctrTitle"/>
          </p:nvPr>
        </p:nvSpPr>
        <p:spPr>
          <a:xfrm>
            <a:off x="901713" y="2214707"/>
            <a:ext cx="7772400" cy="3459742"/>
          </a:xfrm>
        </p:spPr>
        <p:txBody>
          <a:bodyPr>
            <a:normAutofit/>
          </a:bodyPr>
          <a:lstStyle/>
          <a:p>
            <a:r>
              <a:rPr lang="de-DE" sz="3600" dirty="0"/>
              <a:t/>
            </a:r>
            <a:br>
              <a:rPr lang="de-DE" sz="3600" dirty="0"/>
            </a:br>
            <a:endParaRPr lang="de-DE" sz="3600" dirty="0">
              <a:latin typeface="Helvetica Neue"/>
              <a:cs typeface="Helvetica Neue"/>
            </a:endParaRPr>
          </a:p>
        </p:txBody>
      </p:sp>
      <p:pic>
        <p:nvPicPr>
          <p:cNvPr id="9" name="Bild 8" descr="logo-blac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8160" y="6361345"/>
            <a:ext cx="995840" cy="458868"/>
          </a:xfrm>
          <a:prstGeom prst="rect">
            <a:avLst/>
          </a:prstGeom>
        </p:spPr>
      </p:pic>
      <p:graphicFrame>
        <p:nvGraphicFramePr>
          <p:cNvPr id="2" name="Objekt 1"/>
          <p:cNvGraphicFramePr>
            <a:graphicFrameLocks noChangeAspect="1"/>
          </p:cNvGraphicFramePr>
          <p:nvPr>
            <p:extLst/>
          </p:nvPr>
        </p:nvGraphicFramePr>
        <p:xfrm>
          <a:off x="0" y="2025499"/>
          <a:ext cx="12724490" cy="4206151"/>
        </p:xfrm>
        <a:graphic>
          <a:graphicData uri="http://schemas.openxmlformats.org/presentationml/2006/ole">
            <mc:AlternateContent xmlns:mc="http://schemas.openxmlformats.org/markup-compatibility/2006">
              <mc:Choice xmlns:v="urn:schemas-microsoft-com:vml" Requires="v">
                <p:oleObj spid="_x0000_s1039" name="Dokument" r:id="rId5" imgW="9067800" imgH="3022600" progId="Word.Document.12">
                  <p:embed/>
                </p:oleObj>
              </mc:Choice>
              <mc:Fallback>
                <p:oleObj name="Dokument" r:id="rId5" imgW="9067800" imgH="3022600" progId="Word.Document.12">
                  <p:embed/>
                  <p:pic>
                    <p:nvPicPr>
                      <p:cNvPr id="0" name=""/>
                      <p:cNvPicPr/>
                      <p:nvPr/>
                    </p:nvPicPr>
                    <p:blipFill>
                      <a:blip r:embed="rId6"/>
                      <a:stretch>
                        <a:fillRect/>
                      </a:stretch>
                    </p:blipFill>
                    <p:spPr>
                      <a:xfrm>
                        <a:off x="0" y="2025499"/>
                        <a:ext cx="12724490" cy="4206151"/>
                      </a:xfrm>
                      <a:prstGeom prst="rect">
                        <a:avLst/>
                      </a:prstGeom>
                    </p:spPr>
                  </p:pic>
                </p:oleObj>
              </mc:Fallback>
            </mc:AlternateContent>
          </a:graphicData>
        </a:graphic>
      </p:graphicFrame>
      <p:pic>
        <p:nvPicPr>
          <p:cNvPr id="6" name="Bild 5"/>
          <p:cNvPicPr>
            <a:picLocks noChangeAspect="1"/>
          </p:cNvPicPr>
          <p:nvPr/>
        </p:nvPicPr>
        <p:blipFill>
          <a:blip r:embed="rId7"/>
          <a:stretch>
            <a:fillRect/>
          </a:stretch>
        </p:blipFill>
        <p:spPr>
          <a:xfrm>
            <a:off x="0" y="0"/>
            <a:ext cx="9144000" cy="1421272"/>
          </a:xfrm>
          <a:prstGeom prst="rect">
            <a:avLst/>
          </a:prstGeom>
        </p:spPr>
      </p:pic>
    </p:spTree>
    <p:extLst>
      <p:ext uri="{BB962C8B-B14F-4D97-AF65-F5344CB8AC3E}">
        <p14:creationId xmlns:p14="http://schemas.microsoft.com/office/powerpoint/2010/main" val="18584946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el 26"/>
          <p:cNvSpPr>
            <a:spLocks noGrp="1"/>
          </p:cNvSpPr>
          <p:nvPr>
            <p:ph type="ctrTitle"/>
          </p:nvPr>
        </p:nvSpPr>
        <p:spPr>
          <a:xfrm>
            <a:off x="901713" y="2214707"/>
            <a:ext cx="7772400" cy="3459742"/>
          </a:xfrm>
        </p:spPr>
        <p:txBody>
          <a:bodyPr>
            <a:normAutofit/>
          </a:bodyPr>
          <a:lstStyle/>
          <a:p>
            <a:r>
              <a:rPr lang="de-DE" sz="4800" dirty="0" smtClean="0">
                <a:latin typeface="Helvetica Neue"/>
                <a:cs typeface="Helvetica Neue"/>
              </a:rPr>
              <a:t>Basistraining</a:t>
            </a:r>
            <a:br>
              <a:rPr lang="de-DE" sz="4800" dirty="0" smtClean="0">
                <a:latin typeface="Helvetica Neue"/>
                <a:cs typeface="Helvetica Neue"/>
              </a:rPr>
            </a:br>
            <a:r>
              <a:rPr lang="de-DE" sz="4800" dirty="0" smtClean="0">
                <a:latin typeface="Helvetica Neue"/>
                <a:cs typeface="Helvetica Neue"/>
              </a:rPr>
              <a:t>Stressmanagement</a:t>
            </a:r>
            <a:br>
              <a:rPr lang="de-DE" sz="4800" dirty="0" smtClean="0">
                <a:latin typeface="Helvetica Neue"/>
                <a:cs typeface="Helvetica Neue"/>
              </a:rPr>
            </a:br>
            <a:r>
              <a:rPr lang="de-DE" sz="4800" dirty="0">
                <a:latin typeface="Helvetica Neue"/>
                <a:cs typeface="Helvetica Neue"/>
              </a:rPr>
              <a:t/>
            </a:r>
            <a:br>
              <a:rPr lang="de-DE" sz="4800" dirty="0">
                <a:latin typeface="Helvetica Neue"/>
                <a:cs typeface="Helvetica Neue"/>
              </a:rPr>
            </a:br>
            <a:r>
              <a:rPr lang="de-DE" sz="4800" dirty="0" smtClean="0">
                <a:latin typeface="Helvetica Neue"/>
                <a:cs typeface="Helvetica Neue"/>
              </a:rPr>
              <a:t>Herzlich Willkommen!</a:t>
            </a:r>
            <a:endParaRPr lang="de-DE" sz="4800" dirty="0">
              <a:latin typeface="Helvetica Neue"/>
              <a:cs typeface="Helvetica Neue"/>
            </a:endParaRPr>
          </a:p>
        </p:txBody>
      </p:sp>
      <p:pic>
        <p:nvPicPr>
          <p:cNvPr id="9" name="Bild 8" descr="logo-black.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8160" y="6361345"/>
            <a:ext cx="995840" cy="458868"/>
          </a:xfrm>
          <a:prstGeom prst="rect">
            <a:avLst/>
          </a:prstGeom>
        </p:spPr>
      </p:pic>
      <p:pic>
        <p:nvPicPr>
          <p:cNvPr id="2" name="Bild 1"/>
          <p:cNvPicPr>
            <a:picLocks noChangeAspect="1"/>
          </p:cNvPicPr>
          <p:nvPr/>
        </p:nvPicPr>
        <p:blipFill>
          <a:blip r:embed="rId3"/>
          <a:stretch>
            <a:fillRect/>
          </a:stretch>
        </p:blipFill>
        <p:spPr>
          <a:xfrm>
            <a:off x="0" y="1765017"/>
            <a:ext cx="9144000" cy="5143500"/>
          </a:xfrm>
          <a:prstGeom prst="rect">
            <a:avLst/>
          </a:prstGeom>
        </p:spPr>
      </p:pic>
      <p:sp>
        <p:nvSpPr>
          <p:cNvPr id="3" name="Textfeld 2"/>
          <p:cNvSpPr txBox="1"/>
          <p:nvPr/>
        </p:nvSpPr>
        <p:spPr>
          <a:xfrm>
            <a:off x="387534" y="246976"/>
            <a:ext cx="8413285" cy="1384995"/>
          </a:xfrm>
          <a:prstGeom prst="rect">
            <a:avLst/>
          </a:prstGeom>
          <a:noFill/>
        </p:spPr>
        <p:txBody>
          <a:bodyPr wrap="square" rtlCol="0">
            <a:spAutoFit/>
          </a:bodyPr>
          <a:lstStyle/>
          <a:p>
            <a:pPr algn="ctr"/>
            <a:r>
              <a:rPr lang="de-DE" sz="4000" dirty="0" smtClean="0"/>
              <a:t>Neue Kompetenz erforderlich: </a:t>
            </a:r>
            <a:r>
              <a:rPr lang="de-DE" sz="4400" b="1" dirty="0" smtClean="0"/>
              <a:t>Psychohygiene</a:t>
            </a:r>
            <a:endParaRPr lang="de-DE" sz="4400" b="1" dirty="0"/>
          </a:p>
        </p:txBody>
      </p:sp>
      <p:pic>
        <p:nvPicPr>
          <p:cNvPr id="8" name="Bild 7" descr="logo-black.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8160" y="112731"/>
            <a:ext cx="995840" cy="458868"/>
          </a:xfrm>
          <a:prstGeom prst="rect">
            <a:avLst/>
          </a:prstGeom>
        </p:spPr>
      </p:pic>
    </p:spTree>
    <p:extLst>
      <p:ext uri="{BB962C8B-B14F-4D97-AF65-F5344CB8AC3E}">
        <p14:creationId xmlns:p14="http://schemas.microsoft.com/office/powerpoint/2010/main" val="12528681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el 26"/>
          <p:cNvSpPr>
            <a:spLocks noGrp="1"/>
          </p:cNvSpPr>
          <p:nvPr>
            <p:ph type="ctrTitle"/>
          </p:nvPr>
        </p:nvSpPr>
        <p:spPr>
          <a:xfrm>
            <a:off x="901713" y="1765017"/>
            <a:ext cx="7772400" cy="5055196"/>
          </a:xfrm>
        </p:spPr>
        <p:txBody>
          <a:bodyPr>
            <a:normAutofit/>
          </a:bodyPr>
          <a:lstStyle/>
          <a:p>
            <a:pPr algn="l"/>
            <a:r>
              <a:rPr lang="de-DE" sz="3600" dirty="0" smtClean="0">
                <a:latin typeface="Helvetica Neue"/>
                <a:cs typeface="Helvetica Neue"/>
              </a:rPr>
              <a:t>Vom Nutzen der Achtsamkeit:</a:t>
            </a:r>
            <a:br>
              <a:rPr lang="de-DE" sz="3600" dirty="0" smtClean="0">
                <a:latin typeface="Helvetica Neue"/>
                <a:cs typeface="Helvetica Neue"/>
              </a:rPr>
            </a:br>
            <a:r>
              <a:rPr lang="de-DE" sz="2400" dirty="0" smtClean="0">
                <a:latin typeface="Helvetica Neue"/>
                <a:cs typeface="Helvetica Neue"/>
              </a:rPr>
              <a:t/>
            </a:r>
            <a:br>
              <a:rPr lang="de-DE" sz="2400" dirty="0" smtClean="0">
                <a:latin typeface="Helvetica Neue"/>
                <a:cs typeface="Helvetica Neue"/>
              </a:rPr>
            </a:br>
            <a:r>
              <a:rPr lang="de-DE" sz="2400" dirty="0">
                <a:latin typeface="Helvetica Neue"/>
                <a:cs typeface="Helvetica Neue"/>
              </a:rPr>
              <a:t>- Bessere Durchblutung des Gehirns (30%)</a:t>
            </a:r>
            <a:br>
              <a:rPr lang="de-DE" sz="2400" dirty="0">
                <a:latin typeface="Helvetica Neue"/>
                <a:cs typeface="Helvetica Neue"/>
              </a:rPr>
            </a:br>
            <a:r>
              <a:rPr lang="de-DE" sz="2400" dirty="0">
                <a:latin typeface="Helvetica Neue"/>
                <a:cs typeface="Helvetica Neue"/>
              </a:rPr>
              <a:t>- Steigerung der Konzentration und Kreativität</a:t>
            </a:r>
            <a:br>
              <a:rPr lang="de-DE" sz="2400" dirty="0">
                <a:latin typeface="Helvetica Neue"/>
                <a:cs typeface="Helvetica Neue"/>
              </a:rPr>
            </a:br>
            <a:r>
              <a:rPr lang="de-DE" sz="2400" dirty="0" smtClean="0">
                <a:latin typeface="Helvetica Neue"/>
                <a:cs typeface="Helvetica Neue"/>
              </a:rPr>
              <a:t>- Beruhigung des Nervensystems</a:t>
            </a:r>
            <a:br>
              <a:rPr lang="de-DE" sz="2400" dirty="0" smtClean="0">
                <a:latin typeface="Helvetica Neue"/>
                <a:cs typeface="Helvetica Neue"/>
              </a:rPr>
            </a:br>
            <a:r>
              <a:rPr lang="de-DE" sz="2400" dirty="0" smtClean="0">
                <a:latin typeface="Helvetica Neue"/>
                <a:cs typeface="Helvetica Neue"/>
              </a:rPr>
              <a:t>- Schärfung der Körperempfindungen</a:t>
            </a:r>
            <a:br>
              <a:rPr lang="de-DE" sz="2400" dirty="0" smtClean="0">
                <a:latin typeface="Helvetica Neue"/>
                <a:cs typeface="Helvetica Neue"/>
              </a:rPr>
            </a:br>
            <a:r>
              <a:rPr lang="de-DE" sz="2400" dirty="0" smtClean="0">
                <a:latin typeface="Helvetica Neue"/>
                <a:cs typeface="Helvetica Neue"/>
              </a:rPr>
              <a:t>- Abbau von Stresshormonen</a:t>
            </a:r>
            <a:br>
              <a:rPr lang="de-DE" sz="2400" dirty="0" smtClean="0">
                <a:latin typeface="Helvetica Neue"/>
                <a:cs typeface="Helvetica Neue"/>
              </a:rPr>
            </a:br>
            <a:r>
              <a:rPr lang="de-DE" sz="2400" dirty="0" smtClean="0">
                <a:latin typeface="Helvetica Neue"/>
                <a:cs typeface="Helvetica Neue"/>
              </a:rPr>
              <a:t>- Verlangsamung des Herzschlags</a:t>
            </a:r>
            <a:br>
              <a:rPr lang="de-DE" sz="2400" dirty="0" smtClean="0">
                <a:latin typeface="Helvetica Neue"/>
                <a:cs typeface="Helvetica Neue"/>
              </a:rPr>
            </a:br>
            <a:r>
              <a:rPr lang="de-DE" sz="2400" dirty="0" smtClean="0">
                <a:latin typeface="Helvetica Neue"/>
                <a:cs typeface="Helvetica Neue"/>
              </a:rPr>
              <a:t>- Steigerung der Lungenkapazität</a:t>
            </a:r>
            <a:br>
              <a:rPr lang="de-DE" sz="2400" dirty="0" smtClean="0">
                <a:latin typeface="Helvetica Neue"/>
                <a:cs typeface="Helvetica Neue"/>
              </a:rPr>
            </a:br>
            <a:r>
              <a:rPr lang="de-DE" sz="2400" dirty="0" smtClean="0">
                <a:latin typeface="Helvetica Neue"/>
                <a:cs typeface="Helvetica Neue"/>
              </a:rPr>
              <a:t>- Stärkung des Immunsystems</a:t>
            </a:r>
            <a:endParaRPr lang="de-DE" sz="2400" dirty="0">
              <a:latin typeface="Helvetica Neue"/>
              <a:cs typeface="Helvetica Neue"/>
            </a:endParaRPr>
          </a:p>
        </p:txBody>
      </p:sp>
      <p:pic>
        <p:nvPicPr>
          <p:cNvPr id="9" name="Bild 8" descr="logo-black.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8160" y="6361345"/>
            <a:ext cx="995840" cy="458868"/>
          </a:xfrm>
          <a:prstGeom prst="rect">
            <a:avLst/>
          </a:prstGeom>
        </p:spPr>
      </p:pic>
      <p:pic>
        <p:nvPicPr>
          <p:cNvPr id="5" name="Bild 4"/>
          <p:cNvPicPr>
            <a:picLocks noChangeAspect="1"/>
          </p:cNvPicPr>
          <p:nvPr/>
        </p:nvPicPr>
        <p:blipFill>
          <a:blip r:embed="rId3"/>
          <a:stretch>
            <a:fillRect/>
          </a:stretch>
        </p:blipFill>
        <p:spPr>
          <a:xfrm>
            <a:off x="0" y="0"/>
            <a:ext cx="9144000" cy="1421272"/>
          </a:xfrm>
          <a:prstGeom prst="rect">
            <a:avLst/>
          </a:prstGeom>
        </p:spPr>
      </p:pic>
    </p:spTree>
    <p:extLst>
      <p:ext uri="{BB962C8B-B14F-4D97-AF65-F5344CB8AC3E}">
        <p14:creationId xmlns:p14="http://schemas.microsoft.com/office/powerpoint/2010/main" val="12524107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 8" descr="logo-blac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8160" y="6361345"/>
            <a:ext cx="995840" cy="458868"/>
          </a:xfrm>
          <a:prstGeom prst="rect">
            <a:avLst/>
          </a:prstGeom>
        </p:spPr>
      </p:pic>
      <p:sp>
        <p:nvSpPr>
          <p:cNvPr id="2" name="Untertitel 1"/>
          <p:cNvSpPr>
            <a:spLocks noGrp="1"/>
          </p:cNvSpPr>
          <p:nvPr>
            <p:ph type="subTitle" idx="1"/>
          </p:nvPr>
        </p:nvSpPr>
        <p:spPr>
          <a:xfrm>
            <a:off x="1110267" y="1726112"/>
            <a:ext cx="6757489" cy="4938065"/>
          </a:xfrm>
        </p:spPr>
        <p:txBody>
          <a:bodyPr>
            <a:normAutofit fontScale="92500" lnSpcReduction="20000"/>
          </a:bodyPr>
          <a:lstStyle/>
          <a:p>
            <a:pPr algn="l"/>
            <a:r>
              <a:rPr lang="de-DE" b="1" dirty="0" smtClean="0">
                <a:solidFill>
                  <a:srgbClr val="000000"/>
                </a:solidFill>
              </a:rPr>
              <a:t>Medizinische Wirkung </a:t>
            </a:r>
            <a:r>
              <a:rPr lang="de-DE" b="1" dirty="0">
                <a:solidFill>
                  <a:srgbClr val="000000"/>
                </a:solidFill>
              </a:rPr>
              <a:t>von Meditation:</a:t>
            </a:r>
          </a:p>
          <a:p>
            <a:pPr algn="l"/>
            <a:r>
              <a:rPr lang="de-DE" dirty="0">
                <a:solidFill>
                  <a:srgbClr val="000000"/>
                </a:solidFill>
              </a:rPr>
              <a:t> </a:t>
            </a:r>
          </a:p>
          <a:p>
            <a:pPr marL="457200" lvl="0" indent="-457200" algn="l">
              <a:buFont typeface="Arial"/>
              <a:buChar char="•"/>
            </a:pPr>
            <a:r>
              <a:rPr lang="de-DE" dirty="0" smtClean="0">
                <a:solidFill>
                  <a:srgbClr val="000000"/>
                </a:solidFill>
              </a:rPr>
              <a:t>Meditierende </a:t>
            </a:r>
            <a:r>
              <a:rPr lang="de-DE" dirty="0">
                <a:solidFill>
                  <a:srgbClr val="000000"/>
                </a:solidFill>
              </a:rPr>
              <a:t>leiden um 87 Prozent weniger </a:t>
            </a:r>
            <a:r>
              <a:rPr lang="de-DE" dirty="0" smtClean="0">
                <a:solidFill>
                  <a:srgbClr val="000000"/>
                </a:solidFill>
              </a:rPr>
              <a:t>an </a:t>
            </a:r>
            <a:r>
              <a:rPr lang="de-DE" dirty="0">
                <a:solidFill>
                  <a:srgbClr val="000000"/>
                </a:solidFill>
              </a:rPr>
              <a:t>Angststörungen oder Depressionen.</a:t>
            </a:r>
          </a:p>
          <a:p>
            <a:pPr marL="457200" lvl="0" indent="-457200" algn="l">
              <a:buFont typeface="Arial"/>
              <a:buChar char="•"/>
            </a:pPr>
            <a:r>
              <a:rPr lang="de-DE" dirty="0" smtClean="0">
                <a:solidFill>
                  <a:srgbClr val="000000"/>
                </a:solidFill>
              </a:rPr>
              <a:t>Meditierende zeigen eine um 40 Prozent bessere Gehirnleistung.</a:t>
            </a:r>
          </a:p>
          <a:p>
            <a:pPr marL="457200" indent="-457200" algn="l">
              <a:buFont typeface="Arial"/>
              <a:buChar char="•"/>
            </a:pPr>
            <a:r>
              <a:rPr lang="de-DE" dirty="0" smtClean="0">
                <a:solidFill>
                  <a:srgbClr val="000000"/>
                </a:solidFill>
              </a:rPr>
              <a:t>Meditierende entwickeln nur halb so oft wie Nicht-Meditierende eine Krebserkrankung.</a:t>
            </a:r>
          </a:p>
          <a:p>
            <a:pPr marL="457200" lvl="0" indent="-457200" algn="l">
              <a:buFont typeface="Arial"/>
              <a:buChar char="•"/>
            </a:pPr>
            <a:r>
              <a:rPr lang="de-DE" dirty="0" smtClean="0">
                <a:solidFill>
                  <a:srgbClr val="000000"/>
                </a:solidFill>
              </a:rPr>
              <a:t>Quelle: </a:t>
            </a:r>
            <a:r>
              <a:rPr lang="de-DE" dirty="0" err="1" smtClean="0">
                <a:solidFill>
                  <a:srgbClr val="000000"/>
                </a:solidFill>
              </a:rPr>
              <a:t>Yogawiki.de</a:t>
            </a:r>
            <a:endParaRPr lang="de-DE" dirty="0">
              <a:solidFill>
                <a:srgbClr val="000000"/>
              </a:solidFill>
            </a:endParaRPr>
          </a:p>
          <a:p>
            <a:endParaRPr lang="de-DE" dirty="0"/>
          </a:p>
          <a:p>
            <a:endParaRPr lang="de-DE" dirty="0"/>
          </a:p>
        </p:txBody>
      </p:sp>
      <p:pic>
        <p:nvPicPr>
          <p:cNvPr id="5" name="Bild 4"/>
          <p:cNvPicPr>
            <a:picLocks noChangeAspect="1"/>
          </p:cNvPicPr>
          <p:nvPr/>
        </p:nvPicPr>
        <p:blipFill>
          <a:blip r:embed="rId4"/>
          <a:stretch>
            <a:fillRect/>
          </a:stretch>
        </p:blipFill>
        <p:spPr>
          <a:xfrm>
            <a:off x="0" y="0"/>
            <a:ext cx="9144000" cy="1421272"/>
          </a:xfrm>
          <a:prstGeom prst="rect">
            <a:avLst/>
          </a:prstGeom>
        </p:spPr>
      </p:pic>
    </p:spTree>
    <p:extLst>
      <p:ext uri="{BB962C8B-B14F-4D97-AF65-F5344CB8AC3E}">
        <p14:creationId xmlns:p14="http://schemas.microsoft.com/office/powerpoint/2010/main" val="14353796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399143" y="230020"/>
            <a:ext cx="8146143" cy="430887"/>
          </a:xfrm>
          <a:prstGeom prst="rect">
            <a:avLst/>
          </a:prstGeom>
        </p:spPr>
        <p:txBody>
          <a:bodyPr wrap="square">
            <a:spAutoFit/>
          </a:bodyPr>
          <a:lstStyle/>
          <a:p>
            <a:r>
              <a:rPr lang="de-DE" sz="2200" b="1" dirty="0"/>
              <a:t> </a:t>
            </a:r>
            <a:endParaRPr lang="de-DE" sz="2200" dirty="0"/>
          </a:p>
        </p:txBody>
      </p:sp>
      <p:sp>
        <p:nvSpPr>
          <p:cNvPr id="6" name="Untertitel 5"/>
          <p:cNvSpPr>
            <a:spLocks noGrp="1"/>
          </p:cNvSpPr>
          <p:nvPr>
            <p:ph type="subTitle" idx="1"/>
          </p:nvPr>
        </p:nvSpPr>
        <p:spPr/>
        <p:txBody>
          <a:bodyPr/>
          <a:lstStyle/>
          <a:p>
            <a:endParaRPr lang="de-DE"/>
          </a:p>
        </p:txBody>
      </p:sp>
      <p:pic>
        <p:nvPicPr>
          <p:cNvPr id="4" name="Bild 3"/>
          <p:cNvPicPr>
            <a:picLocks noChangeAspect="1"/>
          </p:cNvPicPr>
          <p:nvPr/>
        </p:nvPicPr>
        <p:blipFill>
          <a:blip r:embed="rId3"/>
          <a:stretch>
            <a:fillRect/>
          </a:stretch>
        </p:blipFill>
        <p:spPr>
          <a:xfrm>
            <a:off x="1604386" y="-611065"/>
            <a:ext cx="5848536" cy="8994530"/>
          </a:xfrm>
          <a:prstGeom prst="rect">
            <a:avLst/>
          </a:prstGeom>
        </p:spPr>
      </p:pic>
      <p:pic>
        <p:nvPicPr>
          <p:cNvPr id="5" name="Bild 4" descr="logo-black.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8160" y="6361345"/>
            <a:ext cx="995840" cy="458868"/>
          </a:xfrm>
          <a:prstGeom prst="rect">
            <a:avLst/>
          </a:prstGeom>
        </p:spPr>
      </p:pic>
    </p:spTree>
    <p:extLst>
      <p:ext uri="{BB962C8B-B14F-4D97-AF65-F5344CB8AC3E}">
        <p14:creationId xmlns:p14="http://schemas.microsoft.com/office/powerpoint/2010/main" val="2826183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 8" descr="logo-black.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8160" y="6361345"/>
            <a:ext cx="995840" cy="458868"/>
          </a:xfrm>
          <a:prstGeom prst="rect">
            <a:avLst/>
          </a:prstGeom>
        </p:spPr>
      </p:pic>
      <p:pic>
        <p:nvPicPr>
          <p:cNvPr id="6" name="Bild 5"/>
          <p:cNvPicPr/>
          <p:nvPr/>
        </p:nvPicPr>
        <p:blipFill>
          <a:blip r:embed="rId3">
            <a:extLst>
              <a:ext uri="{28A0092B-C50C-407E-A947-70E740481C1C}">
                <a14:useLocalDpi xmlns:a14="http://schemas.microsoft.com/office/drawing/2010/main" val="0"/>
              </a:ext>
            </a:extLst>
          </a:blip>
          <a:srcRect/>
          <a:stretch>
            <a:fillRect/>
          </a:stretch>
        </p:blipFill>
        <p:spPr bwMode="auto">
          <a:xfrm>
            <a:off x="0" y="1811336"/>
            <a:ext cx="9144000" cy="5046663"/>
          </a:xfrm>
          <a:prstGeom prst="rect">
            <a:avLst/>
          </a:prstGeom>
          <a:noFill/>
          <a:ln>
            <a:noFill/>
          </a:ln>
        </p:spPr>
      </p:pic>
      <p:sp>
        <p:nvSpPr>
          <p:cNvPr id="3" name="Textfeld 2"/>
          <p:cNvSpPr txBox="1"/>
          <p:nvPr/>
        </p:nvSpPr>
        <p:spPr>
          <a:xfrm>
            <a:off x="246897" y="282259"/>
            <a:ext cx="8570846" cy="1569660"/>
          </a:xfrm>
          <a:prstGeom prst="rect">
            <a:avLst/>
          </a:prstGeom>
          <a:noFill/>
        </p:spPr>
        <p:txBody>
          <a:bodyPr wrap="square" rtlCol="0">
            <a:spAutoFit/>
          </a:bodyPr>
          <a:lstStyle/>
          <a:p>
            <a:r>
              <a:rPr lang="de-DE" sz="3200" dirty="0" smtClean="0"/>
              <a:t>Gesellschaftlicher Fortschritt heute </a:t>
            </a:r>
          </a:p>
          <a:p>
            <a:r>
              <a:rPr lang="de-DE" sz="3200" dirty="0"/>
              <a:t>b</a:t>
            </a:r>
            <a:r>
              <a:rPr lang="de-DE" sz="3200" dirty="0" smtClean="0"/>
              <a:t>irgt neue Risiken und erfordert neue Kompetenzen</a:t>
            </a:r>
            <a:endParaRPr lang="de-DE" sz="3200" dirty="0"/>
          </a:p>
        </p:txBody>
      </p:sp>
      <p:pic>
        <p:nvPicPr>
          <p:cNvPr id="8" name="Bild 7" descr="logo-black.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0611" y="6399131"/>
            <a:ext cx="995840" cy="458868"/>
          </a:xfrm>
          <a:prstGeom prst="rect">
            <a:avLst/>
          </a:prstGeom>
        </p:spPr>
      </p:pic>
    </p:spTree>
    <p:extLst>
      <p:ext uri="{BB962C8B-B14F-4D97-AF65-F5344CB8AC3E}">
        <p14:creationId xmlns:p14="http://schemas.microsoft.com/office/powerpoint/2010/main" val="42127230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3" name="Inhaltsplatzhalter 2"/>
          <p:cNvSpPr>
            <a:spLocks noGrp="1"/>
          </p:cNvSpPr>
          <p:nvPr>
            <p:ph idx="1"/>
          </p:nvPr>
        </p:nvSpPr>
        <p:spPr>
          <a:xfrm>
            <a:off x="4423144" y="1692276"/>
            <a:ext cx="4263656" cy="4525963"/>
          </a:xfrm>
        </p:spPr>
        <p:txBody>
          <a:bodyPr>
            <a:normAutofit fontScale="70000" lnSpcReduction="20000"/>
          </a:bodyPr>
          <a:lstStyle/>
          <a:p>
            <a:pPr marL="0" indent="0" algn="ctr">
              <a:buNone/>
            </a:pPr>
            <a:endParaRPr lang="de-DE" sz="4800" dirty="0" smtClean="0"/>
          </a:p>
          <a:p>
            <a:pPr marL="0" indent="0" algn="ctr">
              <a:buNone/>
            </a:pPr>
            <a:r>
              <a:rPr lang="de-DE" sz="4800" dirty="0" smtClean="0"/>
              <a:t>Prof. Gerald </a:t>
            </a:r>
            <a:r>
              <a:rPr lang="de-DE" sz="4800" dirty="0" err="1" smtClean="0"/>
              <a:t>Hüther</a:t>
            </a:r>
            <a:r>
              <a:rPr lang="de-DE" sz="4800" dirty="0" smtClean="0"/>
              <a:t>:</a:t>
            </a:r>
          </a:p>
          <a:p>
            <a:pPr marL="0" indent="0" algn="ctr">
              <a:buNone/>
            </a:pPr>
            <a:r>
              <a:rPr lang="de-DE" sz="3600" dirty="0" smtClean="0"/>
              <a:t>Wir leben in einer Welt, in der sehr viel Stimulation stattfindet. Manchmal zu viel für unser Gehirn. Wenn man einen Zustand erreicht, in dem man diese Außenstimulation abstellen kann, dann tun wir uns und unserem Gehirn einen großen Gefallen. </a:t>
            </a:r>
            <a:endParaRPr lang="de-DE" sz="3600" dirty="0"/>
          </a:p>
        </p:txBody>
      </p:sp>
      <p:pic>
        <p:nvPicPr>
          <p:cNvPr id="5" name="Bild 4"/>
          <p:cNvPicPr>
            <a:picLocks noChangeAspect="1"/>
          </p:cNvPicPr>
          <p:nvPr/>
        </p:nvPicPr>
        <p:blipFill>
          <a:blip r:embed="rId2"/>
          <a:stretch>
            <a:fillRect/>
          </a:stretch>
        </p:blipFill>
        <p:spPr>
          <a:xfrm>
            <a:off x="0" y="0"/>
            <a:ext cx="9144000" cy="1421272"/>
          </a:xfrm>
          <a:prstGeom prst="rect">
            <a:avLst/>
          </a:prstGeom>
        </p:spPr>
      </p:pic>
      <p:pic>
        <p:nvPicPr>
          <p:cNvPr id="4" name="Bild 3"/>
          <p:cNvPicPr>
            <a:picLocks noChangeAspect="1"/>
          </p:cNvPicPr>
          <p:nvPr/>
        </p:nvPicPr>
        <p:blipFill>
          <a:blip r:embed="rId3"/>
          <a:stretch>
            <a:fillRect/>
          </a:stretch>
        </p:blipFill>
        <p:spPr>
          <a:xfrm>
            <a:off x="-1150221" y="2206718"/>
            <a:ext cx="5250843" cy="3794790"/>
          </a:xfrm>
          <a:prstGeom prst="rect">
            <a:avLst/>
          </a:prstGeom>
        </p:spPr>
      </p:pic>
    </p:spTree>
    <p:extLst>
      <p:ext uri="{BB962C8B-B14F-4D97-AF65-F5344CB8AC3E}">
        <p14:creationId xmlns:p14="http://schemas.microsoft.com/office/powerpoint/2010/main" val="8201490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el 26"/>
          <p:cNvSpPr>
            <a:spLocks noGrp="1"/>
          </p:cNvSpPr>
          <p:nvPr>
            <p:ph type="ctrTitle"/>
          </p:nvPr>
        </p:nvSpPr>
        <p:spPr>
          <a:xfrm>
            <a:off x="901713" y="2214707"/>
            <a:ext cx="7772400" cy="3459742"/>
          </a:xfrm>
        </p:spPr>
        <p:txBody>
          <a:bodyPr>
            <a:normAutofit/>
          </a:bodyPr>
          <a:lstStyle/>
          <a:p>
            <a:r>
              <a:rPr lang="de-DE" sz="4800" dirty="0" smtClean="0">
                <a:latin typeface="Helvetica Neue"/>
                <a:cs typeface="Helvetica Neue"/>
              </a:rPr>
              <a:t>Basistraining</a:t>
            </a:r>
            <a:br>
              <a:rPr lang="de-DE" sz="4800" dirty="0" smtClean="0">
                <a:latin typeface="Helvetica Neue"/>
                <a:cs typeface="Helvetica Neue"/>
              </a:rPr>
            </a:br>
            <a:r>
              <a:rPr lang="de-DE" sz="4800" dirty="0" smtClean="0">
                <a:latin typeface="Helvetica Neue"/>
                <a:cs typeface="Helvetica Neue"/>
              </a:rPr>
              <a:t>Stressmanagement</a:t>
            </a:r>
            <a:br>
              <a:rPr lang="de-DE" sz="4800" dirty="0" smtClean="0">
                <a:latin typeface="Helvetica Neue"/>
                <a:cs typeface="Helvetica Neue"/>
              </a:rPr>
            </a:br>
            <a:r>
              <a:rPr lang="de-DE" sz="4800" dirty="0">
                <a:latin typeface="Helvetica Neue"/>
                <a:cs typeface="Helvetica Neue"/>
              </a:rPr>
              <a:t/>
            </a:r>
            <a:br>
              <a:rPr lang="de-DE" sz="4800" dirty="0">
                <a:latin typeface="Helvetica Neue"/>
                <a:cs typeface="Helvetica Neue"/>
              </a:rPr>
            </a:br>
            <a:r>
              <a:rPr lang="de-DE" sz="4800" dirty="0" smtClean="0">
                <a:latin typeface="Helvetica Neue"/>
                <a:cs typeface="Helvetica Neue"/>
              </a:rPr>
              <a:t>Herzlich Willkommen!</a:t>
            </a:r>
            <a:endParaRPr lang="de-DE" sz="4800" dirty="0">
              <a:latin typeface="Helvetica Neue"/>
              <a:cs typeface="Helvetica Neue"/>
            </a:endParaRPr>
          </a:p>
        </p:txBody>
      </p:sp>
      <p:pic>
        <p:nvPicPr>
          <p:cNvPr id="9" name="Bild 8" descr="logo-black.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8160" y="6361345"/>
            <a:ext cx="995840" cy="458868"/>
          </a:xfrm>
          <a:prstGeom prst="rect">
            <a:avLst/>
          </a:prstGeom>
        </p:spPr>
      </p:pic>
      <p:pic>
        <p:nvPicPr>
          <p:cNvPr id="2" name="Bild 1"/>
          <p:cNvPicPr>
            <a:picLocks noChangeAspect="1"/>
          </p:cNvPicPr>
          <p:nvPr/>
        </p:nvPicPr>
        <p:blipFill>
          <a:blip r:embed="rId3"/>
          <a:stretch>
            <a:fillRect/>
          </a:stretch>
        </p:blipFill>
        <p:spPr>
          <a:xfrm>
            <a:off x="0" y="1765017"/>
            <a:ext cx="9144000" cy="5143500"/>
          </a:xfrm>
          <a:prstGeom prst="rect">
            <a:avLst/>
          </a:prstGeom>
        </p:spPr>
      </p:pic>
      <p:sp>
        <p:nvSpPr>
          <p:cNvPr id="3" name="Textfeld 2"/>
          <p:cNvSpPr txBox="1"/>
          <p:nvPr/>
        </p:nvSpPr>
        <p:spPr>
          <a:xfrm>
            <a:off x="387534" y="246976"/>
            <a:ext cx="8413285" cy="1384995"/>
          </a:xfrm>
          <a:prstGeom prst="rect">
            <a:avLst/>
          </a:prstGeom>
          <a:noFill/>
        </p:spPr>
        <p:txBody>
          <a:bodyPr wrap="square" rtlCol="0">
            <a:spAutoFit/>
          </a:bodyPr>
          <a:lstStyle/>
          <a:p>
            <a:pPr algn="ctr"/>
            <a:r>
              <a:rPr lang="de-DE" sz="4000" dirty="0" smtClean="0"/>
              <a:t>Neue Kompetenz erforderlich: </a:t>
            </a:r>
            <a:r>
              <a:rPr lang="de-DE" sz="4400" b="1" dirty="0" smtClean="0"/>
              <a:t>Psychohygiene</a:t>
            </a:r>
            <a:endParaRPr lang="de-DE" sz="4400" b="1" dirty="0"/>
          </a:p>
        </p:txBody>
      </p:sp>
      <p:pic>
        <p:nvPicPr>
          <p:cNvPr id="8" name="Bild 7" descr="logo-black.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8160" y="112731"/>
            <a:ext cx="995840" cy="458868"/>
          </a:xfrm>
          <a:prstGeom prst="rect">
            <a:avLst/>
          </a:prstGeom>
        </p:spPr>
      </p:pic>
    </p:spTree>
    <p:extLst>
      <p:ext uri="{BB962C8B-B14F-4D97-AF65-F5344CB8AC3E}">
        <p14:creationId xmlns:p14="http://schemas.microsoft.com/office/powerpoint/2010/main" val="7864283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p:cNvPicPr>
            <a:picLocks noChangeAspect="1"/>
          </p:cNvPicPr>
          <p:nvPr/>
        </p:nvPicPr>
        <p:blipFill>
          <a:blip r:embed="rId2"/>
          <a:stretch>
            <a:fillRect/>
          </a:stretch>
        </p:blipFill>
        <p:spPr>
          <a:xfrm>
            <a:off x="1856507" y="1433945"/>
            <a:ext cx="5424055" cy="5424055"/>
          </a:xfrm>
          <a:prstGeom prst="rect">
            <a:avLst/>
          </a:prstGeom>
        </p:spPr>
      </p:pic>
      <p:pic>
        <p:nvPicPr>
          <p:cNvPr id="3" name="Bild 2" descr="logo-blac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5920" y="6135453"/>
            <a:ext cx="1568080" cy="722547"/>
          </a:xfrm>
          <a:prstGeom prst="rect">
            <a:avLst/>
          </a:prstGeom>
        </p:spPr>
      </p:pic>
      <p:pic>
        <p:nvPicPr>
          <p:cNvPr id="4" name="Bild 3"/>
          <p:cNvPicPr>
            <a:picLocks noChangeAspect="1"/>
          </p:cNvPicPr>
          <p:nvPr/>
        </p:nvPicPr>
        <p:blipFill>
          <a:blip r:embed="rId4"/>
          <a:stretch>
            <a:fillRect/>
          </a:stretch>
        </p:blipFill>
        <p:spPr>
          <a:xfrm>
            <a:off x="0" y="0"/>
            <a:ext cx="9144000" cy="1421272"/>
          </a:xfrm>
          <a:prstGeom prst="rect">
            <a:avLst/>
          </a:prstGeom>
        </p:spPr>
      </p:pic>
    </p:spTree>
    <p:extLst>
      <p:ext uri="{BB962C8B-B14F-4D97-AF65-F5344CB8AC3E}">
        <p14:creationId xmlns:p14="http://schemas.microsoft.com/office/powerpoint/2010/main" val="98084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 8" descr="logo-black.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8160" y="6361345"/>
            <a:ext cx="995840" cy="458868"/>
          </a:xfrm>
          <a:prstGeom prst="rect">
            <a:avLst/>
          </a:prstGeom>
        </p:spPr>
      </p:pic>
      <p:pic>
        <p:nvPicPr>
          <p:cNvPr id="2" name="Bild 1"/>
          <p:cNvPicPr>
            <a:picLocks noChangeAspect="1"/>
          </p:cNvPicPr>
          <p:nvPr/>
        </p:nvPicPr>
        <p:blipFill>
          <a:blip r:embed="rId3"/>
          <a:stretch>
            <a:fillRect/>
          </a:stretch>
        </p:blipFill>
        <p:spPr>
          <a:xfrm>
            <a:off x="2119744" y="1489362"/>
            <a:ext cx="5230091" cy="5230091"/>
          </a:xfrm>
          <a:prstGeom prst="rect">
            <a:avLst/>
          </a:prstGeom>
        </p:spPr>
      </p:pic>
      <p:pic>
        <p:nvPicPr>
          <p:cNvPr id="4" name="Bild 3"/>
          <p:cNvPicPr>
            <a:picLocks noChangeAspect="1"/>
          </p:cNvPicPr>
          <p:nvPr/>
        </p:nvPicPr>
        <p:blipFill>
          <a:blip r:embed="rId4"/>
          <a:stretch>
            <a:fillRect/>
          </a:stretch>
        </p:blipFill>
        <p:spPr>
          <a:xfrm>
            <a:off x="0" y="0"/>
            <a:ext cx="9144000" cy="1421272"/>
          </a:xfrm>
          <a:prstGeom prst="rect">
            <a:avLst/>
          </a:prstGeom>
        </p:spPr>
      </p:pic>
    </p:spTree>
    <p:extLst>
      <p:ext uri="{BB962C8B-B14F-4D97-AF65-F5344CB8AC3E}">
        <p14:creationId xmlns:p14="http://schemas.microsoft.com/office/powerpoint/2010/main" val="6254540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 8" descr="logo-blac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8160" y="6361345"/>
            <a:ext cx="995840" cy="458868"/>
          </a:xfrm>
          <a:prstGeom prst="rect">
            <a:avLst/>
          </a:prstGeom>
        </p:spPr>
      </p:pic>
      <p:sp>
        <p:nvSpPr>
          <p:cNvPr id="2" name="Untertitel 1"/>
          <p:cNvSpPr>
            <a:spLocks noGrp="1"/>
          </p:cNvSpPr>
          <p:nvPr>
            <p:ph type="subTitle" idx="1"/>
          </p:nvPr>
        </p:nvSpPr>
        <p:spPr>
          <a:xfrm>
            <a:off x="1456648" y="1640100"/>
            <a:ext cx="6400800" cy="4941601"/>
          </a:xfrm>
        </p:spPr>
        <p:txBody>
          <a:bodyPr>
            <a:normAutofit/>
          </a:bodyPr>
          <a:lstStyle/>
          <a:p>
            <a:endParaRPr lang="de-DE" dirty="0" smtClean="0">
              <a:solidFill>
                <a:srgbClr val="000000"/>
              </a:solidFill>
            </a:endParaRPr>
          </a:p>
          <a:p>
            <a:endParaRPr lang="de-DE" dirty="0" smtClean="0">
              <a:solidFill>
                <a:srgbClr val="000000"/>
              </a:solidFill>
            </a:endParaRPr>
          </a:p>
          <a:p>
            <a:endParaRPr lang="de-DE" dirty="0"/>
          </a:p>
          <a:p>
            <a:endParaRPr lang="de-DE" dirty="0"/>
          </a:p>
        </p:txBody>
      </p:sp>
      <p:sp>
        <p:nvSpPr>
          <p:cNvPr id="3" name="Rechteck 2"/>
          <p:cNvSpPr/>
          <p:nvPr/>
        </p:nvSpPr>
        <p:spPr>
          <a:xfrm>
            <a:off x="399143" y="1503387"/>
            <a:ext cx="8146143" cy="1538883"/>
          </a:xfrm>
          <a:prstGeom prst="rect">
            <a:avLst/>
          </a:prstGeom>
        </p:spPr>
        <p:txBody>
          <a:bodyPr wrap="square">
            <a:spAutoFit/>
          </a:bodyPr>
          <a:lstStyle/>
          <a:p>
            <a:pPr algn="ctr"/>
            <a:r>
              <a:rPr lang="de-DE" sz="3600" b="1" u="sng" dirty="0" smtClean="0"/>
              <a:t>Achtsamkeit und Meditation</a:t>
            </a:r>
            <a:endParaRPr lang="de-DE" sz="3600" dirty="0"/>
          </a:p>
          <a:p>
            <a:pPr algn="ctr"/>
            <a:r>
              <a:rPr lang="de-DE" sz="3600" dirty="0" smtClean="0"/>
              <a:t>In der neurologischen Forschung</a:t>
            </a:r>
            <a:endParaRPr lang="de-DE" sz="3600" dirty="0"/>
          </a:p>
          <a:p>
            <a:r>
              <a:rPr lang="de-DE" sz="2200" b="1" dirty="0"/>
              <a:t> </a:t>
            </a:r>
            <a:endParaRPr lang="de-DE" sz="2200" dirty="0"/>
          </a:p>
        </p:txBody>
      </p:sp>
      <p:pic>
        <p:nvPicPr>
          <p:cNvPr id="4" name="Bild 3"/>
          <p:cNvPicPr>
            <a:picLocks noChangeAspect="1"/>
          </p:cNvPicPr>
          <p:nvPr/>
        </p:nvPicPr>
        <p:blipFill>
          <a:blip r:embed="rId4"/>
          <a:stretch>
            <a:fillRect/>
          </a:stretch>
        </p:blipFill>
        <p:spPr>
          <a:xfrm>
            <a:off x="1765310" y="3042270"/>
            <a:ext cx="5416641" cy="3608316"/>
          </a:xfrm>
          <a:prstGeom prst="rect">
            <a:avLst/>
          </a:prstGeom>
        </p:spPr>
      </p:pic>
      <p:pic>
        <p:nvPicPr>
          <p:cNvPr id="7" name="Bild 6"/>
          <p:cNvPicPr>
            <a:picLocks noChangeAspect="1"/>
          </p:cNvPicPr>
          <p:nvPr/>
        </p:nvPicPr>
        <p:blipFill>
          <a:blip r:embed="rId5"/>
          <a:stretch>
            <a:fillRect/>
          </a:stretch>
        </p:blipFill>
        <p:spPr>
          <a:xfrm>
            <a:off x="0" y="0"/>
            <a:ext cx="9144000" cy="1421272"/>
          </a:xfrm>
          <a:prstGeom prst="rect">
            <a:avLst/>
          </a:prstGeom>
        </p:spPr>
      </p:pic>
    </p:spTree>
    <p:extLst>
      <p:ext uri="{BB962C8B-B14F-4D97-AF65-F5344CB8AC3E}">
        <p14:creationId xmlns:p14="http://schemas.microsoft.com/office/powerpoint/2010/main" val="23479972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233</Words>
  <Application>Microsoft Macintosh PowerPoint</Application>
  <PresentationFormat>Bildschirmpräsentation (4:3)</PresentationFormat>
  <Paragraphs>93</Paragraphs>
  <Slides>38</Slides>
  <Notes>14</Notes>
  <HiddenSlides>0</HiddenSlides>
  <MMClips>0</MMClips>
  <ScaleCrop>false</ScaleCrop>
  <HeadingPairs>
    <vt:vector size="8" baseType="variant">
      <vt:variant>
        <vt:lpstr>Verwendete Schriftarten</vt:lpstr>
      </vt:variant>
      <vt:variant>
        <vt:i4>5</vt:i4>
      </vt:variant>
      <vt:variant>
        <vt:lpstr>Design</vt:lpstr>
      </vt:variant>
      <vt:variant>
        <vt:i4>1</vt:i4>
      </vt:variant>
      <vt:variant>
        <vt:lpstr>Eingebettete OLE-Server</vt:lpstr>
      </vt:variant>
      <vt:variant>
        <vt:i4>1</vt:i4>
      </vt:variant>
      <vt:variant>
        <vt:lpstr>Folientitel</vt:lpstr>
      </vt:variant>
      <vt:variant>
        <vt:i4>38</vt:i4>
      </vt:variant>
    </vt:vector>
  </HeadingPairs>
  <TitlesOfParts>
    <vt:vector size="45" baseType="lpstr">
      <vt:lpstr>Calibri</vt:lpstr>
      <vt:lpstr>Helvetica Neue</vt:lpstr>
      <vt:lpstr>Verdana</vt:lpstr>
      <vt:lpstr>Wingdings</vt:lpstr>
      <vt:lpstr>Arial</vt:lpstr>
      <vt:lpstr>Office-Design</vt:lpstr>
      <vt:lpstr>Dokument</vt:lpstr>
      <vt:lpstr>Der Nutzen von Achtsamkeitspraxis, Yoga und Meditation</vt:lpstr>
      <vt:lpstr>Ignaz Semmelweis, 1818-1865</vt:lpstr>
      <vt:lpstr>PowerPoint-Präsentation</vt:lpstr>
      <vt:lpstr>PowerPoint-Präsentation</vt:lpstr>
      <vt:lpstr>PowerPoint-Präsentation</vt:lpstr>
      <vt:lpstr>Basistraining Stressmanagement  Herzlich Willkommen!</vt:lpstr>
      <vt:lpstr>PowerPoint-Präsentation</vt:lpstr>
      <vt:lpstr>PowerPoint-Präsentation</vt:lpstr>
      <vt:lpstr>PowerPoint-Präsentation</vt:lpstr>
      <vt:lpstr>PowerPoint-Präsentation</vt:lpstr>
      <vt:lpstr>PowerPoint-Präsentation</vt:lpstr>
      <vt:lpstr>   Jon Kabat-Zinn: MBSR</vt:lpstr>
      <vt:lpstr>PowerPoint-Präsentation</vt:lpstr>
      <vt:lpstr>PowerPoint-Präsentation</vt:lpstr>
      <vt:lpstr>PowerPoint-Präsentation</vt:lpstr>
      <vt:lpstr>PowerPoint-Präsentation</vt:lpstr>
      <vt:lpstr>PowerPoint-Präsentation</vt:lpstr>
      <vt:lpstr>Frontalkortex bei bei Meditierenden dicker als bei Nicht-Meditierenden (Sarah Lazar, Harvard Univ.)</vt:lpstr>
      <vt:lpstr>PowerPoint-Präsentation</vt:lpstr>
      <vt:lpstr>Default mode  focussed mode (unkonzentriert    –    fokussiert auf eine Sache)</vt:lpstr>
      <vt:lpstr>PowerPoint-Präsentation</vt:lpstr>
      <vt:lpstr>PowerPoint-Präsentation</vt:lpstr>
      <vt:lpstr>Meditation verlangsamt den Alterungsprozess des Gehirns </vt:lpstr>
      <vt:lpstr>Meditierende leben länger! Achtsamkeit verlängert die Telomere in den Chromosomen </vt:lpstr>
      <vt:lpstr>links- und rechtsseitige Aktivitätsdominanz im PFC wird durch Meditation verändert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vt:lpstr>
      <vt:lpstr>Basistraining Stressmanagement  Herzlich Willkommen!</vt:lpstr>
      <vt:lpstr>Vom Nutzen der Achtsamkeit:  - Bessere Durchblutung des Gehirns (30%) - Steigerung der Konzentration und Kreativität - Beruhigung des Nervensystems - Schärfung der Körperempfindungen - Abbau von Stresshormonen - Verlangsamung des Herzschlags - Steigerung der Lungenkapazität - Stärkung des Immunsystems</vt:lpstr>
      <vt:lpstr>PowerPoint-Präsentation</vt:lpstr>
      <vt:lpstr>PowerPoint-Präsentation</vt:lpstr>
    </vt:vector>
  </TitlesOfParts>
  <Company>unity-training</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Florian Heinzmann</dc:creator>
  <cp:lastModifiedBy>Florian Heinzmann</cp:lastModifiedBy>
  <cp:revision>167</cp:revision>
  <cp:lastPrinted>2016-07-27T12:27:10Z</cp:lastPrinted>
  <dcterms:created xsi:type="dcterms:W3CDTF">2013-05-04T09:38:55Z</dcterms:created>
  <dcterms:modified xsi:type="dcterms:W3CDTF">2017-07-21T07:21:29Z</dcterms:modified>
</cp:coreProperties>
</file>