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handoutMasterIdLst>
    <p:handoutMasterId r:id="rId49"/>
  </p:handoutMasterIdLst>
  <p:sldIdLst>
    <p:sldId id="472" r:id="rId2"/>
    <p:sldId id="416" r:id="rId3"/>
    <p:sldId id="439" r:id="rId4"/>
    <p:sldId id="417" r:id="rId5"/>
    <p:sldId id="469" r:id="rId6"/>
    <p:sldId id="418" r:id="rId7"/>
    <p:sldId id="420" r:id="rId8"/>
    <p:sldId id="449" r:id="rId9"/>
    <p:sldId id="419" r:id="rId10"/>
    <p:sldId id="443" r:id="rId11"/>
    <p:sldId id="473" r:id="rId12"/>
    <p:sldId id="451" r:id="rId13"/>
    <p:sldId id="470" r:id="rId14"/>
    <p:sldId id="456" r:id="rId15"/>
    <p:sldId id="452" r:id="rId16"/>
    <p:sldId id="455" r:id="rId17"/>
    <p:sldId id="421" r:id="rId18"/>
    <p:sldId id="382" r:id="rId19"/>
    <p:sldId id="426" r:id="rId20"/>
    <p:sldId id="478" r:id="rId21"/>
    <p:sldId id="450" r:id="rId22"/>
    <p:sldId id="344" r:id="rId23"/>
    <p:sldId id="415" r:id="rId24"/>
    <p:sldId id="448" r:id="rId25"/>
    <p:sldId id="460" r:id="rId26"/>
    <p:sldId id="474" r:id="rId27"/>
    <p:sldId id="461" r:id="rId28"/>
    <p:sldId id="462" r:id="rId29"/>
    <p:sldId id="463" r:id="rId30"/>
    <p:sldId id="464" r:id="rId31"/>
    <p:sldId id="465" r:id="rId32"/>
    <p:sldId id="475" r:id="rId33"/>
    <p:sldId id="477" r:id="rId34"/>
    <p:sldId id="410" r:id="rId35"/>
    <p:sldId id="411" r:id="rId36"/>
    <p:sldId id="412" r:id="rId37"/>
    <p:sldId id="413" r:id="rId38"/>
    <p:sldId id="414" r:id="rId39"/>
    <p:sldId id="384" r:id="rId40"/>
    <p:sldId id="383" r:id="rId41"/>
    <p:sldId id="476" r:id="rId42"/>
    <p:sldId id="399" r:id="rId43"/>
    <p:sldId id="385" r:id="rId44"/>
    <p:sldId id="471" r:id="rId45"/>
    <p:sldId id="388" r:id="rId46"/>
    <p:sldId id="389" r:id="rId47"/>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1DADB38A-DA8B-2145-98AD-398F7DC8661F}">
          <p14:sldIdLst>
            <p14:sldId id="472"/>
            <p14:sldId id="416"/>
            <p14:sldId id="439"/>
            <p14:sldId id="417"/>
            <p14:sldId id="469"/>
            <p14:sldId id="418"/>
            <p14:sldId id="420"/>
            <p14:sldId id="449"/>
            <p14:sldId id="419"/>
          </p14:sldIdLst>
        </p14:section>
        <p14:section name="Abschnitt ohne Titel" id="{5CA9DC67-60C0-BB45-B74D-0B29A7BE1C62}">
          <p14:sldIdLst>
            <p14:sldId id="443"/>
            <p14:sldId id="473"/>
            <p14:sldId id="451"/>
            <p14:sldId id="470"/>
            <p14:sldId id="456"/>
            <p14:sldId id="452"/>
            <p14:sldId id="455"/>
            <p14:sldId id="421"/>
            <p14:sldId id="382"/>
            <p14:sldId id="426"/>
            <p14:sldId id="478"/>
            <p14:sldId id="450"/>
            <p14:sldId id="344"/>
            <p14:sldId id="415"/>
            <p14:sldId id="448"/>
            <p14:sldId id="460"/>
            <p14:sldId id="474"/>
            <p14:sldId id="461"/>
            <p14:sldId id="462"/>
            <p14:sldId id="463"/>
            <p14:sldId id="464"/>
            <p14:sldId id="465"/>
            <p14:sldId id="475"/>
            <p14:sldId id="477"/>
            <p14:sldId id="410"/>
            <p14:sldId id="411"/>
            <p14:sldId id="412"/>
            <p14:sldId id="413"/>
            <p14:sldId id="414"/>
            <p14:sldId id="384"/>
            <p14:sldId id="383"/>
            <p14:sldId id="476"/>
            <p14:sldId id="399"/>
            <p14:sldId id="385"/>
            <p14:sldId id="471"/>
            <p14:sldId id="388"/>
            <p14:sldId id="389"/>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81"/>
    <p:restoredTop sz="92987"/>
  </p:normalViewPr>
  <p:slideViewPr>
    <p:cSldViewPr snapToGrid="0" snapToObjects="1">
      <p:cViewPr varScale="1">
        <p:scale>
          <a:sx n="83" d="100"/>
          <a:sy n="83" d="100"/>
        </p:scale>
        <p:origin x="-111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_rels/data1.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7A811C-5E39-417B-B87B-C630EAFC051C}" type="doc">
      <dgm:prSet loTypeId="urn:microsoft.com/office/officeart/2005/8/layout/hProcess7#1" loCatId="list" qsTypeId="urn:microsoft.com/office/officeart/2005/8/quickstyle/simple1" qsCatId="simple" csTypeId="urn:microsoft.com/office/officeart/2005/8/colors/accent1_2" csCatId="accent1" phldr="1"/>
      <dgm:spPr/>
      <dgm:t>
        <a:bodyPr/>
        <a:lstStyle/>
        <a:p>
          <a:endParaRPr lang="de-DE"/>
        </a:p>
      </dgm:t>
    </dgm:pt>
    <dgm:pt modelId="{F79683B7-84D6-4BDB-90FB-01070846F708}">
      <dgm:prSet phldrT="[Text]" custT="1"/>
      <dgm:spPr>
        <a:solidFill>
          <a:schemeClr val="tx2">
            <a:lumMod val="20000"/>
            <a:lumOff val="80000"/>
          </a:schemeClr>
        </a:solidFill>
      </dgm:spPr>
      <dgm:t>
        <a:bodyPr/>
        <a:lstStyle/>
        <a:p>
          <a:r>
            <a:rPr lang="de-DE" sz="1800" b="1" dirty="0" smtClean="0">
              <a:solidFill>
                <a:schemeClr val="tx2"/>
              </a:solidFill>
            </a:rPr>
            <a:t>1. Arbeitsüberforderung</a:t>
          </a:r>
        </a:p>
        <a:p>
          <a:r>
            <a:rPr lang="de-DE" sz="1400" dirty="0" smtClean="0">
              <a:solidFill>
                <a:schemeClr val="tx2"/>
              </a:solidFill>
            </a:rPr>
            <a:t>Vegetative Stresssymptome,</a:t>
          </a:r>
        </a:p>
        <a:p>
          <a:r>
            <a:rPr lang="de-DE" sz="1400" dirty="0" smtClean="0">
              <a:solidFill>
                <a:schemeClr val="tx2"/>
              </a:solidFill>
            </a:rPr>
            <a:t>Erschöpfung</a:t>
          </a:r>
          <a:endParaRPr lang="de-DE" sz="1400" dirty="0">
            <a:solidFill>
              <a:schemeClr val="tx2"/>
            </a:solidFill>
          </a:endParaRPr>
        </a:p>
      </dgm:t>
    </dgm:pt>
    <dgm:pt modelId="{D758D115-E3AB-4D90-8130-85014FC88046}" type="parTrans" cxnId="{637387CC-70D2-4A2A-B94B-6C3DD0E6A02E}">
      <dgm:prSet/>
      <dgm:spPr/>
      <dgm:t>
        <a:bodyPr/>
        <a:lstStyle/>
        <a:p>
          <a:endParaRPr lang="de-DE"/>
        </a:p>
      </dgm:t>
    </dgm:pt>
    <dgm:pt modelId="{49B0708F-31F3-41AE-83AE-4ABF7475B90F}" type="sibTrans" cxnId="{637387CC-70D2-4A2A-B94B-6C3DD0E6A02E}">
      <dgm:prSet/>
      <dgm:spPr/>
      <dgm:t>
        <a:bodyPr/>
        <a:lstStyle/>
        <a:p>
          <a:endParaRPr lang="de-DE"/>
        </a:p>
      </dgm:t>
    </dgm:pt>
    <dgm:pt modelId="{8663EC1A-5D30-4E44-A925-502DA670AB8F}">
      <dgm:prSet phldrT="[Text]" phldr="1" custT="1"/>
      <dgm:spPr>
        <a:blipFill rotWithShape="0">
          <a:blip xmlns:r="http://schemas.openxmlformats.org/officeDocument/2006/relationships" r:embed="rId1"/>
          <a:stretch>
            <a:fillRect/>
          </a:stretch>
        </a:blipFill>
      </dgm:spPr>
      <dgm:t>
        <a:bodyPr/>
        <a:lstStyle/>
        <a:p>
          <a:endParaRPr lang="de-DE" sz="800" dirty="0"/>
        </a:p>
      </dgm:t>
    </dgm:pt>
    <dgm:pt modelId="{238CE62F-3576-41AB-AC0E-01E893471BB6}" type="parTrans" cxnId="{C3511C72-23D2-40C0-87CB-CC81D0D8D0D4}">
      <dgm:prSet/>
      <dgm:spPr/>
      <dgm:t>
        <a:bodyPr/>
        <a:lstStyle/>
        <a:p>
          <a:endParaRPr lang="de-DE"/>
        </a:p>
      </dgm:t>
    </dgm:pt>
    <dgm:pt modelId="{00668C75-CE9A-4593-960F-8B4DF6544A06}" type="sibTrans" cxnId="{C3511C72-23D2-40C0-87CB-CC81D0D8D0D4}">
      <dgm:prSet/>
      <dgm:spPr/>
      <dgm:t>
        <a:bodyPr/>
        <a:lstStyle/>
        <a:p>
          <a:endParaRPr lang="de-DE"/>
        </a:p>
      </dgm:t>
    </dgm:pt>
    <dgm:pt modelId="{D8C8D075-06F8-460A-ABC0-57C6CAAD1A46}">
      <dgm:prSet phldrT="[Text]" phldr="1" custT="1"/>
      <dgm:spPr>
        <a:solidFill>
          <a:schemeClr val="tx2">
            <a:lumMod val="20000"/>
            <a:lumOff val="80000"/>
          </a:schemeClr>
        </a:solidFill>
      </dgm:spPr>
      <dgm:t>
        <a:bodyPr/>
        <a:lstStyle/>
        <a:p>
          <a:endParaRPr lang="de-DE" sz="800" dirty="0"/>
        </a:p>
      </dgm:t>
    </dgm:pt>
    <dgm:pt modelId="{3884D2D0-0E01-4DB3-955E-FF187B9E35F1}" type="sibTrans" cxnId="{65DA566F-7899-4059-8FDD-60E77D832F55}">
      <dgm:prSet/>
      <dgm:spPr/>
      <dgm:t>
        <a:bodyPr/>
        <a:lstStyle/>
        <a:p>
          <a:endParaRPr lang="de-DE"/>
        </a:p>
      </dgm:t>
    </dgm:pt>
    <dgm:pt modelId="{3C3BF9D3-995E-4D0F-BD0F-584991C169CD}" type="parTrans" cxnId="{65DA566F-7899-4059-8FDD-60E77D832F55}">
      <dgm:prSet/>
      <dgm:spPr/>
      <dgm:t>
        <a:bodyPr/>
        <a:lstStyle/>
        <a:p>
          <a:endParaRPr lang="de-DE"/>
        </a:p>
      </dgm:t>
    </dgm:pt>
    <dgm:pt modelId="{4544D40E-0DAD-4929-BECA-46492354F6D2}" type="pres">
      <dgm:prSet presAssocID="{E17A811C-5E39-417B-B87B-C630EAFC051C}" presName="Name0" presStyleCnt="0">
        <dgm:presLayoutVars>
          <dgm:dir/>
          <dgm:animLvl val="lvl"/>
          <dgm:resizeHandles val="exact"/>
        </dgm:presLayoutVars>
      </dgm:prSet>
      <dgm:spPr/>
      <dgm:t>
        <a:bodyPr/>
        <a:lstStyle/>
        <a:p>
          <a:endParaRPr lang="de-DE"/>
        </a:p>
      </dgm:t>
    </dgm:pt>
    <dgm:pt modelId="{D719AB2C-5E8B-4F62-A8F4-E71D99EA769F}" type="pres">
      <dgm:prSet presAssocID="{D8C8D075-06F8-460A-ABC0-57C6CAAD1A46}" presName="compositeNode" presStyleCnt="0">
        <dgm:presLayoutVars>
          <dgm:bulletEnabled val="1"/>
        </dgm:presLayoutVars>
      </dgm:prSet>
      <dgm:spPr/>
    </dgm:pt>
    <dgm:pt modelId="{0B855822-91A2-4D3E-AFB6-930791A698DF}" type="pres">
      <dgm:prSet presAssocID="{D8C8D075-06F8-460A-ABC0-57C6CAAD1A46}" presName="bgRect" presStyleLbl="node1" presStyleIdx="0" presStyleCnt="2" custScaleX="193489"/>
      <dgm:spPr/>
      <dgm:t>
        <a:bodyPr/>
        <a:lstStyle/>
        <a:p>
          <a:endParaRPr lang="de-DE"/>
        </a:p>
      </dgm:t>
    </dgm:pt>
    <dgm:pt modelId="{FAE10395-4A56-4A7F-A97A-1DAF80D42B62}" type="pres">
      <dgm:prSet presAssocID="{D8C8D075-06F8-460A-ABC0-57C6CAAD1A46}" presName="parentNode" presStyleLbl="node1" presStyleIdx="0" presStyleCnt="2">
        <dgm:presLayoutVars>
          <dgm:chMax val="0"/>
          <dgm:bulletEnabled val="1"/>
        </dgm:presLayoutVars>
      </dgm:prSet>
      <dgm:spPr/>
      <dgm:t>
        <a:bodyPr/>
        <a:lstStyle/>
        <a:p>
          <a:endParaRPr lang="de-DE"/>
        </a:p>
      </dgm:t>
    </dgm:pt>
    <dgm:pt modelId="{D4FD284F-5D4D-4AC0-8B20-AE77D0FFDD5E}" type="pres">
      <dgm:prSet presAssocID="{D8C8D075-06F8-460A-ABC0-57C6CAAD1A46}" presName="childNode" presStyleLbl="node1" presStyleIdx="0" presStyleCnt="2">
        <dgm:presLayoutVars>
          <dgm:bulletEnabled val="1"/>
        </dgm:presLayoutVars>
      </dgm:prSet>
      <dgm:spPr/>
      <dgm:t>
        <a:bodyPr/>
        <a:lstStyle/>
        <a:p>
          <a:endParaRPr lang="de-DE"/>
        </a:p>
      </dgm:t>
    </dgm:pt>
    <dgm:pt modelId="{CCED713F-0718-44F4-82CE-2C1B383DFF69}" type="pres">
      <dgm:prSet presAssocID="{3884D2D0-0E01-4DB3-955E-FF187B9E35F1}" presName="hSp" presStyleCnt="0"/>
      <dgm:spPr/>
    </dgm:pt>
    <dgm:pt modelId="{0D111BC7-4F87-4756-9FFA-DB15BE74BA9A}" type="pres">
      <dgm:prSet presAssocID="{3884D2D0-0E01-4DB3-955E-FF187B9E35F1}" presName="vProcSp" presStyleCnt="0"/>
      <dgm:spPr/>
    </dgm:pt>
    <dgm:pt modelId="{6EB32B5C-6792-4B13-9E3F-F1B926049222}" type="pres">
      <dgm:prSet presAssocID="{3884D2D0-0E01-4DB3-955E-FF187B9E35F1}" presName="vSp1" presStyleCnt="0"/>
      <dgm:spPr/>
    </dgm:pt>
    <dgm:pt modelId="{58FB5AC6-5F58-4AB7-B083-318E739C9056}" type="pres">
      <dgm:prSet presAssocID="{3884D2D0-0E01-4DB3-955E-FF187B9E35F1}" presName="simulatedConn" presStyleLbl="solidFgAcc1" presStyleIdx="0" presStyleCnt="1"/>
      <dgm:spPr/>
    </dgm:pt>
    <dgm:pt modelId="{00213A1F-A576-4DA5-B09B-57034162856D}" type="pres">
      <dgm:prSet presAssocID="{3884D2D0-0E01-4DB3-955E-FF187B9E35F1}" presName="vSp2" presStyleCnt="0"/>
      <dgm:spPr/>
    </dgm:pt>
    <dgm:pt modelId="{13F82145-E92A-41D8-B946-DA21C22DEAED}" type="pres">
      <dgm:prSet presAssocID="{3884D2D0-0E01-4DB3-955E-FF187B9E35F1}" presName="sibTrans" presStyleCnt="0"/>
      <dgm:spPr/>
    </dgm:pt>
    <dgm:pt modelId="{FBDED79F-7E83-41FD-80C5-2376B2B035D9}" type="pres">
      <dgm:prSet presAssocID="{8663EC1A-5D30-4E44-A925-502DA670AB8F}" presName="compositeNode" presStyleCnt="0">
        <dgm:presLayoutVars>
          <dgm:bulletEnabled val="1"/>
        </dgm:presLayoutVars>
      </dgm:prSet>
      <dgm:spPr/>
    </dgm:pt>
    <dgm:pt modelId="{69F39C08-20E4-4581-AD01-015FFCF13026}" type="pres">
      <dgm:prSet presAssocID="{8663EC1A-5D30-4E44-A925-502DA670AB8F}" presName="bgRect" presStyleLbl="node1" presStyleIdx="1" presStyleCnt="2" custScaleX="100161" custLinFactNeighborX="21768" custLinFactNeighborY="53846"/>
      <dgm:spPr/>
      <dgm:t>
        <a:bodyPr/>
        <a:lstStyle/>
        <a:p>
          <a:endParaRPr lang="de-DE"/>
        </a:p>
      </dgm:t>
    </dgm:pt>
    <dgm:pt modelId="{9F2DB275-72AF-419A-94AB-34E51F6C180C}" type="pres">
      <dgm:prSet presAssocID="{8663EC1A-5D30-4E44-A925-502DA670AB8F}" presName="parentNode" presStyleLbl="node1" presStyleIdx="1" presStyleCnt="2">
        <dgm:presLayoutVars>
          <dgm:chMax val="0"/>
          <dgm:bulletEnabled val="1"/>
        </dgm:presLayoutVars>
      </dgm:prSet>
      <dgm:spPr/>
      <dgm:t>
        <a:bodyPr/>
        <a:lstStyle/>
        <a:p>
          <a:endParaRPr lang="de-DE"/>
        </a:p>
      </dgm:t>
    </dgm:pt>
  </dgm:ptLst>
  <dgm:cxnLst>
    <dgm:cxn modelId="{5828D2BF-87DF-2743-B5CD-1517BF932950}" type="presOf" srcId="{8663EC1A-5D30-4E44-A925-502DA670AB8F}" destId="{69F39C08-20E4-4581-AD01-015FFCF13026}" srcOrd="0" destOrd="0" presId="urn:microsoft.com/office/officeart/2005/8/layout/hProcess7#1"/>
    <dgm:cxn modelId="{0D010B50-FF1C-FA4E-8C9F-5DA79103E39A}" type="presOf" srcId="{D8C8D075-06F8-460A-ABC0-57C6CAAD1A46}" destId="{0B855822-91A2-4D3E-AFB6-930791A698DF}" srcOrd="0" destOrd="0" presId="urn:microsoft.com/office/officeart/2005/8/layout/hProcess7#1"/>
    <dgm:cxn modelId="{65DA566F-7899-4059-8FDD-60E77D832F55}" srcId="{E17A811C-5E39-417B-B87B-C630EAFC051C}" destId="{D8C8D075-06F8-460A-ABC0-57C6CAAD1A46}" srcOrd="0" destOrd="0" parTransId="{3C3BF9D3-995E-4D0F-BD0F-584991C169CD}" sibTransId="{3884D2D0-0E01-4DB3-955E-FF187B9E35F1}"/>
    <dgm:cxn modelId="{C3511C72-23D2-40C0-87CB-CC81D0D8D0D4}" srcId="{E17A811C-5E39-417B-B87B-C630EAFC051C}" destId="{8663EC1A-5D30-4E44-A925-502DA670AB8F}" srcOrd="1" destOrd="0" parTransId="{238CE62F-3576-41AB-AC0E-01E893471BB6}" sibTransId="{00668C75-CE9A-4593-960F-8B4DF6544A06}"/>
    <dgm:cxn modelId="{1CA3ECC8-56B1-DE48-AF0C-2195C90CE8B7}" type="presOf" srcId="{F79683B7-84D6-4BDB-90FB-01070846F708}" destId="{D4FD284F-5D4D-4AC0-8B20-AE77D0FFDD5E}" srcOrd="0" destOrd="0" presId="urn:microsoft.com/office/officeart/2005/8/layout/hProcess7#1"/>
    <dgm:cxn modelId="{8E4CF108-7A54-E841-979E-04CCD433CB82}" type="presOf" srcId="{D8C8D075-06F8-460A-ABC0-57C6CAAD1A46}" destId="{FAE10395-4A56-4A7F-A97A-1DAF80D42B62}" srcOrd="1" destOrd="0" presId="urn:microsoft.com/office/officeart/2005/8/layout/hProcess7#1"/>
    <dgm:cxn modelId="{637387CC-70D2-4A2A-B94B-6C3DD0E6A02E}" srcId="{D8C8D075-06F8-460A-ABC0-57C6CAAD1A46}" destId="{F79683B7-84D6-4BDB-90FB-01070846F708}" srcOrd="0" destOrd="0" parTransId="{D758D115-E3AB-4D90-8130-85014FC88046}" sibTransId="{49B0708F-31F3-41AE-83AE-4ABF7475B90F}"/>
    <dgm:cxn modelId="{33FC7E1E-BC16-2146-A64D-42909E69BADF}" type="presOf" srcId="{E17A811C-5E39-417B-B87B-C630EAFC051C}" destId="{4544D40E-0DAD-4929-BECA-46492354F6D2}" srcOrd="0" destOrd="0" presId="urn:microsoft.com/office/officeart/2005/8/layout/hProcess7#1"/>
    <dgm:cxn modelId="{ECF4381F-6363-474C-9251-62A9806DC5EA}" type="presOf" srcId="{8663EC1A-5D30-4E44-A925-502DA670AB8F}" destId="{9F2DB275-72AF-419A-94AB-34E51F6C180C}" srcOrd="1" destOrd="0" presId="urn:microsoft.com/office/officeart/2005/8/layout/hProcess7#1"/>
    <dgm:cxn modelId="{AF45817F-51D6-E947-A6BD-C79226B60B9F}" type="presParOf" srcId="{4544D40E-0DAD-4929-BECA-46492354F6D2}" destId="{D719AB2C-5E8B-4F62-A8F4-E71D99EA769F}" srcOrd="0" destOrd="0" presId="urn:microsoft.com/office/officeart/2005/8/layout/hProcess7#1"/>
    <dgm:cxn modelId="{028B8CD4-1010-E14E-BCD7-065ACD72B70F}" type="presParOf" srcId="{D719AB2C-5E8B-4F62-A8F4-E71D99EA769F}" destId="{0B855822-91A2-4D3E-AFB6-930791A698DF}" srcOrd="0" destOrd="0" presId="urn:microsoft.com/office/officeart/2005/8/layout/hProcess7#1"/>
    <dgm:cxn modelId="{5FE3D968-559C-9645-98FA-C490C7E96F35}" type="presParOf" srcId="{D719AB2C-5E8B-4F62-A8F4-E71D99EA769F}" destId="{FAE10395-4A56-4A7F-A97A-1DAF80D42B62}" srcOrd="1" destOrd="0" presId="urn:microsoft.com/office/officeart/2005/8/layout/hProcess7#1"/>
    <dgm:cxn modelId="{ED8DD4C6-BB83-654C-B77D-6A39CB1C79D1}" type="presParOf" srcId="{D719AB2C-5E8B-4F62-A8F4-E71D99EA769F}" destId="{D4FD284F-5D4D-4AC0-8B20-AE77D0FFDD5E}" srcOrd="2" destOrd="0" presId="urn:microsoft.com/office/officeart/2005/8/layout/hProcess7#1"/>
    <dgm:cxn modelId="{7D46D134-D658-0B44-B2FA-C06C7A04CD6A}" type="presParOf" srcId="{4544D40E-0DAD-4929-BECA-46492354F6D2}" destId="{CCED713F-0718-44F4-82CE-2C1B383DFF69}" srcOrd="1" destOrd="0" presId="urn:microsoft.com/office/officeart/2005/8/layout/hProcess7#1"/>
    <dgm:cxn modelId="{4B01544E-D2B2-F04D-A2D2-C7D768BB855E}" type="presParOf" srcId="{4544D40E-0DAD-4929-BECA-46492354F6D2}" destId="{0D111BC7-4F87-4756-9FFA-DB15BE74BA9A}" srcOrd="2" destOrd="0" presId="urn:microsoft.com/office/officeart/2005/8/layout/hProcess7#1"/>
    <dgm:cxn modelId="{FD13CEC8-974A-614F-A1EA-D7C6E5581532}" type="presParOf" srcId="{0D111BC7-4F87-4756-9FFA-DB15BE74BA9A}" destId="{6EB32B5C-6792-4B13-9E3F-F1B926049222}" srcOrd="0" destOrd="0" presId="urn:microsoft.com/office/officeart/2005/8/layout/hProcess7#1"/>
    <dgm:cxn modelId="{C889124D-1C11-514A-B971-E3507C8BBA0D}" type="presParOf" srcId="{0D111BC7-4F87-4756-9FFA-DB15BE74BA9A}" destId="{58FB5AC6-5F58-4AB7-B083-318E739C9056}" srcOrd="1" destOrd="0" presId="urn:microsoft.com/office/officeart/2005/8/layout/hProcess7#1"/>
    <dgm:cxn modelId="{7464939A-EEF7-944C-A3DE-8140639C3087}" type="presParOf" srcId="{0D111BC7-4F87-4756-9FFA-DB15BE74BA9A}" destId="{00213A1F-A576-4DA5-B09B-57034162856D}" srcOrd="2" destOrd="0" presId="urn:microsoft.com/office/officeart/2005/8/layout/hProcess7#1"/>
    <dgm:cxn modelId="{CF0F7B69-555E-2544-846B-62C4D2F27BB6}" type="presParOf" srcId="{4544D40E-0DAD-4929-BECA-46492354F6D2}" destId="{13F82145-E92A-41D8-B946-DA21C22DEAED}" srcOrd="3" destOrd="0" presId="urn:microsoft.com/office/officeart/2005/8/layout/hProcess7#1"/>
    <dgm:cxn modelId="{588C4DB7-AE05-8343-99E2-9320152D46AF}" type="presParOf" srcId="{4544D40E-0DAD-4929-BECA-46492354F6D2}" destId="{FBDED79F-7E83-41FD-80C5-2376B2B035D9}" srcOrd="4" destOrd="0" presId="urn:microsoft.com/office/officeart/2005/8/layout/hProcess7#1"/>
    <dgm:cxn modelId="{488E8070-9220-D348-8909-B1198822D1CC}" type="presParOf" srcId="{FBDED79F-7E83-41FD-80C5-2376B2B035D9}" destId="{69F39C08-20E4-4581-AD01-015FFCF13026}" srcOrd="0" destOrd="0" presId="urn:microsoft.com/office/officeart/2005/8/layout/hProcess7#1"/>
    <dgm:cxn modelId="{16D601AC-9197-1842-B009-7715FF787B37}" type="presParOf" srcId="{FBDED79F-7E83-41FD-80C5-2376B2B035D9}" destId="{9F2DB275-72AF-419A-94AB-34E51F6C180C}" srcOrd="1" destOrd="0" presId="urn:microsoft.com/office/officeart/2005/8/layout/hProcess7#1"/>
  </dgm:cxnLst>
  <dgm:bg>
    <a:solidFill>
      <a:schemeClr val="tx2">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7A811C-5E39-417B-B87B-C630EAFC051C}" type="doc">
      <dgm:prSet loTypeId="urn:microsoft.com/office/officeart/2005/8/layout/hProcess7#2" loCatId="list" qsTypeId="urn:microsoft.com/office/officeart/2005/8/quickstyle/simple1" qsCatId="simple" csTypeId="urn:microsoft.com/office/officeart/2005/8/colors/accent1_2" csCatId="accent1" phldr="1"/>
      <dgm:spPr/>
      <dgm:t>
        <a:bodyPr/>
        <a:lstStyle/>
        <a:p>
          <a:endParaRPr lang="de-DE"/>
        </a:p>
      </dgm:t>
    </dgm:pt>
    <dgm:pt modelId="{F79683B7-84D6-4BDB-90FB-01070846F708}">
      <dgm:prSet phldrT="[Text]" custT="1"/>
      <dgm:spPr/>
      <dgm:t>
        <a:bodyPr/>
        <a:lstStyle/>
        <a:p>
          <a:r>
            <a:rPr lang="de-DE" sz="1800" b="1" dirty="0" smtClean="0">
              <a:solidFill>
                <a:schemeClr val="tx1"/>
              </a:solidFill>
            </a:rPr>
            <a:t>2. Burnout (Z 73.0)</a:t>
          </a:r>
        </a:p>
        <a:p>
          <a:r>
            <a:rPr lang="de-DE" sz="1400" dirty="0" smtClean="0">
              <a:solidFill>
                <a:schemeClr val="tx1"/>
              </a:solidFill>
            </a:rPr>
            <a:t>(Risiko-Zustand)</a:t>
          </a:r>
        </a:p>
        <a:p>
          <a:r>
            <a:rPr lang="de-DE" sz="1400" dirty="0" smtClean="0">
              <a:solidFill>
                <a:schemeClr val="tx1"/>
              </a:solidFill>
            </a:rPr>
            <a:t>Erschöpfung, Zynismus, Leistungsminderung</a:t>
          </a:r>
          <a:endParaRPr lang="de-DE" sz="1400" dirty="0">
            <a:solidFill>
              <a:schemeClr val="tx1"/>
            </a:solidFill>
          </a:endParaRPr>
        </a:p>
      </dgm:t>
    </dgm:pt>
    <dgm:pt modelId="{D758D115-E3AB-4D90-8130-85014FC88046}" type="parTrans" cxnId="{637387CC-70D2-4A2A-B94B-6C3DD0E6A02E}">
      <dgm:prSet/>
      <dgm:spPr/>
      <dgm:t>
        <a:bodyPr/>
        <a:lstStyle/>
        <a:p>
          <a:endParaRPr lang="de-DE"/>
        </a:p>
      </dgm:t>
    </dgm:pt>
    <dgm:pt modelId="{49B0708F-31F3-41AE-83AE-4ABF7475B90F}" type="sibTrans" cxnId="{637387CC-70D2-4A2A-B94B-6C3DD0E6A02E}">
      <dgm:prSet/>
      <dgm:spPr/>
      <dgm:t>
        <a:bodyPr/>
        <a:lstStyle/>
        <a:p>
          <a:endParaRPr lang="de-DE"/>
        </a:p>
      </dgm:t>
    </dgm:pt>
    <dgm:pt modelId="{8663EC1A-5D30-4E44-A925-502DA670AB8F}">
      <dgm:prSet phldrT="[Text]" custT="1"/>
      <dgm:spPr/>
      <dgm:t>
        <a:bodyPr anchor="ctr"/>
        <a:lstStyle/>
        <a:p>
          <a:r>
            <a:rPr lang="de-DE" sz="1800" b="1" dirty="0" smtClean="0"/>
            <a:t>Regeneration</a:t>
          </a:r>
          <a:r>
            <a:rPr lang="de-DE" sz="2800" dirty="0" smtClean="0"/>
            <a:t> </a:t>
          </a:r>
          <a:endParaRPr lang="de-DE" sz="2800" dirty="0"/>
        </a:p>
      </dgm:t>
    </dgm:pt>
    <dgm:pt modelId="{238CE62F-3576-41AB-AC0E-01E893471BB6}" type="parTrans" cxnId="{C3511C72-23D2-40C0-87CB-CC81D0D8D0D4}">
      <dgm:prSet/>
      <dgm:spPr/>
      <dgm:t>
        <a:bodyPr/>
        <a:lstStyle/>
        <a:p>
          <a:endParaRPr lang="de-DE"/>
        </a:p>
      </dgm:t>
    </dgm:pt>
    <dgm:pt modelId="{00668C75-CE9A-4593-960F-8B4DF6544A06}" type="sibTrans" cxnId="{C3511C72-23D2-40C0-87CB-CC81D0D8D0D4}">
      <dgm:prSet/>
      <dgm:spPr/>
      <dgm:t>
        <a:bodyPr/>
        <a:lstStyle/>
        <a:p>
          <a:endParaRPr lang="de-DE"/>
        </a:p>
      </dgm:t>
    </dgm:pt>
    <dgm:pt modelId="{D8C8D075-06F8-460A-ABC0-57C6CAAD1A46}">
      <dgm:prSet phldrT="[Text]" phldr="1" custT="1"/>
      <dgm:spPr>
        <a:solidFill>
          <a:srgbClr val="FFC000"/>
        </a:solidFill>
      </dgm:spPr>
      <dgm:t>
        <a:bodyPr/>
        <a:lstStyle/>
        <a:p>
          <a:endParaRPr lang="de-DE" sz="800" dirty="0"/>
        </a:p>
      </dgm:t>
    </dgm:pt>
    <dgm:pt modelId="{3884D2D0-0E01-4DB3-955E-FF187B9E35F1}" type="sibTrans" cxnId="{65DA566F-7899-4059-8FDD-60E77D832F55}">
      <dgm:prSet/>
      <dgm:spPr/>
      <dgm:t>
        <a:bodyPr/>
        <a:lstStyle/>
        <a:p>
          <a:endParaRPr lang="de-DE"/>
        </a:p>
      </dgm:t>
    </dgm:pt>
    <dgm:pt modelId="{3C3BF9D3-995E-4D0F-BD0F-584991C169CD}" type="parTrans" cxnId="{65DA566F-7899-4059-8FDD-60E77D832F55}">
      <dgm:prSet/>
      <dgm:spPr/>
      <dgm:t>
        <a:bodyPr/>
        <a:lstStyle/>
        <a:p>
          <a:endParaRPr lang="de-DE"/>
        </a:p>
      </dgm:t>
    </dgm:pt>
    <dgm:pt modelId="{0BB105BF-E640-46C0-A4FC-A8BC94FF6CF9}">
      <dgm:prSet phldrT="[Text]" phldr="1" custT="1"/>
      <dgm:spPr>
        <a:solidFill>
          <a:srgbClr val="00B050"/>
        </a:solidFill>
      </dgm:spPr>
      <dgm:t>
        <a:bodyPr/>
        <a:lstStyle/>
        <a:p>
          <a:endParaRPr lang="de-DE" sz="800" dirty="0"/>
        </a:p>
      </dgm:t>
    </dgm:pt>
    <dgm:pt modelId="{3E668352-66C8-4F4E-B263-5B10A78727BA}" type="sibTrans" cxnId="{E31A36FD-4649-458D-AF63-582D11DAB548}">
      <dgm:prSet/>
      <dgm:spPr/>
      <dgm:t>
        <a:bodyPr/>
        <a:lstStyle/>
        <a:p>
          <a:endParaRPr lang="de-DE"/>
        </a:p>
      </dgm:t>
    </dgm:pt>
    <dgm:pt modelId="{83DCDFDF-0B1E-409D-B01D-B3AAC4FE04D7}" type="parTrans" cxnId="{E31A36FD-4649-458D-AF63-582D11DAB548}">
      <dgm:prSet/>
      <dgm:spPr/>
      <dgm:t>
        <a:bodyPr/>
        <a:lstStyle/>
        <a:p>
          <a:endParaRPr lang="de-DE"/>
        </a:p>
      </dgm:t>
    </dgm:pt>
    <dgm:pt modelId="{4544D40E-0DAD-4929-BECA-46492354F6D2}" type="pres">
      <dgm:prSet presAssocID="{E17A811C-5E39-417B-B87B-C630EAFC051C}" presName="Name0" presStyleCnt="0">
        <dgm:presLayoutVars>
          <dgm:dir/>
          <dgm:animLvl val="lvl"/>
          <dgm:resizeHandles val="exact"/>
        </dgm:presLayoutVars>
      </dgm:prSet>
      <dgm:spPr/>
      <dgm:t>
        <a:bodyPr/>
        <a:lstStyle/>
        <a:p>
          <a:endParaRPr lang="de-DE"/>
        </a:p>
      </dgm:t>
    </dgm:pt>
    <dgm:pt modelId="{D719AB2C-5E8B-4F62-A8F4-E71D99EA769F}" type="pres">
      <dgm:prSet presAssocID="{D8C8D075-06F8-460A-ABC0-57C6CAAD1A46}" presName="compositeNode" presStyleCnt="0">
        <dgm:presLayoutVars>
          <dgm:bulletEnabled val="1"/>
        </dgm:presLayoutVars>
      </dgm:prSet>
      <dgm:spPr/>
    </dgm:pt>
    <dgm:pt modelId="{0B855822-91A2-4D3E-AFB6-930791A698DF}" type="pres">
      <dgm:prSet presAssocID="{D8C8D075-06F8-460A-ABC0-57C6CAAD1A46}" presName="bgRect" presStyleLbl="node1" presStyleIdx="0" presStyleCnt="2" custScaleX="176920" custLinFactNeighborY="-6667"/>
      <dgm:spPr/>
      <dgm:t>
        <a:bodyPr/>
        <a:lstStyle/>
        <a:p>
          <a:endParaRPr lang="de-DE"/>
        </a:p>
      </dgm:t>
    </dgm:pt>
    <dgm:pt modelId="{FAE10395-4A56-4A7F-A97A-1DAF80D42B62}" type="pres">
      <dgm:prSet presAssocID="{D8C8D075-06F8-460A-ABC0-57C6CAAD1A46}" presName="parentNode" presStyleLbl="node1" presStyleIdx="0" presStyleCnt="2">
        <dgm:presLayoutVars>
          <dgm:chMax val="0"/>
          <dgm:bulletEnabled val="1"/>
        </dgm:presLayoutVars>
      </dgm:prSet>
      <dgm:spPr/>
      <dgm:t>
        <a:bodyPr/>
        <a:lstStyle/>
        <a:p>
          <a:endParaRPr lang="de-DE"/>
        </a:p>
      </dgm:t>
    </dgm:pt>
    <dgm:pt modelId="{D4FD284F-5D4D-4AC0-8B20-AE77D0FFDD5E}" type="pres">
      <dgm:prSet presAssocID="{D8C8D075-06F8-460A-ABC0-57C6CAAD1A46}" presName="childNode" presStyleLbl="node1" presStyleIdx="0" presStyleCnt="2">
        <dgm:presLayoutVars>
          <dgm:bulletEnabled val="1"/>
        </dgm:presLayoutVars>
      </dgm:prSet>
      <dgm:spPr/>
      <dgm:t>
        <a:bodyPr/>
        <a:lstStyle/>
        <a:p>
          <a:endParaRPr lang="de-DE"/>
        </a:p>
      </dgm:t>
    </dgm:pt>
    <dgm:pt modelId="{CCED713F-0718-44F4-82CE-2C1B383DFF69}" type="pres">
      <dgm:prSet presAssocID="{3884D2D0-0E01-4DB3-955E-FF187B9E35F1}" presName="hSp" presStyleCnt="0"/>
      <dgm:spPr/>
    </dgm:pt>
    <dgm:pt modelId="{0D111BC7-4F87-4756-9FFA-DB15BE74BA9A}" type="pres">
      <dgm:prSet presAssocID="{3884D2D0-0E01-4DB3-955E-FF187B9E35F1}" presName="vProcSp" presStyleCnt="0"/>
      <dgm:spPr/>
    </dgm:pt>
    <dgm:pt modelId="{6EB32B5C-6792-4B13-9E3F-F1B926049222}" type="pres">
      <dgm:prSet presAssocID="{3884D2D0-0E01-4DB3-955E-FF187B9E35F1}" presName="vSp1" presStyleCnt="0"/>
      <dgm:spPr/>
    </dgm:pt>
    <dgm:pt modelId="{58FB5AC6-5F58-4AB7-B083-318E739C9056}" type="pres">
      <dgm:prSet presAssocID="{3884D2D0-0E01-4DB3-955E-FF187B9E35F1}" presName="simulatedConn" presStyleLbl="solidFgAcc1" presStyleIdx="0" presStyleCnt="1"/>
      <dgm:spPr/>
    </dgm:pt>
    <dgm:pt modelId="{00213A1F-A576-4DA5-B09B-57034162856D}" type="pres">
      <dgm:prSet presAssocID="{3884D2D0-0E01-4DB3-955E-FF187B9E35F1}" presName="vSp2" presStyleCnt="0"/>
      <dgm:spPr/>
    </dgm:pt>
    <dgm:pt modelId="{13F82145-E92A-41D8-B946-DA21C22DEAED}" type="pres">
      <dgm:prSet presAssocID="{3884D2D0-0E01-4DB3-955E-FF187B9E35F1}" presName="sibTrans" presStyleCnt="0"/>
      <dgm:spPr/>
    </dgm:pt>
    <dgm:pt modelId="{F5818B3B-76D2-43CD-A442-6C2AC2EB2288}" type="pres">
      <dgm:prSet presAssocID="{0BB105BF-E640-46C0-A4FC-A8BC94FF6CF9}" presName="compositeNode" presStyleCnt="0">
        <dgm:presLayoutVars>
          <dgm:bulletEnabled val="1"/>
        </dgm:presLayoutVars>
      </dgm:prSet>
      <dgm:spPr/>
    </dgm:pt>
    <dgm:pt modelId="{F7846CA5-5059-4321-9CB2-DFD4852E15D3}" type="pres">
      <dgm:prSet presAssocID="{0BB105BF-E640-46C0-A4FC-A8BC94FF6CF9}" presName="bgRect" presStyleLbl="node1" presStyleIdx="1" presStyleCnt="2" custScaleX="88307"/>
      <dgm:spPr/>
      <dgm:t>
        <a:bodyPr/>
        <a:lstStyle/>
        <a:p>
          <a:endParaRPr lang="de-DE"/>
        </a:p>
      </dgm:t>
    </dgm:pt>
    <dgm:pt modelId="{1BDFDB66-857B-4251-9BA9-9C3166E50927}" type="pres">
      <dgm:prSet presAssocID="{0BB105BF-E640-46C0-A4FC-A8BC94FF6CF9}" presName="parentNode" presStyleLbl="node1" presStyleIdx="1" presStyleCnt="2">
        <dgm:presLayoutVars>
          <dgm:chMax val="0"/>
          <dgm:bulletEnabled val="1"/>
        </dgm:presLayoutVars>
      </dgm:prSet>
      <dgm:spPr/>
      <dgm:t>
        <a:bodyPr/>
        <a:lstStyle/>
        <a:p>
          <a:endParaRPr lang="de-DE"/>
        </a:p>
      </dgm:t>
    </dgm:pt>
    <dgm:pt modelId="{5BCA9089-CB3A-44C7-B8DD-DB405A2A4721}" type="pres">
      <dgm:prSet presAssocID="{0BB105BF-E640-46C0-A4FC-A8BC94FF6CF9}" presName="childNode" presStyleLbl="node1" presStyleIdx="1" presStyleCnt="2">
        <dgm:presLayoutVars>
          <dgm:bulletEnabled val="1"/>
        </dgm:presLayoutVars>
      </dgm:prSet>
      <dgm:spPr/>
      <dgm:t>
        <a:bodyPr/>
        <a:lstStyle/>
        <a:p>
          <a:endParaRPr lang="de-DE"/>
        </a:p>
      </dgm:t>
    </dgm:pt>
  </dgm:ptLst>
  <dgm:cxnLst>
    <dgm:cxn modelId="{637387CC-70D2-4A2A-B94B-6C3DD0E6A02E}" srcId="{D8C8D075-06F8-460A-ABC0-57C6CAAD1A46}" destId="{F79683B7-84D6-4BDB-90FB-01070846F708}" srcOrd="0" destOrd="0" parTransId="{D758D115-E3AB-4D90-8130-85014FC88046}" sibTransId="{49B0708F-31F3-41AE-83AE-4ABF7475B90F}"/>
    <dgm:cxn modelId="{ADA8647C-56A7-7945-AF53-1D714A28A5DE}" type="presOf" srcId="{D8C8D075-06F8-460A-ABC0-57C6CAAD1A46}" destId="{0B855822-91A2-4D3E-AFB6-930791A698DF}" srcOrd="0" destOrd="0" presId="urn:microsoft.com/office/officeart/2005/8/layout/hProcess7#2"/>
    <dgm:cxn modelId="{743C58C0-54C2-3945-B701-5D14ACCC567D}" type="presOf" srcId="{0BB105BF-E640-46C0-A4FC-A8BC94FF6CF9}" destId="{F7846CA5-5059-4321-9CB2-DFD4852E15D3}" srcOrd="0" destOrd="0" presId="urn:microsoft.com/office/officeart/2005/8/layout/hProcess7#2"/>
    <dgm:cxn modelId="{8DB0F030-C593-BF4A-AD69-8AD7B8A68896}" type="presOf" srcId="{E17A811C-5E39-417B-B87B-C630EAFC051C}" destId="{4544D40E-0DAD-4929-BECA-46492354F6D2}" srcOrd="0" destOrd="0" presId="urn:microsoft.com/office/officeart/2005/8/layout/hProcess7#2"/>
    <dgm:cxn modelId="{E31A36FD-4649-458D-AF63-582D11DAB548}" srcId="{E17A811C-5E39-417B-B87B-C630EAFC051C}" destId="{0BB105BF-E640-46C0-A4FC-A8BC94FF6CF9}" srcOrd="1" destOrd="0" parTransId="{83DCDFDF-0B1E-409D-B01D-B3AAC4FE04D7}" sibTransId="{3E668352-66C8-4F4E-B263-5B10A78727BA}"/>
    <dgm:cxn modelId="{C3511C72-23D2-40C0-87CB-CC81D0D8D0D4}" srcId="{0BB105BF-E640-46C0-A4FC-A8BC94FF6CF9}" destId="{8663EC1A-5D30-4E44-A925-502DA670AB8F}" srcOrd="0" destOrd="0" parTransId="{238CE62F-3576-41AB-AC0E-01E893471BB6}" sibTransId="{00668C75-CE9A-4593-960F-8B4DF6544A06}"/>
    <dgm:cxn modelId="{3F8A35EE-7557-B54B-994B-7E4C5CD18A68}" type="presOf" srcId="{8663EC1A-5D30-4E44-A925-502DA670AB8F}" destId="{5BCA9089-CB3A-44C7-B8DD-DB405A2A4721}" srcOrd="0" destOrd="0" presId="urn:microsoft.com/office/officeart/2005/8/layout/hProcess7#2"/>
    <dgm:cxn modelId="{9EBEA4AF-9ADA-2949-8272-B60A4A8095DB}" type="presOf" srcId="{0BB105BF-E640-46C0-A4FC-A8BC94FF6CF9}" destId="{1BDFDB66-857B-4251-9BA9-9C3166E50927}" srcOrd="1" destOrd="0" presId="urn:microsoft.com/office/officeart/2005/8/layout/hProcess7#2"/>
    <dgm:cxn modelId="{3CE4A161-1ACB-6248-882A-84E73C9677BC}" type="presOf" srcId="{F79683B7-84D6-4BDB-90FB-01070846F708}" destId="{D4FD284F-5D4D-4AC0-8B20-AE77D0FFDD5E}" srcOrd="0" destOrd="0" presId="urn:microsoft.com/office/officeart/2005/8/layout/hProcess7#2"/>
    <dgm:cxn modelId="{65DA566F-7899-4059-8FDD-60E77D832F55}" srcId="{E17A811C-5E39-417B-B87B-C630EAFC051C}" destId="{D8C8D075-06F8-460A-ABC0-57C6CAAD1A46}" srcOrd="0" destOrd="0" parTransId="{3C3BF9D3-995E-4D0F-BD0F-584991C169CD}" sibTransId="{3884D2D0-0E01-4DB3-955E-FF187B9E35F1}"/>
    <dgm:cxn modelId="{71C22B55-9BB9-A948-92D0-84E75D931524}" type="presOf" srcId="{D8C8D075-06F8-460A-ABC0-57C6CAAD1A46}" destId="{FAE10395-4A56-4A7F-A97A-1DAF80D42B62}" srcOrd="1" destOrd="0" presId="urn:microsoft.com/office/officeart/2005/8/layout/hProcess7#2"/>
    <dgm:cxn modelId="{4952EDBA-B67D-6143-A0E4-37A2477DB2B6}" type="presParOf" srcId="{4544D40E-0DAD-4929-BECA-46492354F6D2}" destId="{D719AB2C-5E8B-4F62-A8F4-E71D99EA769F}" srcOrd="0" destOrd="0" presId="urn:microsoft.com/office/officeart/2005/8/layout/hProcess7#2"/>
    <dgm:cxn modelId="{0E2CAE97-0524-484D-9010-608D8B8DBF6F}" type="presParOf" srcId="{D719AB2C-5E8B-4F62-A8F4-E71D99EA769F}" destId="{0B855822-91A2-4D3E-AFB6-930791A698DF}" srcOrd="0" destOrd="0" presId="urn:microsoft.com/office/officeart/2005/8/layout/hProcess7#2"/>
    <dgm:cxn modelId="{7C7A068A-F39F-0A43-BA2B-0E34B6C5CA69}" type="presParOf" srcId="{D719AB2C-5E8B-4F62-A8F4-E71D99EA769F}" destId="{FAE10395-4A56-4A7F-A97A-1DAF80D42B62}" srcOrd="1" destOrd="0" presId="urn:microsoft.com/office/officeart/2005/8/layout/hProcess7#2"/>
    <dgm:cxn modelId="{7830630E-B3CA-2349-975B-F7D7E0766625}" type="presParOf" srcId="{D719AB2C-5E8B-4F62-A8F4-E71D99EA769F}" destId="{D4FD284F-5D4D-4AC0-8B20-AE77D0FFDD5E}" srcOrd="2" destOrd="0" presId="urn:microsoft.com/office/officeart/2005/8/layout/hProcess7#2"/>
    <dgm:cxn modelId="{8407D3F9-EF7A-D54C-9497-5C62D0359C46}" type="presParOf" srcId="{4544D40E-0DAD-4929-BECA-46492354F6D2}" destId="{CCED713F-0718-44F4-82CE-2C1B383DFF69}" srcOrd="1" destOrd="0" presId="urn:microsoft.com/office/officeart/2005/8/layout/hProcess7#2"/>
    <dgm:cxn modelId="{E80C70B6-5DE5-324B-8D13-5EF77C6EFF81}" type="presParOf" srcId="{4544D40E-0DAD-4929-BECA-46492354F6D2}" destId="{0D111BC7-4F87-4756-9FFA-DB15BE74BA9A}" srcOrd="2" destOrd="0" presId="urn:microsoft.com/office/officeart/2005/8/layout/hProcess7#2"/>
    <dgm:cxn modelId="{438346B0-D7CD-2F4D-B809-14D2B3E4CD60}" type="presParOf" srcId="{0D111BC7-4F87-4756-9FFA-DB15BE74BA9A}" destId="{6EB32B5C-6792-4B13-9E3F-F1B926049222}" srcOrd="0" destOrd="0" presId="urn:microsoft.com/office/officeart/2005/8/layout/hProcess7#2"/>
    <dgm:cxn modelId="{41437CF3-E3AB-3F48-BD23-D82A27F37AF1}" type="presParOf" srcId="{0D111BC7-4F87-4756-9FFA-DB15BE74BA9A}" destId="{58FB5AC6-5F58-4AB7-B083-318E739C9056}" srcOrd="1" destOrd="0" presId="urn:microsoft.com/office/officeart/2005/8/layout/hProcess7#2"/>
    <dgm:cxn modelId="{071EA4AF-334B-B24A-9D70-5717D65EC06A}" type="presParOf" srcId="{0D111BC7-4F87-4756-9FFA-DB15BE74BA9A}" destId="{00213A1F-A576-4DA5-B09B-57034162856D}" srcOrd="2" destOrd="0" presId="urn:microsoft.com/office/officeart/2005/8/layout/hProcess7#2"/>
    <dgm:cxn modelId="{2120A8A0-5A09-604D-A027-CC86AA95DC90}" type="presParOf" srcId="{4544D40E-0DAD-4929-BECA-46492354F6D2}" destId="{13F82145-E92A-41D8-B946-DA21C22DEAED}" srcOrd="3" destOrd="0" presId="urn:microsoft.com/office/officeart/2005/8/layout/hProcess7#2"/>
    <dgm:cxn modelId="{837C4073-C4F7-A04D-B116-0366D1D725E1}" type="presParOf" srcId="{4544D40E-0DAD-4929-BECA-46492354F6D2}" destId="{F5818B3B-76D2-43CD-A442-6C2AC2EB2288}" srcOrd="4" destOrd="0" presId="urn:microsoft.com/office/officeart/2005/8/layout/hProcess7#2"/>
    <dgm:cxn modelId="{8850B3E0-D6A7-B24D-AB89-092BD4AD69A6}" type="presParOf" srcId="{F5818B3B-76D2-43CD-A442-6C2AC2EB2288}" destId="{F7846CA5-5059-4321-9CB2-DFD4852E15D3}" srcOrd="0" destOrd="0" presId="urn:microsoft.com/office/officeart/2005/8/layout/hProcess7#2"/>
    <dgm:cxn modelId="{2CE454D2-D1B4-904E-A0B1-E5A94EAB54EA}" type="presParOf" srcId="{F5818B3B-76D2-43CD-A442-6C2AC2EB2288}" destId="{1BDFDB66-857B-4251-9BA9-9C3166E50927}" srcOrd="1" destOrd="0" presId="urn:microsoft.com/office/officeart/2005/8/layout/hProcess7#2"/>
    <dgm:cxn modelId="{41D69645-1FF2-1D43-BD80-063FEEDE3020}" type="presParOf" srcId="{F5818B3B-76D2-43CD-A442-6C2AC2EB2288}" destId="{5BCA9089-CB3A-44C7-B8DD-DB405A2A4721}" srcOrd="2" destOrd="0" presId="urn:microsoft.com/office/officeart/2005/8/layout/hProcess7#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55822-91A2-4D3E-AFB6-930791A698DF}">
      <dsp:nvSpPr>
        <dsp:cNvPr id="0" name=""/>
        <dsp:cNvSpPr/>
      </dsp:nvSpPr>
      <dsp:spPr>
        <a:xfrm>
          <a:off x="805" y="0"/>
          <a:ext cx="3374883" cy="936104"/>
        </a:xfrm>
        <a:prstGeom prst="roundRect">
          <a:avLst>
            <a:gd name="adj" fmla="val 5000"/>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432" rIns="35560" bIns="0" numCol="1" spcCol="1270" anchor="t" anchorCtr="0">
          <a:noAutofit/>
        </a:bodyPr>
        <a:lstStyle/>
        <a:p>
          <a:pPr lvl="0" algn="r" defTabSz="355600">
            <a:lnSpc>
              <a:spcPct val="90000"/>
            </a:lnSpc>
            <a:spcBef>
              <a:spcPct val="0"/>
            </a:spcBef>
            <a:spcAft>
              <a:spcPct val="35000"/>
            </a:spcAft>
          </a:pPr>
          <a:endParaRPr lang="de-DE" sz="800" kern="1200" dirty="0"/>
        </a:p>
      </dsp:txBody>
      <dsp:txXfrm rot="16200000">
        <a:off x="-45508" y="46314"/>
        <a:ext cx="767605" cy="674976"/>
      </dsp:txXfrm>
    </dsp:sp>
    <dsp:sp modelId="{D4FD284F-5D4D-4AC0-8B20-AE77D0FFDD5E}">
      <dsp:nvSpPr>
        <dsp:cNvPr id="0" name=""/>
        <dsp:cNvSpPr/>
      </dsp:nvSpPr>
      <dsp:spPr>
        <a:xfrm>
          <a:off x="557559" y="0"/>
          <a:ext cx="2514288" cy="93610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de-DE" sz="1800" b="1" kern="1200" dirty="0" smtClean="0">
              <a:solidFill>
                <a:schemeClr val="tx2"/>
              </a:solidFill>
            </a:rPr>
            <a:t>1. Arbeitsüberforderung</a:t>
          </a:r>
        </a:p>
        <a:p>
          <a:pPr lvl="0" algn="l" defTabSz="800100">
            <a:lnSpc>
              <a:spcPct val="90000"/>
            </a:lnSpc>
            <a:spcBef>
              <a:spcPct val="0"/>
            </a:spcBef>
            <a:spcAft>
              <a:spcPct val="35000"/>
            </a:spcAft>
          </a:pPr>
          <a:r>
            <a:rPr lang="de-DE" sz="1400" kern="1200" dirty="0" smtClean="0">
              <a:solidFill>
                <a:schemeClr val="tx2"/>
              </a:solidFill>
            </a:rPr>
            <a:t>Vegetative Stresssymptome,</a:t>
          </a:r>
        </a:p>
        <a:p>
          <a:pPr lvl="0" algn="l" defTabSz="800100">
            <a:lnSpc>
              <a:spcPct val="90000"/>
            </a:lnSpc>
            <a:spcBef>
              <a:spcPct val="0"/>
            </a:spcBef>
            <a:spcAft>
              <a:spcPct val="35000"/>
            </a:spcAft>
          </a:pPr>
          <a:r>
            <a:rPr lang="de-DE" sz="1400" kern="1200" dirty="0" smtClean="0">
              <a:solidFill>
                <a:schemeClr val="tx2"/>
              </a:solidFill>
            </a:rPr>
            <a:t>Erschöpfung</a:t>
          </a:r>
          <a:endParaRPr lang="de-DE" sz="1400" kern="1200" dirty="0">
            <a:solidFill>
              <a:schemeClr val="tx2"/>
            </a:solidFill>
          </a:endParaRPr>
        </a:p>
      </dsp:txBody>
      <dsp:txXfrm>
        <a:off x="557559" y="0"/>
        <a:ext cx="2514288" cy="936104"/>
      </dsp:txXfrm>
    </dsp:sp>
    <dsp:sp modelId="{69F39C08-20E4-4581-AD01-015FFCF13026}">
      <dsp:nvSpPr>
        <dsp:cNvPr id="0" name=""/>
        <dsp:cNvSpPr/>
      </dsp:nvSpPr>
      <dsp:spPr>
        <a:xfrm>
          <a:off x="3437542" y="0"/>
          <a:ext cx="1747033" cy="936104"/>
        </a:xfrm>
        <a:prstGeom prst="roundRect">
          <a:avLst>
            <a:gd name="adj" fmla="val 5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432" rIns="35560" bIns="0" numCol="1" spcCol="1270" anchor="t" anchorCtr="0">
          <a:noAutofit/>
        </a:bodyPr>
        <a:lstStyle/>
        <a:p>
          <a:pPr lvl="0" algn="r" defTabSz="355600">
            <a:lnSpc>
              <a:spcPct val="90000"/>
            </a:lnSpc>
            <a:spcBef>
              <a:spcPct val="0"/>
            </a:spcBef>
            <a:spcAft>
              <a:spcPct val="35000"/>
            </a:spcAft>
          </a:pPr>
          <a:endParaRPr lang="de-DE" sz="800" kern="1200" dirty="0"/>
        </a:p>
      </dsp:txBody>
      <dsp:txXfrm rot="16200000">
        <a:off x="3228443" y="209099"/>
        <a:ext cx="767605" cy="349406"/>
      </dsp:txXfrm>
    </dsp:sp>
    <dsp:sp modelId="{58FB5AC6-5F58-4AB7-B083-318E739C9056}">
      <dsp:nvSpPr>
        <dsp:cNvPr id="0" name=""/>
        <dsp:cNvSpPr/>
      </dsp:nvSpPr>
      <dsp:spPr>
        <a:xfrm rot="5400000">
          <a:off x="3376632" y="672153"/>
          <a:ext cx="137652" cy="261633"/>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55822-91A2-4D3E-AFB6-930791A698DF}">
      <dsp:nvSpPr>
        <dsp:cNvPr id="0" name=""/>
        <dsp:cNvSpPr/>
      </dsp:nvSpPr>
      <dsp:spPr>
        <a:xfrm>
          <a:off x="385" y="0"/>
          <a:ext cx="3460234" cy="1080120"/>
        </a:xfrm>
        <a:prstGeom prst="roundRect">
          <a:avLst>
            <a:gd name="adj" fmla="val 5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432" rIns="35560" bIns="0" numCol="1" spcCol="1270" anchor="t" anchorCtr="0">
          <a:noAutofit/>
        </a:bodyPr>
        <a:lstStyle/>
        <a:p>
          <a:pPr lvl="0" algn="r" defTabSz="355600">
            <a:lnSpc>
              <a:spcPct val="90000"/>
            </a:lnSpc>
            <a:spcBef>
              <a:spcPct val="0"/>
            </a:spcBef>
            <a:spcAft>
              <a:spcPct val="35000"/>
            </a:spcAft>
          </a:pPr>
          <a:endParaRPr lang="de-DE" sz="800" kern="1200" dirty="0"/>
        </a:p>
      </dsp:txBody>
      <dsp:txXfrm rot="16200000">
        <a:off x="-96440" y="96825"/>
        <a:ext cx="885698" cy="692046"/>
      </dsp:txXfrm>
    </dsp:sp>
    <dsp:sp modelId="{D4FD284F-5D4D-4AC0-8B20-AE77D0FFDD5E}">
      <dsp:nvSpPr>
        <dsp:cNvPr id="0" name=""/>
        <dsp:cNvSpPr/>
      </dsp:nvSpPr>
      <dsp:spPr>
        <a:xfrm>
          <a:off x="583362" y="0"/>
          <a:ext cx="2577874" cy="108012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de-DE" sz="1800" b="1" kern="1200" dirty="0" smtClean="0">
              <a:solidFill>
                <a:schemeClr val="tx1"/>
              </a:solidFill>
            </a:rPr>
            <a:t>2. Burnout (Z 73.0)</a:t>
          </a:r>
        </a:p>
        <a:p>
          <a:pPr lvl="0" algn="l" defTabSz="800100">
            <a:lnSpc>
              <a:spcPct val="90000"/>
            </a:lnSpc>
            <a:spcBef>
              <a:spcPct val="0"/>
            </a:spcBef>
            <a:spcAft>
              <a:spcPct val="35000"/>
            </a:spcAft>
          </a:pPr>
          <a:r>
            <a:rPr lang="de-DE" sz="1400" kern="1200" dirty="0" smtClean="0">
              <a:solidFill>
                <a:schemeClr val="tx1"/>
              </a:solidFill>
            </a:rPr>
            <a:t>(Risiko-Zustand)</a:t>
          </a:r>
        </a:p>
        <a:p>
          <a:pPr lvl="0" algn="l" defTabSz="800100">
            <a:lnSpc>
              <a:spcPct val="90000"/>
            </a:lnSpc>
            <a:spcBef>
              <a:spcPct val="0"/>
            </a:spcBef>
            <a:spcAft>
              <a:spcPct val="35000"/>
            </a:spcAft>
          </a:pPr>
          <a:r>
            <a:rPr lang="de-DE" sz="1400" kern="1200" dirty="0" smtClean="0">
              <a:solidFill>
                <a:schemeClr val="tx1"/>
              </a:solidFill>
            </a:rPr>
            <a:t>Erschöpfung, Zynismus, Leistungsminderung</a:t>
          </a:r>
          <a:endParaRPr lang="de-DE" sz="1400" kern="1200" dirty="0">
            <a:solidFill>
              <a:schemeClr val="tx1"/>
            </a:solidFill>
          </a:endParaRPr>
        </a:p>
      </dsp:txBody>
      <dsp:txXfrm>
        <a:off x="583362" y="0"/>
        <a:ext cx="2577874" cy="1080120"/>
      </dsp:txXfrm>
    </dsp:sp>
    <dsp:sp modelId="{F7846CA5-5059-4321-9CB2-DFD4852E15D3}">
      <dsp:nvSpPr>
        <dsp:cNvPr id="0" name=""/>
        <dsp:cNvSpPr/>
      </dsp:nvSpPr>
      <dsp:spPr>
        <a:xfrm>
          <a:off x="3529073" y="0"/>
          <a:ext cx="1727124" cy="1080120"/>
        </a:xfrm>
        <a:prstGeom prst="roundRect">
          <a:avLst>
            <a:gd name="adj" fmla="val 5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432" rIns="35560" bIns="0" numCol="1" spcCol="1270" anchor="t" anchorCtr="0">
          <a:noAutofit/>
        </a:bodyPr>
        <a:lstStyle/>
        <a:p>
          <a:pPr lvl="0" algn="r" defTabSz="355600">
            <a:lnSpc>
              <a:spcPct val="90000"/>
            </a:lnSpc>
            <a:spcBef>
              <a:spcPct val="0"/>
            </a:spcBef>
            <a:spcAft>
              <a:spcPct val="35000"/>
            </a:spcAft>
          </a:pPr>
          <a:endParaRPr lang="de-DE" sz="800" kern="1200" dirty="0"/>
        </a:p>
      </dsp:txBody>
      <dsp:txXfrm rot="16200000">
        <a:off x="3258937" y="270136"/>
        <a:ext cx="885698" cy="345424"/>
      </dsp:txXfrm>
    </dsp:sp>
    <dsp:sp modelId="{58FB5AC6-5F58-4AB7-B083-318E739C9056}">
      <dsp:nvSpPr>
        <dsp:cNvPr id="0" name=""/>
        <dsp:cNvSpPr/>
      </dsp:nvSpPr>
      <dsp:spPr>
        <a:xfrm rot="5400000">
          <a:off x="3459445" y="779728"/>
          <a:ext cx="158814" cy="293372"/>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CA9089-CB3A-44C7-B8DD-DB405A2A4721}">
      <dsp:nvSpPr>
        <dsp:cNvPr id="0" name=""/>
        <dsp:cNvSpPr/>
      </dsp:nvSpPr>
      <dsp:spPr>
        <a:xfrm>
          <a:off x="3891079" y="0"/>
          <a:ext cx="1286708" cy="108012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ctr" anchorCtr="0">
          <a:noAutofit/>
        </a:bodyPr>
        <a:lstStyle/>
        <a:p>
          <a:pPr lvl="0" algn="l" defTabSz="800100">
            <a:lnSpc>
              <a:spcPct val="90000"/>
            </a:lnSpc>
            <a:spcBef>
              <a:spcPct val="0"/>
            </a:spcBef>
            <a:spcAft>
              <a:spcPct val="35000"/>
            </a:spcAft>
          </a:pPr>
          <a:r>
            <a:rPr lang="de-DE" sz="1800" b="1" kern="1200" dirty="0" smtClean="0"/>
            <a:t>Regeneration</a:t>
          </a:r>
          <a:r>
            <a:rPr lang="de-DE" sz="2800" kern="1200" dirty="0" smtClean="0"/>
            <a:t> </a:t>
          </a:r>
          <a:endParaRPr lang="de-DE" sz="2800" kern="1200" dirty="0"/>
        </a:p>
      </dsp:txBody>
      <dsp:txXfrm>
        <a:off x="3891079" y="0"/>
        <a:ext cx="1286708" cy="108012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2">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8A205D8-E23F-FB42-832E-63C004220AC1}" type="datetimeFigureOut">
              <a:rPr lang="de-DE" smtClean="0"/>
              <a:t>25.07.17</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0AA2F6E-3DAD-4E49-A339-76EB9AF902CA}" type="slidenum">
              <a:rPr lang="de-DE" smtClean="0"/>
              <a:t>‹Nr.›</a:t>
            </a:fld>
            <a:endParaRPr lang="de-DE"/>
          </a:p>
        </p:txBody>
      </p:sp>
    </p:spTree>
    <p:extLst>
      <p:ext uri="{BB962C8B-B14F-4D97-AF65-F5344CB8AC3E}">
        <p14:creationId xmlns:p14="http://schemas.microsoft.com/office/powerpoint/2010/main" val="414264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377223-09C6-2B40-8490-AD0DFCAA4BC0}" type="datetimeFigureOut">
              <a:rPr lang="de-DE" smtClean="0"/>
              <a:t>25.07.17</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7EB94E-61BB-5A4D-8FD2-79E418F4B663}" type="slidenum">
              <a:rPr lang="de-DE" smtClean="0"/>
              <a:t>‹Nr.›</a:t>
            </a:fld>
            <a:endParaRPr lang="de-DE"/>
          </a:p>
        </p:txBody>
      </p:sp>
    </p:spTree>
    <p:extLst>
      <p:ext uri="{BB962C8B-B14F-4D97-AF65-F5344CB8AC3E}">
        <p14:creationId xmlns:p14="http://schemas.microsoft.com/office/powerpoint/2010/main" val="32727659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17EB94E-61BB-5A4D-8FD2-79E418F4B663}" type="slidenum">
              <a:rPr lang="de-DE" smtClean="0"/>
              <a:t>2</a:t>
            </a:fld>
            <a:endParaRPr lang="de-DE"/>
          </a:p>
        </p:txBody>
      </p:sp>
    </p:spTree>
    <p:extLst>
      <p:ext uri="{BB962C8B-B14F-4D97-AF65-F5344CB8AC3E}">
        <p14:creationId xmlns:p14="http://schemas.microsoft.com/office/powerpoint/2010/main" val="609976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r>
              <a:rPr lang="de-DE">
                <a:ea typeface="ＭＳ Ｐゴシック" charset="0"/>
                <a:cs typeface="ＭＳ Ｐゴシック" charset="0"/>
              </a:rPr>
              <a:t>Burnout ist keine eigenständige Diagnose, daher Angaben zur Prävalenz schwierig</a:t>
            </a:r>
            <a:br>
              <a:rPr lang="de-DE">
                <a:ea typeface="ＭＳ Ｐゴシック" charset="0"/>
                <a:cs typeface="ＭＳ Ｐゴシック" charset="0"/>
              </a:rPr>
            </a:br>
            <a:r>
              <a:rPr lang="de-DE">
                <a:ea typeface="ＭＳ Ｐゴシック" charset="0"/>
                <a:cs typeface="ＭＳ Ｐゴシック" charset="0"/>
              </a:rPr>
              <a:t>nur Zusatzcodierung bvei anderen Erkrankungen </a:t>
            </a:r>
            <a:br>
              <a:rPr lang="de-DE">
                <a:ea typeface="ＭＳ Ｐゴシック" charset="0"/>
                <a:cs typeface="ＭＳ Ｐゴシック" charset="0"/>
              </a:rPr>
            </a:br>
            <a:endParaRPr lang="de-DE">
              <a:ea typeface="ＭＳ Ｐゴシック" charset="0"/>
              <a:cs typeface="ＭＳ Ｐゴシック" charset="0"/>
            </a:endParaRPr>
          </a:p>
        </p:txBody>
      </p:sp>
    </p:spTree>
    <p:extLst>
      <p:ext uri="{BB962C8B-B14F-4D97-AF65-F5344CB8AC3E}">
        <p14:creationId xmlns:p14="http://schemas.microsoft.com/office/powerpoint/2010/main" val="514634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17EB94E-61BB-5A4D-8FD2-79E418F4B663}" type="slidenum">
              <a:rPr lang="de-DE" smtClean="0"/>
              <a:t>8</a:t>
            </a:fld>
            <a:endParaRPr lang="de-DE"/>
          </a:p>
        </p:txBody>
      </p:sp>
    </p:spTree>
    <p:extLst>
      <p:ext uri="{BB962C8B-B14F-4D97-AF65-F5344CB8AC3E}">
        <p14:creationId xmlns:p14="http://schemas.microsoft.com/office/powerpoint/2010/main" val="406644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smtClean="0"/>
          </a:p>
        </p:txBody>
      </p:sp>
      <p:sp>
        <p:nvSpPr>
          <p:cNvPr id="4" name="Foliennummernplatzhalter 3"/>
          <p:cNvSpPr>
            <a:spLocks noGrp="1"/>
          </p:cNvSpPr>
          <p:nvPr>
            <p:ph type="sldNum" sz="quarter" idx="10"/>
          </p:nvPr>
        </p:nvSpPr>
        <p:spPr/>
        <p:txBody>
          <a:bodyPr/>
          <a:lstStyle/>
          <a:p>
            <a:fld id="{9EF271C1-57E9-9F43-B5E0-45A0B31C6DDA}" type="slidenum">
              <a:rPr lang="de-DE" smtClean="0"/>
              <a:t>10</a:t>
            </a:fld>
            <a:endParaRPr lang="de-DE"/>
          </a:p>
        </p:txBody>
      </p:sp>
    </p:spTree>
    <p:extLst>
      <p:ext uri="{BB962C8B-B14F-4D97-AF65-F5344CB8AC3E}">
        <p14:creationId xmlns:p14="http://schemas.microsoft.com/office/powerpoint/2010/main" val="1789906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smtClean="0"/>
          </a:p>
        </p:txBody>
      </p:sp>
      <p:sp>
        <p:nvSpPr>
          <p:cNvPr id="4" name="Foliennummernplatzhalter 3"/>
          <p:cNvSpPr>
            <a:spLocks noGrp="1"/>
          </p:cNvSpPr>
          <p:nvPr>
            <p:ph type="sldNum" sz="quarter" idx="10"/>
          </p:nvPr>
        </p:nvSpPr>
        <p:spPr/>
        <p:txBody>
          <a:bodyPr/>
          <a:lstStyle/>
          <a:p>
            <a:fld id="{9EF271C1-57E9-9F43-B5E0-45A0B31C6DDA}" type="slidenum">
              <a:rPr lang="de-DE" smtClean="0"/>
              <a:t>11</a:t>
            </a:fld>
            <a:endParaRPr lang="de-DE"/>
          </a:p>
        </p:txBody>
      </p:sp>
    </p:spTree>
    <p:extLst>
      <p:ext uri="{BB962C8B-B14F-4D97-AF65-F5344CB8AC3E}">
        <p14:creationId xmlns:p14="http://schemas.microsoft.com/office/powerpoint/2010/main" val="1789906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ea typeface="ＭＳ Ｐゴシック" charset="0"/>
              <a:cs typeface="ＭＳ Ｐゴシック" charset="0"/>
            </a:endParaRPr>
          </a:p>
        </p:txBody>
      </p:sp>
      <p:sp>
        <p:nvSpPr>
          <p:cNvPr id="27651" name="Foliennummernplatzhalt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7ED9705F-C842-084B-AE49-F93380BECA9E}" type="slidenum">
              <a:rPr lang="de-DE" sz="1200" smtClean="0">
                <a:solidFill>
                  <a:prstClr val="black"/>
                </a:solidFill>
              </a:rPr>
              <a:pPr algn="r" eaLnBrk="1" hangingPunct="1"/>
              <a:t>12</a:t>
            </a:fld>
            <a:endParaRPr lang="de-DE" sz="1200" smtClean="0">
              <a:solidFill>
                <a:prstClr val="black"/>
              </a:solidFill>
            </a:endParaRPr>
          </a:p>
        </p:txBody>
      </p:sp>
    </p:spTree>
    <p:extLst>
      <p:ext uri="{BB962C8B-B14F-4D97-AF65-F5344CB8AC3E}">
        <p14:creationId xmlns:p14="http://schemas.microsoft.com/office/powerpoint/2010/main" val="662261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Weil wir mit unserer</a:t>
            </a:r>
            <a:r>
              <a:rPr lang="de-DE" baseline="0" dirty="0" smtClean="0"/>
              <a:t> Stressreaktion immer noch auf der Steppe leben.</a:t>
            </a:r>
            <a:endParaRPr lang="de-DE" dirty="0"/>
          </a:p>
        </p:txBody>
      </p:sp>
      <p:sp>
        <p:nvSpPr>
          <p:cNvPr id="4" name="Foliennummernplatzhalter 3"/>
          <p:cNvSpPr>
            <a:spLocks noGrp="1"/>
          </p:cNvSpPr>
          <p:nvPr>
            <p:ph type="sldNum" sz="quarter" idx="10"/>
          </p:nvPr>
        </p:nvSpPr>
        <p:spPr/>
        <p:txBody>
          <a:bodyPr/>
          <a:lstStyle/>
          <a:p>
            <a:fld id="{9EF271C1-57E9-9F43-B5E0-45A0B31C6DDA}" type="slidenum">
              <a:rPr lang="de-DE" smtClean="0"/>
              <a:t>13</a:t>
            </a:fld>
            <a:endParaRPr lang="de-DE"/>
          </a:p>
        </p:txBody>
      </p:sp>
    </p:spTree>
    <p:extLst>
      <p:ext uri="{BB962C8B-B14F-4D97-AF65-F5344CB8AC3E}">
        <p14:creationId xmlns:p14="http://schemas.microsoft.com/office/powerpoint/2010/main" val="702514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17EB94E-61BB-5A4D-8FD2-79E418F4B663}" type="slidenum">
              <a:rPr lang="de-DE" smtClean="0"/>
              <a:t>14</a:t>
            </a:fld>
            <a:endParaRPr lang="de-DE"/>
          </a:p>
        </p:txBody>
      </p:sp>
    </p:spTree>
    <p:extLst>
      <p:ext uri="{BB962C8B-B14F-4D97-AF65-F5344CB8AC3E}">
        <p14:creationId xmlns:p14="http://schemas.microsoft.com/office/powerpoint/2010/main" val="344474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789081A2-C89A-D749-9931-0854C0A09878}" type="slidenum">
              <a:rPr lang="de-DE" sz="1200"/>
              <a:pPr algn="r" eaLnBrk="1" hangingPunct="1"/>
              <a:t>16</a:t>
            </a:fld>
            <a:endParaRPr lang="de-DE" sz="1200"/>
          </a:p>
        </p:txBody>
      </p:sp>
      <p:sp>
        <p:nvSpPr>
          <p:cNvPr id="35842"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3"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p>
            <a:pPr eaLnBrk="1" hangingPunct="1"/>
            <a:r>
              <a:rPr lang="de-DE">
                <a:ea typeface="ＭＳ Ｐゴシック" charset="0"/>
                <a:cs typeface="ＭＳ Ｐゴシック" charset="0"/>
              </a:rPr>
              <a:t>Verlust der Fähigkeit zur Regeneration: Man kann sich nicht mehr erholen: Der Akku ist nicht nur leer, er kann nicht mehr aufgeladen werden.</a:t>
            </a:r>
          </a:p>
          <a:p>
            <a:pPr eaLnBrk="1" hangingPunct="1"/>
            <a:r>
              <a:rPr lang="de-DE">
                <a:ea typeface="ＭＳ Ｐゴシック" charset="0"/>
                <a:cs typeface="ＭＳ Ｐゴシック" charset="0"/>
              </a:rPr>
              <a:t>Beim Burn-out handelt es sich nicht um ein  fest umschriebenes Krankheitsbild, es stellt auch keine eigenständige psychiatrische Diagnose dar. Es bestehen vielfältige symptomatische Überlappungen insbesondere zu depressiven Störungsbildern und psychosomatischen Störungen. Wenn Betroffene zum Arzt gehen, dann zumeist wegen der  körperlichen Störungen, die dann auch diagnostiziert und symptomatisch behandelt werden. Das zugrundeliegende Burn-out bleibt zumeist unerkannt.</a:t>
            </a:r>
          </a:p>
          <a:p>
            <a:pPr eaLnBrk="1" hangingPunct="1"/>
            <a:r>
              <a:rPr lang="de-DE">
                <a:ea typeface="ＭＳ Ｐゴシック" charset="0"/>
                <a:cs typeface="ＭＳ Ｐゴシック" charset="0"/>
              </a:rPr>
              <a:t>Metaphorisch handelt es sich um eine langandauernde Energieabgabe mit zumindest in späteren Phasen wenig Wirkung und geringem Energienachschub, der Akku ist leer und er kann nicht mehr aufgeladen werden. Etwa so, wie wenn eine Autobatterie nicht mehr über die Lichtmaschine nachgeladen wird, dennoch aber Höchstleistungen abgeben soll. </a:t>
            </a:r>
          </a:p>
          <a:p>
            <a:pPr eaLnBrk="1" hangingPunct="1"/>
            <a:r>
              <a:rPr lang="de-DE">
                <a:ea typeface="ＭＳ Ｐゴシック" charset="0"/>
                <a:cs typeface="ＭＳ Ｐゴシック" charset="0"/>
              </a:rPr>
              <a:t>Und hierin liegt auch der Unterschied zur normalen, physiologischen Müdigkeit nach einer größeren Anstrengung:. Burn-out ist gekennzeichnet durch einen Verlust der natürlichen Fähigkeit zur Regeneration. Man kann sich nicht mehr erholen.</a:t>
            </a:r>
          </a:p>
          <a:p>
            <a:pPr eaLnBrk="1" hangingPunct="1"/>
            <a:r>
              <a:rPr lang="de-DE">
                <a:ea typeface="ＭＳ Ｐゴシック" charset="0"/>
                <a:cs typeface="ＭＳ Ｐゴシック" charset="0"/>
              </a:rPr>
              <a:t>Leben vollzieht sich in einem beständigen Wechsel zwischen Anspannung und  Entspannung. Dabei schwanken die physiologischen Ist-Werte  um vorgegebene Soll-Wert. Auf diese Weise hält sich der Organismus selbst in einem labilen Gleichgewicht. Das nennt man Homöostase. Im Burn-out-Prozeß wird diese homöostatische Selbstregulation nachhaltig gestört . Es fehlt die Zeit (warum auch immer) für die notwendigen Entspannungsphasen. Das Anspannungslevel steigt und steigt, allmählich verschieben sich auch die physiologischen Soll-Werte nach oben, Entspanung gelingt immer schwerer, auch wenn die Zeit dafür da wäre. Der Puls bleibt beschleunigt, der Blutdruck erhöht, die Muskeln angespannt -  bis zur Erschöpfung. </a:t>
            </a:r>
          </a:p>
          <a:p>
            <a:pPr eaLnBrk="1" hangingPunct="1"/>
            <a:r>
              <a:rPr lang="de-DE">
                <a:ea typeface="ＭＳ Ｐゴシック" charset="0"/>
                <a:cs typeface="ＭＳ Ｐゴシック" charset="0"/>
              </a:rPr>
              <a:t>Dies macht auch deutlich- und dies ist mir wichtig zu betonen, daß es nicht darum gehen kann, ein anforderungsarmes Leben an einer energetischen Null-Linie, nicht das Durchschonen durchs Leben anzustreben oder als gesund zu propagieren. Es geht vielmehr darum, einen lebendigen Wechsel zwischen Phasen der Anspannung, des Engagements, der Anstrengung einerseits und dann wieder Phasen der Entspannung, der Erholung und Regeneration andererseits zu ermöglichen. </a:t>
            </a:r>
          </a:p>
          <a:p>
            <a:pPr eaLnBrk="1" hangingPunct="1"/>
            <a:r>
              <a:rPr lang="de-DE">
                <a:ea typeface="ＭＳ Ｐゴシック" charset="0"/>
                <a:cs typeface="ＭＳ Ｐゴシック" charset="0"/>
              </a:rPr>
              <a:t>Unterschied zur normalen physiologischen Müdigkeit</a:t>
            </a:r>
          </a:p>
          <a:p>
            <a:pPr eaLnBrk="1" hangingPunct="1"/>
            <a:endParaRPr lang="de-DE">
              <a:ea typeface="ＭＳ Ｐゴシック" charset="0"/>
              <a:cs typeface="ＭＳ Ｐゴシック" charset="0"/>
            </a:endParaRPr>
          </a:p>
          <a:p>
            <a:pPr eaLnBrk="1" hangingPunct="1"/>
            <a:r>
              <a:rPr lang="de-DE">
                <a:ea typeface="ＭＳ Ｐゴシック" charset="0"/>
                <a:cs typeface="ＭＳ Ｐゴシック" charset="0"/>
              </a:rPr>
              <a:t>I have doon too much for too many too long with too little regard for myself</a:t>
            </a:r>
          </a:p>
        </p:txBody>
      </p:sp>
    </p:spTree>
    <p:extLst>
      <p:ext uri="{BB962C8B-B14F-4D97-AF65-F5344CB8AC3E}">
        <p14:creationId xmlns:p14="http://schemas.microsoft.com/office/powerpoint/2010/main" val="962747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17EB94E-61BB-5A4D-8FD2-79E418F4B663}" type="slidenum">
              <a:rPr lang="de-DE" smtClean="0"/>
              <a:t>40</a:t>
            </a:fld>
            <a:endParaRPr lang="de-DE"/>
          </a:p>
        </p:txBody>
      </p:sp>
    </p:spTree>
    <p:extLst>
      <p:ext uri="{BB962C8B-B14F-4D97-AF65-F5344CB8AC3E}">
        <p14:creationId xmlns:p14="http://schemas.microsoft.com/office/powerpoint/2010/main" val="1637012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de-DE"/>
          </a:p>
        </p:txBody>
      </p:sp>
      <p:sp>
        <p:nvSpPr>
          <p:cNvPr id="4" name="Datumsplatzhalter 3"/>
          <p:cNvSpPr>
            <a:spLocks noGrp="1"/>
          </p:cNvSpPr>
          <p:nvPr>
            <p:ph type="dt" sz="half" idx="10"/>
          </p:nvPr>
        </p:nvSpPr>
        <p:spPr/>
        <p:txBody>
          <a:bodyPr/>
          <a:lstStyle/>
          <a:p>
            <a:fld id="{0AB372DE-A097-3A4D-B64C-8985A3625F88}" type="datetime1">
              <a:rPr lang="de-DE" smtClean="0"/>
              <a:t>25.07.17</a:t>
            </a:fld>
            <a:endParaRPr lang="de-DE"/>
          </a:p>
        </p:txBody>
      </p:sp>
      <p:sp>
        <p:nvSpPr>
          <p:cNvPr id="5" name="Fußzeilenplatzhalter 4"/>
          <p:cNvSpPr>
            <a:spLocks noGrp="1"/>
          </p:cNvSpPr>
          <p:nvPr>
            <p:ph type="ftr" sz="quarter" idx="11"/>
          </p:nvPr>
        </p:nvSpPr>
        <p:spPr/>
        <p:txBody>
          <a:bodyPr/>
          <a:lstStyle/>
          <a:p>
            <a:r>
              <a:rPr lang="de-DE" smtClean="0"/>
              <a:t>fdsgf</a:t>
            </a:r>
            <a:endParaRPr lang="de-DE"/>
          </a:p>
        </p:txBody>
      </p:sp>
      <p:sp>
        <p:nvSpPr>
          <p:cNvPr id="6" name="Foliennummernplatzhalter 5"/>
          <p:cNvSpPr>
            <a:spLocks noGrp="1"/>
          </p:cNvSpPr>
          <p:nvPr>
            <p:ph type="sldNum" sz="quarter" idx="12"/>
          </p:nvPr>
        </p:nvSpPr>
        <p:spPr/>
        <p:txBody>
          <a:bodyPr/>
          <a:lstStyle/>
          <a:p>
            <a:fld id="{2AB893FB-3FFD-9248-860E-4AA8CD48ADA3}" type="slidenum">
              <a:rPr lang="de-DE" smtClean="0"/>
              <a:t>‹Nr.›</a:t>
            </a:fld>
            <a:endParaRPr lang="de-DE"/>
          </a:p>
        </p:txBody>
      </p:sp>
    </p:spTree>
    <p:extLst>
      <p:ext uri="{BB962C8B-B14F-4D97-AF65-F5344CB8AC3E}">
        <p14:creationId xmlns:p14="http://schemas.microsoft.com/office/powerpoint/2010/main" val="2311355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BDE1320-CEB7-DB44-ADDE-773626DF01BB}" type="datetime1">
              <a:rPr lang="de-DE" smtClean="0"/>
              <a:t>25.07.17</a:t>
            </a:fld>
            <a:endParaRPr lang="de-DE"/>
          </a:p>
        </p:txBody>
      </p:sp>
      <p:sp>
        <p:nvSpPr>
          <p:cNvPr id="5" name="Fußzeilenplatzhalter 4"/>
          <p:cNvSpPr>
            <a:spLocks noGrp="1"/>
          </p:cNvSpPr>
          <p:nvPr>
            <p:ph type="ftr" sz="quarter" idx="11"/>
          </p:nvPr>
        </p:nvSpPr>
        <p:spPr/>
        <p:txBody>
          <a:bodyPr/>
          <a:lstStyle/>
          <a:p>
            <a:r>
              <a:rPr lang="de-DE" smtClean="0"/>
              <a:t>fdsgf</a:t>
            </a:r>
            <a:endParaRPr lang="de-DE"/>
          </a:p>
        </p:txBody>
      </p:sp>
      <p:sp>
        <p:nvSpPr>
          <p:cNvPr id="6" name="Foliennummernplatzhalter 5"/>
          <p:cNvSpPr>
            <a:spLocks noGrp="1"/>
          </p:cNvSpPr>
          <p:nvPr>
            <p:ph type="sldNum" sz="quarter" idx="12"/>
          </p:nvPr>
        </p:nvSpPr>
        <p:spPr/>
        <p:txBody>
          <a:bodyPr/>
          <a:lstStyle/>
          <a:p>
            <a:fld id="{2AB893FB-3FFD-9248-860E-4AA8CD48ADA3}" type="slidenum">
              <a:rPr lang="de-DE" smtClean="0"/>
              <a:t>‹Nr.›</a:t>
            </a:fld>
            <a:endParaRPr lang="de-DE"/>
          </a:p>
        </p:txBody>
      </p:sp>
    </p:spTree>
    <p:extLst>
      <p:ext uri="{BB962C8B-B14F-4D97-AF65-F5344CB8AC3E}">
        <p14:creationId xmlns:p14="http://schemas.microsoft.com/office/powerpoint/2010/main" val="421012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2C4391D-ABD1-8245-9357-BF789CE588A6}" type="datetime1">
              <a:rPr lang="de-DE" smtClean="0"/>
              <a:t>25.07.17</a:t>
            </a:fld>
            <a:endParaRPr lang="de-DE"/>
          </a:p>
        </p:txBody>
      </p:sp>
      <p:sp>
        <p:nvSpPr>
          <p:cNvPr id="5" name="Fußzeilenplatzhalter 4"/>
          <p:cNvSpPr>
            <a:spLocks noGrp="1"/>
          </p:cNvSpPr>
          <p:nvPr>
            <p:ph type="ftr" sz="quarter" idx="11"/>
          </p:nvPr>
        </p:nvSpPr>
        <p:spPr/>
        <p:txBody>
          <a:bodyPr/>
          <a:lstStyle/>
          <a:p>
            <a:r>
              <a:rPr lang="de-DE" smtClean="0"/>
              <a:t>fdsgf</a:t>
            </a:r>
            <a:endParaRPr lang="de-DE"/>
          </a:p>
        </p:txBody>
      </p:sp>
      <p:sp>
        <p:nvSpPr>
          <p:cNvPr id="6" name="Foliennummernplatzhalter 5"/>
          <p:cNvSpPr>
            <a:spLocks noGrp="1"/>
          </p:cNvSpPr>
          <p:nvPr>
            <p:ph type="sldNum" sz="quarter" idx="12"/>
          </p:nvPr>
        </p:nvSpPr>
        <p:spPr/>
        <p:txBody>
          <a:bodyPr/>
          <a:lstStyle/>
          <a:p>
            <a:fld id="{2AB893FB-3FFD-9248-860E-4AA8CD48ADA3}" type="slidenum">
              <a:rPr lang="de-DE" smtClean="0"/>
              <a:t>‹Nr.›</a:t>
            </a:fld>
            <a:endParaRPr lang="de-DE"/>
          </a:p>
        </p:txBody>
      </p:sp>
    </p:spTree>
    <p:extLst>
      <p:ext uri="{BB962C8B-B14F-4D97-AF65-F5344CB8AC3E}">
        <p14:creationId xmlns:p14="http://schemas.microsoft.com/office/powerpoint/2010/main" val="2641706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9443D0B-4639-2C4A-9FD4-C8CD8DCBCEFA}" type="datetime1">
              <a:rPr lang="de-DE" smtClean="0"/>
              <a:t>25.07.17</a:t>
            </a:fld>
            <a:endParaRPr lang="de-DE"/>
          </a:p>
        </p:txBody>
      </p:sp>
      <p:sp>
        <p:nvSpPr>
          <p:cNvPr id="5" name="Fußzeilenplatzhalter 4"/>
          <p:cNvSpPr>
            <a:spLocks noGrp="1"/>
          </p:cNvSpPr>
          <p:nvPr>
            <p:ph type="ftr" sz="quarter" idx="11"/>
          </p:nvPr>
        </p:nvSpPr>
        <p:spPr/>
        <p:txBody>
          <a:bodyPr/>
          <a:lstStyle/>
          <a:p>
            <a:r>
              <a:rPr lang="de-DE" smtClean="0"/>
              <a:t>fdsgf</a:t>
            </a:r>
            <a:endParaRPr lang="de-DE"/>
          </a:p>
        </p:txBody>
      </p:sp>
      <p:sp>
        <p:nvSpPr>
          <p:cNvPr id="6" name="Foliennummernplatzhalter 5"/>
          <p:cNvSpPr>
            <a:spLocks noGrp="1"/>
          </p:cNvSpPr>
          <p:nvPr>
            <p:ph type="sldNum" sz="quarter" idx="12"/>
          </p:nvPr>
        </p:nvSpPr>
        <p:spPr/>
        <p:txBody>
          <a:bodyPr/>
          <a:lstStyle/>
          <a:p>
            <a:fld id="{2AB893FB-3FFD-9248-860E-4AA8CD48ADA3}" type="slidenum">
              <a:rPr lang="de-DE" smtClean="0"/>
              <a:t>‹Nr.›</a:t>
            </a:fld>
            <a:endParaRPr lang="de-DE"/>
          </a:p>
        </p:txBody>
      </p:sp>
    </p:spTree>
    <p:extLst>
      <p:ext uri="{BB962C8B-B14F-4D97-AF65-F5344CB8AC3E}">
        <p14:creationId xmlns:p14="http://schemas.microsoft.com/office/powerpoint/2010/main" val="3231215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umsplatzhalter 3"/>
          <p:cNvSpPr>
            <a:spLocks noGrp="1"/>
          </p:cNvSpPr>
          <p:nvPr>
            <p:ph type="dt" sz="half" idx="10"/>
          </p:nvPr>
        </p:nvSpPr>
        <p:spPr/>
        <p:txBody>
          <a:bodyPr/>
          <a:lstStyle/>
          <a:p>
            <a:fld id="{BAD8F05B-AEE7-5C40-830B-447689794DD0}" type="datetime1">
              <a:rPr lang="de-DE" smtClean="0"/>
              <a:t>25.07.17</a:t>
            </a:fld>
            <a:endParaRPr lang="de-DE"/>
          </a:p>
        </p:txBody>
      </p:sp>
      <p:sp>
        <p:nvSpPr>
          <p:cNvPr id="5" name="Fußzeilenplatzhalter 4"/>
          <p:cNvSpPr>
            <a:spLocks noGrp="1"/>
          </p:cNvSpPr>
          <p:nvPr>
            <p:ph type="ftr" sz="quarter" idx="11"/>
          </p:nvPr>
        </p:nvSpPr>
        <p:spPr/>
        <p:txBody>
          <a:bodyPr/>
          <a:lstStyle/>
          <a:p>
            <a:r>
              <a:rPr lang="de-DE" smtClean="0"/>
              <a:t>fdsgf</a:t>
            </a:r>
            <a:endParaRPr lang="de-DE"/>
          </a:p>
        </p:txBody>
      </p:sp>
      <p:sp>
        <p:nvSpPr>
          <p:cNvPr id="6" name="Foliennummernplatzhalter 5"/>
          <p:cNvSpPr>
            <a:spLocks noGrp="1"/>
          </p:cNvSpPr>
          <p:nvPr>
            <p:ph type="sldNum" sz="quarter" idx="12"/>
          </p:nvPr>
        </p:nvSpPr>
        <p:spPr/>
        <p:txBody>
          <a:bodyPr/>
          <a:lstStyle/>
          <a:p>
            <a:fld id="{2AB893FB-3FFD-9248-860E-4AA8CD48ADA3}" type="slidenum">
              <a:rPr lang="de-DE" smtClean="0"/>
              <a:t>‹Nr.›</a:t>
            </a:fld>
            <a:endParaRPr lang="de-DE"/>
          </a:p>
        </p:txBody>
      </p:sp>
    </p:spTree>
    <p:extLst>
      <p:ext uri="{BB962C8B-B14F-4D97-AF65-F5344CB8AC3E}">
        <p14:creationId xmlns:p14="http://schemas.microsoft.com/office/powerpoint/2010/main" val="857956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63FDCB15-E525-B645-ABFD-EB96CEC9DFA0}" type="datetime1">
              <a:rPr lang="de-DE" smtClean="0"/>
              <a:t>25.07.17</a:t>
            </a:fld>
            <a:endParaRPr lang="de-DE"/>
          </a:p>
        </p:txBody>
      </p:sp>
      <p:sp>
        <p:nvSpPr>
          <p:cNvPr id="6" name="Fußzeilenplatzhalter 5"/>
          <p:cNvSpPr>
            <a:spLocks noGrp="1"/>
          </p:cNvSpPr>
          <p:nvPr>
            <p:ph type="ftr" sz="quarter" idx="11"/>
          </p:nvPr>
        </p:nvSpPr>
        <p:spPr/>
        <p:txBody>
          <a:bodyPr/>
          <a:lstStyle/>
          <a:p>
            <a:r>
              <a:rPr lang="de-DE" smtClean="0"/>
              <a:t>fdsgf</a:t>
            </a:r>
            <a:endParaRPr lang="de-DE"/>
          </a:p>
        </p:txBody>
      </p:sp>
      <p:sp>
        <p:nvSpPr>
          <p:cNvPr id="7" name="Foliennummernplatzhalter 6"/>
          <p:cNvSpPr>
            <a:spLocks noGrp="1"/>
          </p:cNvSpPr>
          <p:nvPr>
            <p:ph type="sldNum" sz="quarter" idx="12"/>
          </p:nvPr>
        </p:nvSpPr>
        <p:spPr/>
        <p:txBody>
          <a:bodyPr/>
          <a:lstStyle/>
          <a:p>
            <a:fld id="{2AB893FB-3FFD-9248-860E-4AA8CD48ADA3}" type="slidenum">
              <a:rPr lang="de-DE" smtClean="0"/>
              <a:t>‹Nr.›</a:t>
            </a:fld>
            <a:endParaRPr lang="de-DE"/>
          </a:p>
        </p:txBody>
      </p:sp>
    </p:spTree>
    <p:extLst>
      <p:ext uri="{BB962C8B-B14F-4D97-AF65-F5344CB8AC3E}">
        <p14:creationId xmlns:p14="http://schemas.microsoft.com/office/powerpoint/2010/main" val="154566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6F6DE8EB-5672-894B-9E41-5D9B4E366AE7}" type="datetime1">
              <a:rPr lang="de-DE" smtClean="0"/>
              <a:t>25.07.17</a:t>
            </a:fld>
            <a:endParaRPr lang="de-DE"/>
          </a:p>
        </p:txBody>
      </p:sp>
      <p:sp>
        <p:nvSpPr>
          <p:cNvPr id="8" name="Fußzeilenplatzhalter 7"/>
          <p:cNvSpPr>
            <a:spLocks noGrp="1"/>
          </p:cNvSpPr>
          <p:nvPr>
            <p:ph type="ftr" sz="quarter" idx="11"/>
          </p:nvPr>
        </p:nvSpPr>
        <p:spPr/>
        <p:txBody>
          <a:bodyPr/>
          <a:lstStyle/>
          <a:p>
            <a:r>
              <a:rPr lang="de-DE" smtClean="0"/>
              <a:t>fdsgf</a:t>
            </a:r>
            <a:endParaRPr lang="de-DE"/>
          </a:p>
        </p:txBody>
      </p:sp>
      <p:sp>
        <p:nvSpPr>
          <p:cNvPr id="9" name="Foliennummernplatzhalter 8"/>
          <p:cNvSpPr>
            <a:spLocks noGrp="1"/>
          </p:cNvSpPr>
          <p:nvPr>
            <p:ph type="sldNum" sz="quarter" idx="12"/>
          </p:nvPr>
        </p:nvSpPr>
        <p:spPr/>
        <p:txBody>
          <a:bodyPr/>
          <a:lstStyle/>
          <a:p>
            <a:fld id="{2AB893FB-3FFD-9248-860E-4AA8CD48ADA3}" type="slidenum">
              <a:rPr lang="de-DE" smtClean="0"/>
              <a:t>‹Nr.›</a:t>
            </a:fld>
            <a:endParaRPr lang="de-DE"/>
          </a:p>
        </p:txBody>
      </p:sp>
    </p:spTree>
    <p:extLst>
      <p:ext uri="{BB962C8B-B14F-4D97-AF65-F5344CB8AC3E}">
        <p14:creationId xmlns:p14="http://schemas.microsoft.com/office/powerpoint/2010/main" val="827611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Datumsplatzhalter 2"/>
          <p:cNvSpPr>
            <a:spLocks noGrp="1"/>
          </p:cNvSpPr>
          <p:nvPr>
            <p:ph type="dt" sz="half" idx="10"/>
          </p:nvPr>
        </p:nvSpPr>
        <p:spPr/>
        <p:txBody>
          <a:bodyPr/>
          <a:lstStyle/>
          <a:p>
            <a:fld id="{49DA204C-69FD-9A44-BEEA-9B434EDE0271}" type="datetime1">
              <a:rPr lang="de-DE" smtClean="0"/>
              <a:t>25.07.17</a:t>
            </a:fld>
            <a:endParaRPr lang="de-DE"/>
          </a:p>
        </p:txBody>
      </p:sp>
      <p:sp>
        <p:nvSpPr>
          <p:cNvPr id="4" name="Fußzeilenplatzhalter 3"/>
          <p:cNvSpPr>
            <a:spLocks noGrp="1"/>
          </p:cNvSpPr>
          <p:nvPr>
            <p:ph type="ftr" sz="quarter" idx="11"/>
          </p:nvPr>
        </p:nvSpPr>
        <p:spPr/>
        <p:txBody>
          <a:bodyPr/>
          <a:lstStyle/>
          <a:p>
            <a:r>
              <a:rPr lang="de-DE" smtClean="0"/>
              <a:t>fdsgf</a:t>
            </a:r>
            <a:endParaRPr lang="de-DE"/>
          </a:p>
        </p:txBody>
      </p:sp>
      <p:sp>
        <p:nvSpPr>
          <p:cNvPr id="5" name="Foliennummernplatzhalter 4"/>
          <p:cNvSpPr>
            <a:spLocks noGrp="1"/>
          </p:cNvSpPr>
          <p:nvPr>
            <p:ph type="sldNum" sz="quarter" idx="12"/>
          </p:nvPr>
        </p:nvSpPr>
        <p:spPr/>
        <p:txBody>
          <a:bodyPr/>
          <a:lstStyle/>
          <a:p>
            <a:fld id="{2AB893FB-3FFD-9248-860E-4AA8CD48ADA3}" type="slidenum">
              <a:rPr lang="de-DE" smtClean="0"/>
              <a:t>‹Nr.›</a:t>
            </a:fld>
            <a:endParaRPr lang="de-DE"/>
          </a:p>
        </p:txBody>
      </p:sp>
    </p:spTree>
    <p:extLst>
      <p:ext uri="{BB962C8B-B14F-4D97-AF65-F5344CB8AC3E}">
        <p14:creationId xmlns:p14="http://schemas.microsoft.com/office/powerpoint/2010/main" val="1938401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4DA25E8-14D6-C741-BFB7-E79F89231CCF}" type="datetime1">
              <a:rPr lang="de-DE" smtClean="0"/>
              <a:t>25.07.17</a:t>
            </a:fld>
            <a:endParaRPr lang="de-DE"/>
          </a:p>
        </p:txBody>
      </p:sp>
      <p:sp>
        <p:nvSpPr>
          <p:cNvPr id="3" name="Fußzeilenplatzhalter 2"/>
          <p:cNvSpPr>
            <a:spLocks noGrp="1"/>
          </p:cNvSpPr>
          <p:nvPr>
            <p:ph type="ftr" sz="quarter" idx="11"/>
          </p:nvPr>
        </p:nvSpPr>
        <p:spPr/>
        <p:txBody>
          <a:bodyPr/>
          <a:lstStyle/>
          <a:p>
            <a:r>
              <a:rPr lang="de-DE" smtClean="0"/>
              <a:t>fdsgf</a:t>
            </a:r>
            <a:endParaRPr lang="de-DE"/>
          </a:p>
        </p:txBody>
      </p:sp>
      <p:sp>
        <p:nvSpPr>
          <p:cNvPr id="4" name="Foliennummernplatzhalter 3"/>
          <p:cNvSpPr>
            <a:spLocks noGrp="1"/>
          </p:cNvSpPr>
          <p:nvPr>
            <p:ph type="sldNum" sz="quarter" idx="12"/>
          </p:nvPr>
        </p:nvSpPr>
        <p:spPr/>
        <p:txBody>
          <a:bodyPr/>
          <a:lstStyle/>
          <a:p>
            <a:fld id="{2AB893FB-3FFD-9248-860E-4AA8CD48ADA3}" type="slidenum">
              <a:rPr lang="de-DE" smtClean="0"/>
              <a:t>‹Nr.›</a:t>
            </a:fld>
            <a:endParaRPr lang="de-DE"/>
          </a:p>
        </p:txBody>
      </p:sp>
    </p:spTree>
    <p:extLst>
      <p:ext uri="{BB962C8B-B14F-4D97-AF65-F5344CB8AC3E}">
        <p14:creationId xmlns:p14="http://schemas.microsoft.com/office/powerpoint/2010/main" val="2350519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p>
            <a:fld id="{5C50D28B-2A72-DE46-AAD6-CE8F5990FC54}" type="datetime1">
              <a:rPr lang="de-DE" smtClean="0"/>
              <a:t>25.07.17</a:t>
            </a:fld>
            <a:endParaRPr lang="de-DE"/>
          </a:p>
        </p:txBody>
      </p:sp>
      <p:sp>
        <p:nvSpPr>
          <p:cNvPr id="6" name="Fußzeilenplatzhalter 5"/>
          <p:cNvSpPr>
            <a:spLocks noGrp="1"/>
          </p:cNvSpPr>
          <p:nvPr>
            <p:ph type="ftr" sz="quarter" idx="11"/>
          </p:nvPr>
        </p:nvSpPr>
        <p:spPr/>
        <p:txBody>
          <a:bodyPr/>
          <a:lstStyle/>
          <a:p>
            <a:r>
              <a:rPr lang="de-DE" smtClean="0"/>
              <a:t>fdsgf</a:t>
            </a:r>
            <a:endParaRPr lang="de-DE"/>
          </a:p>
        </p:txBody>
      </p:sp>
      <p:sp>
        <p:nvSpPr>
          <p:cNvPr id="7" name="Foliennummernplatzhalter 6"/>
          <p:cNvSpPr>
            <a:spLocks noGrp="1"/>
          </p:cNvSpPr>
          <p:nvPr>
            <p:ph type="sldNum" sz="quarter" idx="12"/>
          </p:nvPr>
        </p:nvSpPr>
        <p:spPr/>
        <p:txBody>
          <a:bodyPr/>
          <a:lstStyle/>
          <a:p>
            <a:fld id="{2AB893FB-3FFD-9248-860E-4AA8CD48ADA3}" type="slidenum">
              <a:rPr lang="de-DE" smtClean="0"/>
              <a:t>‹Nr.›</a:t>
            </a:fld>
            <a:endParaRPr lang="de-DE"/>
          </a:p>
        </p:txBody>
      </p:sp>
    </p:spTree>
    <p:extLst>
      <p:ext uri="{BB962C8B-B14F-4D97-AF65-F5344CB8AC3E}">
        <p14:creationId xmlns:p14="http://schemas.microsoft.com/office/powerpoint/2010/main" val="1752835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p>
            <a:fld id="{5ED4185E-2519-974A-8655-4EC9A1C94FF5}" type="datetime1">
              <a:rPr lang="de-DE" smtClean="0"/>
              <a:t>25.07.17</a:t>
            </a:fld>
            <a:endParaRPr lang="de-DE"/>
          </a:p>
        </p:txBody>
      </p:sp>
      <p:sp>
        <p:nvSpPr>
          <p:cNvPr id="6" name="Fußzeilenplatzhalter 5"/>
          <p:cNvSpPr>
            <a:spLocks noGrp="1"/>
          </p:cNvSpPr>
          <p:nvPr>
            <p:ph type="ftr" sz="quarter" idx="11"/>
          </p:nvPr>
        </p:nvSpPr>
        <p:spPr/>
        <p:txBody>
          <a:bodyPr/>
          <a:lstStyle/>
          <a:p>
            <a:r>
              <a:rPr lang="de-DE" smtClean="0"/>
              <a:t>fdsgf</a:t>
            </a:r>
            <a:endParaRPr lang="de-DE"/>
          </a:p>
        </p:txBody>
      </p:sp>
      <p:sp>
        <p:nvSpPr>
          <p:cNvPr id="7" name="Foliennummernplatzhalter 6"/>
          <p:cNvSpPr>
            <a:spLocks noGrp="1"/>
          </p:cNvSpPr>
          <p:nvPr>
            <p:ph type="sldNum" sz="quarter" idx="12"/>
          </p:nvPr>
        </p:nvSpPr>
        <p:spPr/>
        <p:txBody>
          <a:bodyPr/>
          <a:lstStyle/>
          <a:p>
            <a:fld id="{2AB893FB-3FFD-9248-860E-4AA8CD48ADA3}" type="slidenum">
              <a:rPr lang="de-DE" smtClean="0"/>
              <a:t>‹Nr.›</a:t>
            </a:fld>
            <a:endParaRPr lang="de-DE"/>
          </a:p>
        </p:txBody>
      </p:sp>
    </p:spTree>
    <p:extLst>
      <p:ext uri="{BB962C8B-B14F-4D97-AF65-F5344CB8AC3E}">
        <p14:creationId xmlns:p14="http://schemas.microsoft.com/office/powerpoint/2010/main" val="42179993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Mastertitelformat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4D1B85-04C0-334B-9BC4-35859C4DCCD9}" type="datetime1">
              <a:rPr lang="de-DE" smtClean="0"/>
              <a:t>25.07.17</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fdsgf</a:t>
            </a: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B893FB-3FFD-9248-860E-4AA8CD48ADA3}" type="slidenum">
              <a:rPr lang="de-DE" smtClean="0"/>
              <a:t>‹Nr.›</a:t>
            </a:fld>
            <a:endParaRPr lang="de-DE"/>
          </a:p>
        </p:txBody>
      </p:sp>
    </p:spTree>
    <p:extLst>
      <p:ext uri="{BB962C8B-B14F-4D97-AF65-F5344CB8AC3E}">
        <p14:creationId xmlns:p14="http://schemas.microsoft.com/office/powerpoint/2010/main" val="705190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2.png"/><Relationship Id="rId5" Type="http://schemas.openxmlformats.org/officeDocument/2006/relationships/image" Target="../media/image1.jpg"/><Relationship Id="rId6" Type="http://schemas.openxmlformats.org/officeDocument/2006/relationships/package" Target="../embeddings/Microsoft_Word-Dokument1.docx"/><Relationship Id="rId7" Type="http://schemas.openxmlformats.org/officeDocument/2006/relationships/image" Target="../media/image6.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jp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8.tiff"/><Relationship Id="rId5" Type="http://schemas.openxmlformats.org/officeDocument/2006/relationships/image" Target="../media/image1.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9.jpeg"/><Relationship Id="rId5" Type="http://schemas.openxmlformats.org/officeDocument/2006/relationships/image" Target="../media/image2.png"/><Relationship Id="rId6" Type="http://schemas.openxmlformats.org/officeDocument/2006/relationships/image" Target="../media/image8.tiff"/><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 Id="rId3"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image" Target="../media/image1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jp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 Id="rId3"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 Id="rId3"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 Id="rId3"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2.png"/></Relationships>
</file>

<file path=ppt/slides/_rels/slide43.xml.rels><?xml version="1.0" encoding="UTF-8" standalone="yes"?>
<Relationships xmlns="http://schemas.openxmlformats.org/package/2006/relationships"><Relationship Id="rId11" Type="http://schemas.microsoft.com/office/2007/relationships/diagramDrawing" Target="../diagrams/drawing2.xml"/><Relationship Id="rId12" Type="http://schemas.openxmlformats.org/officeDocument/2006/relationships/image" Target="../media/image18.png"/><Relationship Id="rId13" Type="http://schemas.openxmlformats.org/officeDocument/2006/relationships/image" Target="../media/image19.png"/><Relationship Id="rId14" Type="http://schemas.openxmlformats.org/officeDocument/2006/relationships/image" Target="../media/image1.jpg"/><Relationship Id="rId1" Type="http://schemas.openxmlformats.org/officeDocument/2006/relationships/slideLayout" Target="../slideLayouts/slideLayout7.xml"/><Relationship Id="rId2" Type="http://schemas.openxmlformats.org/officeDocument/2006/relationships/diagramData" Target="../diagrams/data1.xml"/><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diagramData" Target="../diagrams/data2.xml"/><Relationship Id="rId8" Type="http://schemas.openxmlformats.org/officeDocument/2006/relationships/diagramLayout" Target="../diagrams/layout2.xml"/><Relationship Id="rId9" Type="http://schemas.openxmlformats.org/officeDocument/2006/relationships/diagramQuickStyle" Target="../diagrams/quickStyle2.xml"/><Relationship Id="rId10" Type="http://schemas.openxmlformats.org/officeDocument/2006/relationships/diagramColors" Target="../diagrams/colors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jp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
            </a:r>
            <a:br>
              <a:rPr lang="de-DE" dirty="0" smtClean="0"/>
            </a:br>
            <a:r>
              <a:rPr lang="de-DE" dirty="0"/>
              <a:t/>
            </a:r>
            <a:br>
              <a:rPr lang="de-DE" dirty="0"/>
            </a:br>
            <a:r>
              <a:rPr lang="de-DE" dirty="0" smtClean="0"/>
              <a:t/>
            </a:r>
            <a:br>
              <a:rPr lang="de-DE" dirty="0" smtClean="0"/>
            </a:br>
            <a:endParaRPr lang="de-DE" sz="4000" dirty="0"/>
          </a:p>
        </p:txBody>
      </p:sp>
      <p:sp>
        <p:nvSpPr>
          <p:cNvPr id="3" name="Inhaltsplatzhalter 2"/>
          <p:cNvSpPr>
            <a:spLocks noGrp="1"/>
          </p:cNvSpPr>
          <p:nvPr>
            <p:ph idx="1"/>
          </p:nvPr>
        </p:nvSpPr>
        <p:spPr>
          <a:xfrm>
            <a:off x="558800" y="2195512"/>
            <a:ext cx="8229600" cy="4525963"/>
          </a:xfrm>
        </p:spPr>
        <p:txBody>
          <a:bodyPr>
            <a:normAutofit/>
          </a:bodyPr>
          <a:lstStyle/>
          <a:p>
            <a:pPr marL="0" indent="0">
              <a:buNone/>
            </a:pPr>
            <a:endParaRPr lang="de-DE" dirty="0" smtClean="0"/>
          </a:p>
          <a:p>
            <a:pPr marL="0" indent="0">
              <a:buNone/>
            </a:pPr>
            <a:endParaRPr lang="de-DE" dirty="0" smtClean="0"/>
          </a:p>
          <a:p>
            <a:pPr marL="0" indent="0" algn="ctr">
              <a:buNone/>
            </a:pPr>
            <a:r>
              <a:rPr lang="de-DE" sz="4000" dirty="0" smtClean="0"/>
              <a:t>1. Stress: Definitionen und Modelle </a:t>
            </a:r>
            <a:endParaRPr lang="de-DE" sz="4000" dirty="0"/>
          </a:p>
          <a:p>
            <a:pPr marL="0" indent="0">
              <a:buNone/>
            </a:pPr>
            <a:endParaRPr lang="de-DE" dirty="0"/>
          </a:p>
        </p:txBody>
      </p:sp>
      <p:pic>
        <p:nvPicPr>
          <p:cNvPr id="5" name="Bild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4917" y="6139543"/>
            <a:ext cx="1317471" cy="607070"/>
          </a:xfrm>
          <a:prstGeom prst="rect">
            <a:avLst/>
          </a:prstGeom>
        </p:spPr>
      </p:pic>
      <p:pic>
        <p:nvPicPr>
          <p:cNvPr id="6" name="Bild 5"/>
          <p:cNvPicPr>
            <a:picLocks noChangeAspect="1"/>
          </p:cNvPicPr>
          <p:nvPr/>
        </p:nvPicPr>
        <p:blipFill>
          <a:blip r:embed="rId3"/>
          <a:stretch>
            <a:fillRect/>
          </a:stretch>
        </p:blipFill>
        <p:spPr>
          <a:xfrm>
            <a:off x="0" y="0"/>
            <a:ext cx="9144000" cy="1421272"/>
          </a:xfrm>
          <a:prstGeom prst="rect">
            <a:avLst/>
          </a:prstGeom>
        </p:spPr>
      </p:pic>
    </p:spTree>
    <p:extLst>
      <p:ext uri="{BB962C8B-B14F-4D97-AF65-F5344CB8AC3E}">
        <p14:creationId xmlns:p14="http://schemas.microsoft.com/office/powerpoint/2010/main" val="347732552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3"/>
          <a:stretch>
            <a:fillRect/>
          </a:stretch>
        </p:blipFill>
        <p:spPr>
          <a:xfrm>
            <a:off x="0" y="0"/>
            <a:ext cx="9144000" cy="1421272"/>
          </a:xfrm>
          <a:prstGeom prst="rect">
            <a:avLst/>
          </a:prstGeom>
        </p:spPr>
      </p:pic>
      <p:pic>
        <p:nvPicPr>
          <p:cNvPr id="5" name="Bild 4" descr="logo-black.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5920" y="6135453"/>
            <a:ext cx="1568080" cy="722547"/>
          </a:xfrm>
          <a:prstGeom prst="rect">
            <a:avLst/>
          </a:prstGeom>
        </p:spPr>
      </p:pic>
      <p:sp>
        <p:nvSpPr>
          <p:cNvPr id="9" name="Rechteck 8"/>
          <p:cNvSpPr/>
          <p:nvPr/>
        </p:nvSpPr>
        <p:spPr>
          <a:xfrm>
            <a:off x="634963" y="2878919"/>
            <a:ext cx="8035553" cy="2123658"/>
          </a:xfrm>
          <a:prstGeom prst="rect">
            <a:avLst/>
          </a:prstGeom>
        </p:spPr>
        <p:txBody>
          <a:bodyPr wrap="square">
            <a:spAutoFit/>
          </a:bodyPr>
          <a:lstStyle/>
          <a:p>
            <a:r>
              <a:rPr lang="de-DE" sz="4400" dirty="0" smtClean="0">
                <a:latin typeface="Helvetica"/>
                <a:cs typeface="Helvetica"/>
              </a:rPr>
              <a:t>2. Evolutionäre Stressreaktion -  </a:t>
            </a:r>
          </a:p>
          <a:p>
            <a:r>
              <a:rPr lang="de-DE" sz="4400" dirty="0" smtClean="0">
                <a:latin typeface="Helvetica"/>
                <a:cs typeface="Helvetica"/>
              </a:rPr>
              <a:t>Warum wir reagieren, wie wir reagieren? </a:t>
            </a:r>
          </a:p>
        </p:txBody>
      </p:sp>
    </p:spTree>
    <p:extLst>
      <p:ext uri="{BB962C8B-B14F-4D97-AF65-F5344CB8AC3E}">
        <p14:creationId xmlns:p14="http://schemas.microsoft.com/office/powerpoint/2010/main" val="74924058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4"/>
          <a:stretch>
            <a:fillRect/>
          </a:stretch>
        </p:blipFill>
        <p:spPr>
          <a:xfrm>
            <a:off x="0" y="0"/>
            <a:ext cx="9144000" cy="1421272"/>
          </a:xfrm>
          <a:prstGeom prst="rect">
            <a:avLst/>
          </a:prstGeom>
        </p:spPr>
      </p:pic>
      <p:pic>
        <p:nvPicPr>
          <p:cNvPr id="5" name="Bild 4" descr="logo-black.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75920" y="6135453"/>
            <a:ext cx="1568080" cy="722547"/>
          </a:xfrm>
          <a:prstGeom prst="rect">
            <a:avLst/>
          </a:prstGeom>
        </p:spPr>
      </p:pic>
      <p:sp>
        <p:nvSpPr>
          <p:cNvPr id="9" name="Rechteck 8"/>
          <p:cNvSpPr/>
          <p:nvPr/>
        </p:nvSpPr>
        <p:spPr>
          <a:xfrm>
            <a:off x="634963" y="1644613"/>
            <a:ext cx="8035553" cy="1754327"/>
          </a:xfrm>
          <a:prstGeom prst="rect">
            <a:avLst/>
          </a:prstGeom>
        </p:spPr>
        <p:txBody>
          <a:bodyPr wrap="square">
            <a:spAutoFit/>
          </a:bodyPr>
          <a:lstStyle/>
          <a:p>
            <a:r>
              <a:rPr lang="de-DE" sz="3600" dirty="0" smtClean="0">
                <a:latin typeface="Helvetica"/>
                <a:cs typeface="Helvetica"/>
              </a:rPr>
              <a:t>Die zwei Teile des vegetativen Nervensystems</a:t>
            </a:r>
          </a:p>
          <a:p>
            <a:endParaRPr lang="de-DE" sz="3600" dirty="0" smtClean="0">
              <a:latin typeface="Helvetica"/>
              <a:cs typeface="Helvetica"/>
            </a:endParaRPr>
          </a:p>
        </p:txBody>
      </p:sp>
      <p:graphicFrame>
        <p:nvGraphicFramePr>
          <p:cNvPr id="2" name="Objekt 1"/>
          <p:cNvGraphicFramePr>
            <a:graphicFrameLocks noChangeAspect="1"/>
          </p:cNvGraphicFramePr>
          <p:nvPr>
            <p:extLst/>
          </p:nvPr>
        </p:nvGraphicFramePr>
        <p:xfrm>
          <a:off x="1797420" y="3128738"/>
          <a:ext cx="5778500" cy="3302000"/>
        </p:xfrm>
        <a:graphic>
          <a:graphicData uri="http://schemas.openxmlformats.org/presentationml/2006/ole">
            <mc:AlternateContent xmlns:mc="http://schemas.openxmlformats.org/markup-compatibility/2006">
              <mc:Choice xmlns:v="urn:schemas-microsoft-com:vml" Requires="v">
                <p:oleObj spid="_x0000_s1032" name="Dokument" r:id="rId6" imgW="5778500" imgH="3302000" progId="Word.Document.12">
                  <p:embed/>
                </p:oleObj>
              </mc:Choice>
              <mc:Fallback>
                <p:oleObj name="Dokument" r:id="rId6" imgW="5778500" imgH="3302000" progId="Word.Document.12">
                  <p:embed/>
                  <p:pic>
                    <p:nvPicPr>
                      <p:cNvPr id="0" name=""/>
                      <p:cNvPicPr/>
                      <p:nvPr/>
                    </p:nvPicPr>
                    <p:blipFill>
                      <a:blip r:embed="rId7"/>
                      <a:stretch>
                        <a:fillRect/>
                      </a:stretch>
                    </p:blipFill>
                    <p:spPr>
                      <a:xfrm>
                        <a:off x="1797420" y="3128738"/>
                        <a:ext cx="5778500" cy="3302000"/>
                      </a:xfrm>
                      <a:prstGeom prst="rect">
                        <a:avLst/>
                      </a:prstGeom>
                    </p:spPr>
                  </p:pic>
                </p:oleObj>
              </mc:Fallback>
            </mc:AlternateContent>
          </a:graphicData>
        </a:graphic>
      </p:graphicFrame>
    </p:spTree>
    <p:extLst>
      <p:ext uri="{BB962C8B-B14F-4D97-AF65-F5344CB8AC3E}">
        <p14:creationId xmlns:p14="http://schemas.microsoft.com/office/powerpoint/2010/main" val="25107258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a:spLocks noChangeArrowheads="1"/>
          </p:cNvSpPr>
          <p:nvPr/>
        </p:nvSpPr>
        <p:spPr bwMode="auto">
          <a:xfrm>
            <a:off x="1536678" y="2344738"/>
            <a:ext cx="2071687" cy="3698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e-DE" sz="1800" dirty="0" smtClean="0">
                <a:solidFill>
                  <a:prstClr val="black"/>
                </a:solidFill>
              </a:rPr>
              <a:t>Willkürliches NS</a:t>
            </a:r>
          </a:p>
        </p:txBody>
      </p:sp>
      <p:sp>
        <p:nvSpPr>
          <p:cNvPr id="6" name="Textfeld 5"/>
          <p:cNvSpPr txBox="1">
            <a:spLocks noChangeArrowheads="1"/>
          </p:cNvSpPr>
          <p:nvPr/>
        </p:nvSpPr>
        <p:spPr bwMode="auto">
          <a:xfrm>
            <a:off x="5874923" y="2357438"/>
            <a:ext cx="2071687" cy="3698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e-DE" sz="1800" dirty="0" smtClean="0">
                <a:solidFill>
                  <a:prstClr val="black"/>
                </a:solidFill>
              </a:rPr>
              <a:t>Vegetatives  NS</a:t>
            </a:r>
          </a:p>
        </p:txBody>
      </p:sp>
      <p:sp>
        <p:nvSpPr>
          <p:cNvPr id="7" name="Pfeil nach unten 6"/>
          <p:cNvSpPr/>
          <p:nvPr/>
        </p:nvSpPr>
        <p:spPr>
          <a:xfrm rot="1494015">
            <a:off x="2714625" y="1844675"/>
            <a:ext cx="357188" cy="357188"/>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prstClr val="white"/>
              </a:solidFill>
              <a:latin typeface="Calibri"/>
            </a:endParaRPr>
          </a:p>
        </p:txBody>
      </p:sp>
      <p:sp>
        <p:nvSpPr>
          <p:cNvPr id="8" name="Pfeil nach unten 7"/>
          <p:cNvSpPr/>
          <p:nvPr/>
        </p:nvSpPr>
        <p:spPr>
          <a:xfrm rot="19471830">
            <a:off x="6521450" y="1833563"/>
            <a:ext cx="357188" cy="357187"/>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prstClr val="white"/>
              </a:solidFill>
              <a:latin typeface="Calibri"/>
            </a:endParaRPr>
          </a:p>
        </p:txBody>
      </p:sp>
      <p:sp>
        <p:nvSpPr>
          <p:cNvPr id="9" name="Pfeil nach unten 8"/>
          <p:cNvSpPr/>
          <p:nvPr/>
        </p:nvSpPr>
        <p:spPr>
          <a:xfrm rot="1494015">
            <a:off x="2024063" y="2957513"/>
            <a:ext cx="357187" cy="1538287"/>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prstClr val="white"/>
              </a:solidFill>
              <a:latin typeface="Calibri"/>
            </a:endParaRPr>
          </a:p>
        </p:txBody>
      </p:sp>
      <p:sp>
        <p:nvSpPr>
          <p:cNvPr id="10" name="Textfeld 9"/>
          <p:cNvSpPr txBox="1">
            <a:spLocks noChangeArrowheads="1"/>
          </p:cNvSpPr>
          <p:nvPr/>
        </p:nvSpPr>
        <p:spPr bwMode="auto">
          <a:xfrm>
            <a:off x="928688" y="4543425"/>
            <a:ext cx="2071687"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e-DE" sz="2200" smtClean="0">
                <a:solidFill>
                  <a:srgbClr val="5F5F5F"/>
                </a:solidFill>
              </a:rPr>
              <a:t>Steuert alle bewussten Bewegungs-</a:t>
            </a:r>
          </a:p>
          <a:p>
            <a:pPr eaLnBrk="1" hangingPunct="1"/>
            <a:r>
              <a:rPr lang="de-DE" sz="2200" smtClean="0">
                <a:solidFill>
                  <a:srgbClr val="5F5F5F"/>
                </a:solidFill>
              </a:rPr>
              <a:t>vorgänge</a:t>
            </a:r>
          </a:p>
        </p:txBody>
      </p:sp>
      <p:sp>
        <p:nvSpPr>
          <p:cNvPr id="11" name="Textfeld 10"/>
          <p:cNvSpPr txBox="1">
            <a:spLocks noChangeArrowheads="1"/>
          </p:cNvSpPr>
          <p:nvPr/>
        </p:nvSpPr>
        <p:spPr bwMode="auto">
          <a:xfrm>
            <a:off x="7000875" y="3416300"/>
            <a:ext cx="2071688" cy="36671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e-DE" sz="1800" smtClean="0">
                <a:solidFill>
                  <a:prstClr val="black"/>
                </a:solidFill>
              </a:rPr>
              <a:t>Parasympathikus</a:t>
            </a:r>
          </a:p>
        </p:txBody>
      </p:sp>
      <p:sp>
        <p:nvSpPr>
          <p:cNvPr id="12" name="Textfeld 11"/>
          <p:cNvSpPr txBox="1">
            <a:spLocks noChangeArrowheads="1"/>
          </p:cNvSpPr>
          <p:nvPr/>
        </p:nvSpPr>
        <p:spPr bwMode="auto">
          <a:xfrm>
            <a:off x="4071938" y="3416300"/>
            <a:ext cx="2071687" cy="3698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e-DE" sz="1800" smtClean="0">
                <a:solidFill>
                  <a:prstClr val="black"/>
                </a:solidFill>
              </a:rPr>
              <a:t>Sympathikus</a:t>
            </a:r>
          </a:p>
        </p:txBody>
      </p:sp>
      <p:sp>
        <p:nvSpPr>
          <p:cNvPr id="13" name="Pfeil nach unten 12"/>
          <p:cNvSpPr/>
          <p:nvPr/>
        </p:nvSpPr>
        <p:spPr>
          <a:xfrm rot="1733897">
            <a:off x="5141913" y="2930525"/>
            <a:ext cx="357187" cy="357188"/>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prstClr val="white"/>
              </a:solidFill>
              <a:latin typeface="Calibri"/>
            </a:endParaRPr>
          </a:p>
        </p:txBody>
      </p:sp>
      <p:sp>
        <p:nvSpPr>
          <p:cNvPr id="14" name="Pfeil nach unten 13"/>
          <p:cNvSpPr/>
          <p:nvPr/>
        </p:nvSpPr>
        <p:spPr>
          <a:xfrm rot="19471830">
            <a:off x="7642225" y="2927350"/>
            <a:ext cx="357188" cy="357188"/>
          </a:xfrm>
          <a:prstGeom prst="downArrow">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prstClr val="white"/>
              </a:solidFill>
              <a:latin typeface="Calibri"/>
            </a:endParaRPr>
          </a:p>
        </p:txBody>
      </p:sp>
      <p:sp>
        <p:nvSpPr>
          <p:cNvPr id="15" name="Textfeld 14"/>
          <p:cNvSpPr txBox="1">
            <a:spLocks noChangeArrowheads="1"/>
          </p:cNvSpPr>
          <p:nvPr/>
        </p:nvSpPr>
        <p:spPr bwMode="auto">
          <a:xfrm>
            <a:off x="4100513" y="4495800"/>
            <a:ext cx="207168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e-DE" sz="2200" smtClean="0">
                <a:solidFill>
                  <a:srgbClr val="5F5F5F"/>
                </a:solidFill>
              </a:rPr>
              <a:t>Zuständig für Leistung</a:t>
            </a:r>
          </a:p>
        </p:txBody>
      </p:sp>
      <p:sp>
        <p:nvSpPr>
          <p:cNvPr id="16" name="Textfeld 15"/>
          <p:cNvSpPr txBox="1">
            <a:spLocks noChangeArrowheads="1"/>
          </p:cNvSpPr>
          <p:nvPr/>
        </p:nvSpPr>
        <p:spPr bwMode="auto">
          <a:xfrm>
            <a:off x="7010400" y="4365625"/>
            <a:ext cx="22145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e-DE" sz="2200" smtClean="0">
                <a:solidFill>
                  <a:srgbClr val="5F5F5F"/>
                </a:solidFill>
              </a:rPr>
              <a:t>Zuständig für Erholung und Regeneration</a:t>
            </a:r>
          </a:p>
        </p:txBody>
      </p:sp>
      <p:sp>
        <p:nvSpPr>
          <p:cNvPr id="17" name="Pfeil nach unten 16"/>
          <p:cNvSpPr/>
          <p:nvPr/>
        </p:nvSpPr>
        <p:spPr>
          <a:xfrm>
            <a:off x="4794250" y="4079875"/>
            <a:ext cx="357188" cy="357188"/>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prstClr val="white"/>
              </a:solidFill>
              <a:latin typeface="Calibri"/>
            </a:endParaRPr>
          </a:p>
        </p:txBody>
      </p:sp>
      <p:sp>
        <p:nvSpPr>
          <p:cNvPr id="18" name="Pfeil nach unten 17"/>
          <p:cNvSpPr/>
          <p:nvPr/>
        </p:nvSpPr>
        <p:spPr>
          <a:xfrm>
            <a:off x="7858125" y="4002088"/>
            <a:ext cx="357188" cy="357187"/>
          </a:xfrm>
          <a:prstGeom prst="downArrow">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prstClr val="white"/>
              </a:solidFill>
              <a:latin typeface="Calibri"/>
            </a:endParaRPr>
          </a:p>
        </p:txBody>
      </p:sp>
      <p:sp>
        <p:nvSpPr>
          <p:cNvPr id="19" name="Textfeld 18"/>
          <p:cNvSpPr txBox="1">
            <a:spLocks noChangeArrowheads="1"/>
          </p:cNvSpPr>
          <p:nvPr/>
        </p:nvSpPr>
        <p:spPr bwMode="auto">
          <a:xfrm>
            <a:off x="5000625" y="6157913"/>
            <a:ext cx="2928938" cy="376237"/>
          </a:xfrm>
          <a:prstGeom prst="rect">
            <a:avLst/>
          </a:prstGeom>
          <a:solidFill>
            <a:srgbClr val="FFFFFF"/>
          </a:solidFill>
          <a:ln w="9525">
            <a:solidFill>
              <a:srgbClr val="000000"/>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e-DE" sz="1800" b="1" smtClean="0">
                <a:solidFill>
                  <a:srgbClr val="FF0000"/>
                </a:solidFill>
              </a:rPr>
              <a:t>Antagonisten</a:t>
            </a:r>
          </a:p>
        </p:txBody>
      </p:sp>
      <p:sp>
        <p:nvSpPr>
          <p:cNvPr id="21" name="Pfeil nach unten 20"/>
          <p:cNvSpPr/>
          <p:nvPr/>
        </p:nvSpPr>
        <p:spPr>
          <a:xfrm rot="9238795">
            <a:off x="5032375" y="5387975"/>
            <a:ext cx="387350" cy="654050"/>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prstClr val="white"/>
              </a:solidFill>
              <a:latin typeface="Calibri"/>
            </a:endParaRPr>
          </a:p>
        </p:txBody>
      </p:sp>
      <p:sp>
        <p:nvSpPr>
          <p:cNvPr id="23" name="Pfeil nach unten 22"/>
          <p:cNvSpPr>
            <a:spLocks noChangeArrowheads="1"/>
          </p:cNvSpPr>
          <p:nvPr/>
        </p:nvSpPr>
        <p:spPr bwMode="auto">
          <a:xfrm rot="11827296">
            <a:off x="7505700" y="5472113"/>
            <a:ext cx="347663" cy="685800"/>
          </a:xfrm>
          <a:prstGeom prst="downArrow">
            <a:avLst>
              <a:gd name="adj1" fmla="val 50000"/>
              <a:gd name="adj2" fmla="val 50000"/>
            </a:avLst>
          </a:prstGeom>
          <a:solidFill>
            <a:srgbClr val="009900"/>
          </a:solidFill>
          <a:ln w="25400" algn="ctr">
            <a:solidFill>
              <a:srgbClr val="009900"/>
            </a:solidFill>
            <a:miter lim="800000"/>
            <a:headEnd/>
            <a:tailEnd/>
          </a:ln>
        </p:spPr>
        <p:txBody>
          <a:bodyPr rot="10800000" anchor="ctr"/>
          <a:lstStyle/>
          <a:p>
            <a:pPr algn="ctr">
              <a:defRPr/>
            </a:pPr>
            <a:endParaRPr lang="de-DE">
              <a:solidFill>
                <a:prstClr val="white"/>
              </a:solidFill>
              <a:latin typeface="Calibri"/>
              <a:ea typeface="ＭＳ Ｐゴシック" charset="-128"/>
            </a:endParaRPr>
          </a:p>
        </p:txBody>
      </p:sp>
      <p:sp>
        <p:nvSpPr>
          <p:cNvPr id="26644" name="Rectangle 4"/>
          <p:cNvSpPr>
            <a:spLocks noChangeArrowheads="1"/>
          </p:cNvSpPr>
          <p:nvPr/>
        </p:nvSpPr>
        <p:spPr bwMode="auto">
          <a:xfrm>
            <a:off x="166688" y="260350"/>
            <a:ext cx="5976937" cy="647700"/>
          </a:xfrm>
          <a:prstGeom prst="rect">
            <a:avLst/>
          </a:prstGeom>
          <a:noFill/>
          <a:ln>
            <a:noFill/>
          </a:ln>
          <a:extLst>
            <a:ext uri="{909E8E84-426E-40dd-AFC4-6F175D3DCCD1}">
              <a14:hiddenFill xmlns:a14="http://schemas.microsoft.com/office/drawing/2010/main">
                <a:solidFill>
                  <a:srgbClr val="259F25"/>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r>
              <a:rPr lang="de-DE" sz="2800" b="1" dirty="0" smtClean="0">
                <a:solidFill>
                  <a:srgbClr val="A50021"/>
                </a:solidFill>
                <a:latin typeface="Arial Bold" charset="0"/>
              </a:rPr>
              <a:t>Zentrales Nervensystem (ZNS)</a:t>
            </a:r>
          </a:p>
        </p:txBody>
      </p:sp>
      <p:pic>
        <p:nvPicPr>
          <p:cNvPr id="25" name="Picture 20" descr="Gesundes%20Gehi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1709" y="1143000"/>
            <a:ext cx="23749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Bild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8058" y="128342"/>
            <a:ext cx="1465942" cy="675483"/>
          </a:xfrm>
          <a:prstGeom prst="rect">
            <a:avLst/>
          </a:prstGeom>
        </p:spPr>
      </p:pic>
    </p:spTree>
    <p:extLst>
      <p:ext uri="{BB962C8B-B14F-4D97-AF65-F5344CB8AC3E}">
        <p14:creationId xmlns:p14="http://schemas.microsoft.com/office/powerpoint/2010/main" val="282545880"/>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additive="base">
                                        <p:cTn id="73" dur="500" fill="hold"/>
                                        <p:tgtEl>
                                          <p:spTgt spid="11"/>
                                        </p:tgtEl>
                                        <p:attrNameLst>
                                          <p:attrName>ppt_x</p:attrName>
                                        </p:attrNameLst>
                                      </p:cBhvr>
                                      <p:tavLst>
                                        <p:tav tm="0">
                                          <p:val>
                                            <p:strVal val="#ppt_x"/>
                                          </p:val>
                                        </p:tav>
                                        <p:tav tm="100000">
                                          <p:val>
                                            <p:strVal val="#ppt_x"/>
                                          </p:val>
                                        </p:tav>
                                      </p:tavLst>
                                    </p:anim>
                                    <p:anim calcmode="lin" valueType="num">
                                      <p:cBhvr additive="base">
                                        <p:cTn id="7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ppt_x"/>
                                          </p:val>
                                        </p:tav>
                                        <p:tav tm="100000">
                                          <p:val>
                                            <p:strVal val="#ppt_x"/>
                                          </p:val>
                                        </p:tav>
                                      </p:tavLst>
                                    </p:anim>
                                    <p:anim calcmode="lin" valueType="num">
                                      <p:cBhvr additive="base">
                                        <p:cTn id="8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additive="base">
                                        <p:cTn id="91" dur="500" fill="hold"/>
                                        <p:tgtEl>
                                          <p:spTgt spid="21"/>
                                        </p:tgtEl>
                                        <p:attrNameLst>
                                          <p:attrName>ppt_x</p:attrName>
                                        </p:attrNameLst>
                                      </p:cBhvr>
                                      <p:tavLst>
                                        <p:tav tm="0">
                                          <p:val>
                                            <p:strVal val="#ppt_x"/>
                                          </p:val>
                                        </p:tav>
                                        <p:tav tm="100000">
                                          <p:val>
                                            <p:strVal val="#ppt_x"/>
                                          </p:val>
                                        </p:tav>
                                      </p:tavLst>
                                    </p:anim>
                                    <p:anim calcmode="lin" valueType="num">
                                      <p:cBhvr additive="base">
                                        <p:cTn id="9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additive="base">
                                        <p:cTn id="97" dur="500" fill="hold"/>
                                        <p:tgtEl>
                                          <p:spTgt spid="23"/>
                                        </p:tgtEl>
                                        <p:attrNameLst>
                                          <p:attrName>ppt_x</p:attrName>
                                        </p:attrNameLst>
                                      </p:cBhvr>
                                      <p:tavLst>
                                        <p:tav tm="0">
                                          <p:val>
                                            <p:strVal val="#ppt_x"/>
                                          </p:val>
                                        </p:tav>
                                        <p:tav tm="100000">
                                          <p:val>
                                            <p:strVal val="#ppt_x"/>
                                          </p:val>
                                        </p:tav>
                                      </p:tavLst>
                                    </p:anim>
                                    <p:anim calcmode="lin" valueType="num">
                                      <p:cBhvr additive="base">
                                        <p:cTn id="9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additive="base">
                                        <p:cTn id="103" dur="500" fill="hold"/>
                                        <p:tgtEl>
                                          <p:spTgt spid="19"/>
                                        </p:tgtEl>
                                        <p:attrNameLst>
                                          <p:attrName>ppt_x</p:attrName>
                                        </p:attrNameLst>
                                      </p:cBhvr>
                                      <p:tavLst>
                                        <p:tav tm="0">
                                          <p:val>
                                            <p:strVal val="#ppt_x"/>
                                          </p:val>
                                        </p:tav>
                                        <p:tav tm="100000">
                                          <p:val>
                                            <p:strVal val="#ppt_x"/>
                                          </p:val>
                                        </p:tav>
                                      </p:tavLst>
                                    </p:anim>
                                    <p:anim calcmode="lin" valueType="num">
                                      <p:cBhvr additive="base">
                                        <p:cTn id="10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P spid="11" grpId="0" animBg="1"/>
      <p:bldP spid="12" grpId="0" animBg="1"/>
      <p:bldP spid="13" grpId="0" animBg="1"/>
      <p:bldP spid="14" grpId="0" animBg="1"/>
      <p:bldP spid="15" grpId="0"/>
      <p:bldP spid="16" grpId="0"/>
      <p:bldP spid="17" grpId="0" animBg="1"/>
      <p:bldP spid="18" grpId="0" animBg="1"/>
      <p:bldP spid="19" grpId="0" animBg="1"/>
      <p:bldP spid="21"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3"/>
          <a:stretch>
            <a:fillRect/>
          </a:stretch>
        </p:blipFill>
        <p:spPr>
          <a:xfrm>
            <a:off x="0" y="0"/>
            <a:ext cx="9144000" cy="1421272"/>
          </a:xfrm>
          <a:prstGeom prst="rect">
            <a:avLst/>
          </a:prstGeom>
        </p:spPr>
      </p:pic>
      <p:sp>
        <p:nvSpPr>
          <p:cNvPr id="9" name="Rechteck 8"/>
          <p:cNvSpPr/>
          <p:nvPr/>
        </p:nvSpPr>
        <p:spPr>
          <a:xfrm>
            <a:off x="634963" y="1644613"/>
            <a:ext cx="8035553" cy="1200329"/>
          </a:xfrm>
          <a:prstGeom prst="rect">
            <a:avLst/>
          </a:prstGeom>
        </p:spPr>
        <p:txBody>
          <a:bodyPr wrap="square">
            <a:spAutoFit/>
          </a:bodyPr>
          <a:lstStyle/>
          <a:p>
            <a:r>
              <a:rPr lang="de-DE" sz="3600" dirty="0" smtClean="0">
                <a:latin typeface="Helvetica"/>
                <a:cs typeface="Helvetica"/>
              </a:rPr>
              <a:t>	  Der Sinn der Stressreaktionen</a:t>
            </a:r>
          </a:p>
          <a:p>
            <a:endParaRPr lang="de-DE" sz="3600" dirty="0" smtClean="0">
              <a:latin typeface="Helvetica"/>
              <a:cs typeface="Helvetica"/>
            </a:endParaRPr>
          </a:p>
        </p:txBody>
      </p:sp>
      <p:pic>
        <p:nvPicPr>
          <p:cNvPr id="2" name="Bild 1"/>
          <p:cNvPicPr>
            <a:picLocks noChangeAspect="1"/>
          </p:cNvPicPr>
          <p:nvPr/>
        </p:nvPicPr>
        <p:blipFill>
          <a:blip r:embed="rId4"/>
          <a:stretch>
            <a:fillRect/>
          </a:stretch>
        </p:blipFill>
        <p:spPr>
          <a:xfrm>
            <a:off x="1441174" y="2244777"/>
            <a:ext cx="6261652" cy="4696239"/>
          </a:xfrm>
          <a:prstGeom prst="rect">
            <a:avLst/>
          </a:prstGeom>
        </p:spPr>
      </p:pic>
      <p:pic>
        <p:nvPicPr>
          <p:cNvPr id="7" name="Bild 6" descr="logo-black.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75920" y="6135453"/>
            <a:ext cx="1568080" cy="722547"/>
          </a:xfrm>
          <a:prstGeom prst="rect">
            <a:avLst/>
          </a:prstGeom>
        </p:spPr>
      </p:pic>
    </p:spTree>
    <p:extLst>
      <p:ext uri="{BB962C8B-B14F-4D97-AF65-F5344CB8AC3E}">
        <p14:creationId xmlns:p14="http://schemas.microsoft.com/office/powerpoint/2010/main" val="154635268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 8" descr="logo-blac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8160" y="6361345"/>
            <a:ext cx="995840" cy="458868"/>
          </a:xfrm>
          <a:prstGeom prst="rect">
            <a:avLst/>
          </a:prstGeom>
        </p:spPr>
      </p:pic>
      <p:sp>
        <p:nvSpPr>
          <p:cNvPr id="5" name="Titel 4"/>
          <p:cNvSpPr>
            <a:spLocks noGrp="1"/>
          </p:cNvSpPr>
          <p:nvPr>
            <p:ph type="title"/>
          </p:nvPr>
        </p:nvSpPr>
        <p:spPr>
          <a:xfrm>
            <a:off x="457200" y="1270000"/>
            <a:ext cx="8229600" cy="771308"/>
          </a:xfrm>
        </p:spPr>
        <p:txBody>
          <a:bodyPr>
            <a:normAutofit fontScale="90000"/>
          </a:bodyPr>
          <a:lstStyle/>
          <a:p>
            <a:r>
              <a:rPr lang="de-DE" b="1" u="sng" dirty="0">
                <a:solidFill>
                  <a:srgbClr val="000000"/>
                </a:solidFill>
              </a:rPr>
              <a:t/>
            </a:r>
            <a:br>
              <a:rPr lang="de-DE" b="1" u="sng" dirty="0">
                <a:solidFill>
                  <a:srgbClr val="000000"/>
                </a:solidFill>
              </a:rPr>
            </a:br>
            <a:r>
              <a:rPr lang="de-DE" sz="3600" b="1" u="sng" dirty="0" smtClean="0">
                <a:solidFill>
                  <a:srgbClr val="000000"/>
                </a:solidFill>
              </a:rPr>
              <a:t>Sympathische Dominanz</a:t>
            </a:r>
            <a:br>
              <a:rPr lang="de-DE" sz="3600" b="1" u="sng" dirty="0" smtClean="0">
                <a:solidFill>
                  <a:srgbClr val="000000"/>
                </a:solidFill>
              </a:rPr>
            </a:br>
            <a:endParaRPr lang="de-DE" sz="3600" dirty="0"/>
          </a:p>
        </p:txBody>
      </p:sp>
      <p:sp>
        <p:nvSpPr>
          <p:cNvPr id="2" name="Untertitel 1"/>
          <p:cNvSpPr>
            <a:spLocks noGrp="1"/>
          </p:cNvSpPr>
          <p:nvPr>
            <p:ph sz="half" idx="1"/>
          </p:nvPr>
        </p:nvSpPr>
        <p:spPr>
          <a:xfrm>
            <a:off x="403078" y="2332037"/>
            <a:ext cx="4038600" cy="4525963"/>
          </a:xfrm>
        </p:spPr>
        <p:txBody>
          <a:bodyPr>
            <a:normAutofit fontScale="77500" lnSpcReduction="20000"/>
          </a:bodyPr>
          <a:lstStyle/>
          <a:p>
            <a:r>
              <a:rPr lang="de-DE" dirty="0" smtClean="0"/>
              <a:t>Damals: </a:t>
            </a:r>
            <a:r>
              <a:rPr lang="de-DE" dirty="0" err="1" smtClean="0"/>
              <a:t>fight</a:t>
            </a:r>
            <a:r>
              <a:rPr lang="de-DE" dirty="0" smtClean="0"/>
              <a:t> </a:t>
            </a:r>
            <a:r>
              <a:rPr lang="de-DE" dirty="0" err="1" smtClean="0"/>
              <a:t>or</a:t>
            </a:r>
            <a:r>
              <a:rPr lang="de-DE" dirty="0" smtClean="0"/>
              <a:t> </a:t>
            </a:r>
            <a:r>
              <a:rPr lang="de-DE" dirty="0" err="1" smtClean="0"/>
              <a:t>flight</a:t>
            </a:r>
            <a:endParaRPr lang="de-DE" dirty="0" smtClean="0"/>
          </a:p>
          <a:p>
            <a:endParaRPr lang="de-DE" dirty="0"/>
          </a:p>
          <a:p>
            <a:endParaRPr lang="de-DE" dirty="0" smtClean="0"/>
          </a:p>
          <a:p>
            <a:endParaRPr lang="de-DE" dirty="0" smtClean="0"/>
          </a:p>
          <a:p>
            <a:endParaRPr lang="de-DE" dirty="0"/>
          </a:p>
          <a:p>
            <a:endParaRPr lang="de-DE" dirty="0" smtClean="0"/>
          </a:p>
          <a:p>
            <a:endParaRPr lang="de-DE" dirty="0" smtClean="0"/>
          </a:p>
          <a:p>
            <a:r>
              <a:rPr lang="de-DE" dirty="0" smtClean="0"/>
              <a:t>Körperliche Aktivierung / Leistungsbereitschaft</a:t>
            </a:r>
          </a:p>
          <a:p>
            <a:r>
              <a:rPr lang="de-DE" dirty="0" smtClean="0"/>
              <a:t>Stresshormone, Blutdruck, Herzfrequenz, Energiebereitstellung</a:t>
            </a:r>
          </a:p>
          <a:p>
            <a:r>
              <a:rPr lang="de-DE" dirty="0" smtClean="0"/>
              <a:t>Regeneration, Balance</a:t>
            </a:r>
          </a:p>
          <a:p>
            <a:endParaRPr lang="de-DE" dirty="0"/>
          </a:p>
        </p:txBody>
      </p:sp>
      <p:sp>
        <p:nvSpPr>
          <p:cNvPr id="6" name="Inhaltsplatzhalter 5"/>
          <p:cNvSpPr>
            <a:spLocks noGrp="1"/>
          </p:cNvSpPr>
          <p:nvPr>
            <p:ph sz="half" idx="2"/>
          </p:nvPr>
        </p:nvSpPr>
        <p:spPr>
          <a:xfrm>
            <a:off x="4648200" y="2332037"/>
            <a:ext cx="4038600" cy="4525963"/>
          </a:xfrm>
        </p:spPr>
        <p:txBody>
          <a:bodyPr>
            <a:normAutofit fontScale="77500" lnSpcReduction="20000"/>
          </a:bodyPr>
          <a:lstStyle/>
          <a:p>
            <a:r>
              <a:rPr lang="de-DE" dirty="0" smtClean="0"/>
              <a:t>Heute: unmöglich</a:t>
            </a:r>
            <a:endParaRPr lang="de-DE" dirty="0"/>
          </a:p>
          <a:p>
            <a:pPr marL="0" indent="0">
              <a:buNone/>
            </a:pPr>
            <a:endParaRPr lang="de-DE" dirty="0" smtClean="0"/>
          </a:p>
          <a:p>
            <a:pPr marL="0" indent="0">
              <a:buNone/>
            </a:pPr>
            <a:endParaRPr lang="de-DE" dirty="0" smtClean="0"/>
          </a:p>
          <a:p>
            <a:pPr>
              <a:buFont typeface="Wingdings" charset="0"/>
              <a:buChar char="à"/>
            </a:pPr>
            <a:endParaRPr lang="de-DE" dirty="0" smtClean="0"/>
          </a:p>
          <a:p>
            <a:pPr>
              <a:buFont typeface="Wingdings" charset="0"/>
              <a:buChar char="à"/>
            </a:pPr>
            <a:endParaRPr lang="de-DE" dirty="0" smtClean="0"/>
          </a:p>
          <a:p>
            <a:pPr>
              <a:buFont typeface="Wingdings" charset="0"/>
              <a:buChar char="à"/>
            </a:pPr>
            <a:endParaRPr lang="de-DE" dirty="0"/>
          </a:p>
          <a:p>
            <a:endParaRPr lang="de-DE" dirty="0" smtClean="0"/>
          </a:p>
          <a:p>
            <a:r>
              <a:rPr lang="de-DE" dirty="0" smtClean="0"/>
              <a:t>körperliche Stressreaktion bleibt</a:t>
            </a:r>
          </a:p>
          <a:p>
            <a:pPr>
              <a:buFont typeface="Wingdings" charset="0"/>
              <a:buChar char="à"/>
            </a:pPr>
            <a:r>
              <a:rPr lang="de-DE" dirty="0" smtClean="0"/>
              <a:t> Dauerhafte körperliche Aktivierung schadet Körper, und Geist</a:t>
            </a:r>
          </a:p>
          <a:p>
            <a:pPr>
              <a:buFont typeface="Wingdings" charset="0"/>
              <a:buChar char="à"/>
            </a:pPr>
            <a:endParaRPr lang="de-DE" dirty="0" smtClean="0"/>
          </a:p>
        </p:txBody>
      </p:sp>
      <p:pic>
        <p:nvPicPr>
          <p:cNvPr id="8" name="Bild 7"/>
          <p:cNvPicPr/>
          <p:nvPr/>
        </p:nvPicPr>
        <p:blipFill>
          <a:blip r:embed="rId4">
            <a:extLst>
              <a:ext uri="{28A0092B-C50C-407E-A947-70E740481C1C}">
                <a14:useLocalDpi xmlns:a14="http://schemas.microsoft.com/office/drawing/2010/main" val="0"/>
              </a:ext>
            </a:extLst>
          </a:blip>
          <a:srcRect/>
          <a:stretch>
            <a:fillRect/>
          </a:stretch>
        </p:blipFill>
        <p:spPr bwMode="auto">
          <a:xfrm>
            <a:off x="5037030" y="2798920"/>
            <a:ext cx="2802255" cy="1762282"/>
          </a:xfrm>
          <a:prstGeom prst="rect">
            <a:avLst/>
          </a:prstGeom>
          <a:noFill/>
          <a:ln>
            <a:noFill/>
          </a:ln>
        </p:spPr>
      </p:pic>
      <p:pic>
        <p:nvPicPr>
          <p:cNvPr id="12" name="Bild 11"/>
          <p:cNvPicPr>
            <a:picLocks noChangeAspect="1"/>
          </p:cNvPicPr>
          <p:nvPr/>
        </p:nvPicPr>
        <p:blipFill>
          <a:blip r:embed="rId5"/>
          <a:stretch>
            <a:fillRect/>
          </a:stretch>
        </p:blipFill>
        <p:spPr>
          <a:xfrm>
            <a:off x="0" y="0"/>
            <a:ext cx="9144000" cy="1421272"/>
          </a:xfrm>
          <a:prstGeom prst="rect">
            <a:avLst/>
          </a:prstGeom>
        </p:spPr>
      </p:pic>
      <p:pic>
        <p:nvPicPr>
          <p:cNvPr id="10" name="Bild 9"/>
          <p:cNvPicPr>
            <a:picLocks noChangeAspect="1"/>
          </p:cNvPicPr>
          <p:nvPr/>
        </p:nvPicPr>
        <p:blipFill>
          <a:blip r:embed="rId6"/>
          <a:stretch>
            <a:fillRect/>
          </a:stretch>
        </p:blipFill>
        <p:spPr>
          <a:xfrm>
            <a:off x="812939" y="2649433"/>
            <a:ext cx="2748341" cy="2061256"/>
          </a:xfrm>
          <a:prstGeom prst="rect">
            <a:avLst/>
          </a:prstGeom>
        </p:spPr>
      </p:pic>
    </p:spTree>
    <p:extLst>
      <p:ext uri="{BB962C8B-B14F-4D97-AF65-F5344CB8AC3E}">
        <p14:creationId xmlns:p14="http://schemas.microsoft.com/office/powerpoint/2010/main" val="151528250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el 1"/>
          <p:cNvSpPr>
            <a:spLocks noGrp="1"/>
          </p:cNvSpPr>
          <p:nvPr>
            <p:ph type="ctrTitle" idx="4294967295"/>
          </p:nvPr>
        </p:nvSpPr>
        <p:spPr bwMode="auto">
          <a:xfrm>
            <a:off x="304800" y="76200"/>
            <a:ext cx="66294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1" hangingPunct="1"/>
            <a:r>
              <a:rPr lang="de-DE" sz="2800">
                <a:latin typeface="Arial Bold" charset="0"/>
                <a:ea typeface="ＭＳ Ｐゴシック" charset="0"/>
                <a:cs typeface="ＭＳ Ｐゴシック" charset="0"/>
              </a:rPr>
              <a:t>Zwei Achsen der Stressreaktion</a:t>
            </a:r>
          </a:p>
        </p:txBody>
      </p:sp>
      <p:sp>
        <p:nvSpPr>
          <p:cNvPr id="5" name="AutoShape 4"/>
          <p:cNvSpPr>
            <a:spLocks noChangeArrowheads="1"/>
          </p:cNvSpPr>
          <p:nvPr/>
        </p:nvSpPr>
        <p:spPr bwMode="auto">
          <a:xfrm>
            <a:off x="2209800" y="2257425"/>
            <a:ext cx="574675" cy="1054100"/>
          </a:xfrm>
          <a:prstGeom prst="curvedRightArrow">
            <a:avLst>
              <a:gd name="adj1" fmla="val 30000"/>
              <a:gd name="adj2" fmla="val 60000"/>
              <a:gd name="adj3" fmla="val 33333"/>
            </a:avLst>
          </a:prstGeom>
          <a:solidFill>
            <a:srgbClr val="A70202"/>
          </a:solidFill>
          <a:ln w="9525">
            <a:solidFill>
              <a:srgbClr val="A70202"/>
            </a:solidFill>
            <a:miter lim="800000"/>
            <a:headEnd/>
            <a:tailEnd/>
          </a:ln>
          <a:effectLst>
            <a:outerShdw blurRad="50800" dist="38100" dir="2700000" algn="tl" rotWithShape="0">
              <a:srgbClr val="000000">
                <a:alpha val="43000"/>
              </a:srgbClr>
            </a:outerShdw>
          </a:effectLst>
        </p:spPr>
        <p:txBody>
          <a:bodyPr wrap="none" anchor="ctr"/>
          <a:lstStyle/>
          <a:p>
            <a:pPr>
              <a:defRPr/>
            </a:pPr>
            <a:endParaRPr lang="de-DE"/>
          </a:p>
        </p:txBody>
      </p:sp>
      <p:sp>
        <p:nvSpPr>
          <p:cNvPr id="6" name="AutoShape 5"/>
          <p:cNvSpPr>
            <a:spLocks noChangeArrowheads="1"/>
          </p:cNvSpPr>
          <p:nvPr/>
        </p:nvSpPr>
        <p:spPr bwMode="auto">
          <a:xfrm rot="10800000">
            <a:off x="5634038" y="2111375"/>
            <a:ext cx="538162" cy="1050925"/>
          </a:xfrm>
          <a:prstGeom prst="curvedRightArrow">
            <a:avLst>
              <a:gd name="adj1" fmla="val 32267"/>
              <a:gd name="adj2" fmla="val 64533"/>
              <a:gd name="adj3" fmla="val 33333"/>
            </a:avLst>
          </a:prstGeom>
          <a:solidFill>
            <a:srgbClr val="A70202"/>
          </a:solidFill>
          <a:ln w="9525">
            <a:solidFill>
              <a:srgbClr val="A70202"/>
            </a:solidFill>
            <a:miter lim="800000"/>
            <a:headEnd/>
            <a:tailEnd/>
          </a:ln>
          <a:effectLst>
            <a:outerShdw blurRad="50800" dist="38100" dir="2700000" algn="tl" rotWithShape="0">
              <a:srgbClr val="000000">
                <a:alpha val="43000"/>
              </a:srgbClr>
            </a:outerShdw>
          </a:effectLst>
        </p:spPr>
        <p:txBody>
          <a:bodyPr wrap="none" anchor="ctr"/>
          <a:lstStyle/>
          <a:p>
            <a:pPr>
              <a:defRPr/>
            </a:pPr>
            <a:endParaRPr lang="de-DE"/>
          </a:p>
        </p:txBody>
      </p:sp>
      <p:sp>
        <p:nvSpPr>
          <p:cNvPr id="7" name="AutoShape 6"/>
          <p:cNvSpPr>
            <a:spLocks noChangeArrowheads="1"/>
          </p:cNvSpPr>
          <p:nvPr/>
        </p:nvSpPr>
        <p:spPr bwMode="auto">
          <a:xfrm rot="19186530">
            <a:off x="1279525" y="3095625"/>
            <a:ext cx="863600" cy="287338"/>
          </a:xfrm>
          <a:prstGeom prst="leftArrow">
            <a:avLst>
              <a:gd name="adj1" fmla="val 53676"/>
              <a:gd name="adj2" fmla="val 91154"/>
            </a:avLst>
          </a:prstGeom>
          <a:solidFill>
            <a:srgbClr val="A70202"/>
          </a:solidFill>
          <a:ln w="9525">
            <a:solidFill>
              <a:srgbClr val="A70202"/>
            </a:solidFill>
            <a:miter lim="800000"/>
            <a:headEnd/>
            <a:tailEnd/>
          </a:ln>
          <a:effectLst>
            <a:outerShdw blurRad="50800" dist="38100" dir="2700000" algn="tl" rotWithShape="0">
              <a:srgbClr val="000000">
                <a:alpha val="43000"/>
              </a:srgbClr>
            </a:outerShdw>
          </a:effectLst>
        </p:spPr>
        <p:txBody>
          <a:bodyPr wrap="none" anchor="ctr"/>
          <a:lstStyle/>
          <a:p>
            <a:pPr>
              <a:defRPr/>
            </a:pPr>
            <a:endParaRPr lang="de-DE"/>
          </a:p>
        </p:txBody>
      </p:sp>
      <p:sp>
        <p:nvSpPr>
          <p:cNvPr id="28677" name="Rectangle 7"/>
          <p:cNvSpPr>
            <a:spLocks noChangeArrowheads="1"/>
          </p:cNvSpPr>
          <p:nvPr/>
        </p:nvSpPr>
        <p:spPr bwMode="auto">
          <a:xfrm>
            <a:off x="743580" y="3671888"/>
            <a:ext cx="1652916" cy="888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spcBef>
                <a:spcPct val="50000"/>
              </a:spcBef>
            </a:pPr>
            <a:r>
              <a:rPr lang="de-DE" sz="2000" dirty="0">
                <a:solidFill>
                  <a:srgbClr val="404040"/>
                </a:solidFill>
                <a:cs typeface="Arial" charset="0"/>
              </a:rPr>
              <a:t>Sympathikus</a:t>
            </a:r>
          </a:p>
          <a:p>
            <a:pPr algn="ctr" eaLnBrk="0" hangingPunct="0">
              <a:lnSpc>
                <a:spcPct val="60000"/>
              </a:lnSpc>
              <a:spcBef>
                <a:spcPct val="50000"/>
              </a:spcBef>
            </a:pPr>
            <a:r>
              <a:rPr lang="de-DE" sz="1400" dirty="0">
                <a:solidFill>
                  <a:srgbClr val="404040"/>
                </a:solidFill>
                <a:cs typeface="Arial" charset="0"/>
              </a:rPr>
              <a:t>(</a:t>
            </a:r>
            <a:r>
              <a:rPr lang="de-DE" sz="1400" dirty="0" smtClean="0">
                <a:solidFill>
                  <a:srgbClr val="404040"/>
                </a:solidFill>
                <a:cs typeface="Arial" charset="0"/>
              </a:rPr>
              <a:t>Noradrenalin</a:t>
            </a:r>
          </a:p>
          <a:p>
            <a:pPr algn="ctr" eaLnBrk="0" hangingPunct="0">
              <a:lnSpc>
                <a:spcPct val="60000"/>
              </a:lnSpc>
              <a:spcBef>
                <a:spcPct val="50000"/>
              </a:spcBef>
            </a:pPr>
            <a:r>
              <a:rPr lang="de-DE" sz="1400" dirty="0" smtClean="0">
                <a:solidFill>
                  <a:srgbClr val="404040"/>
                </a:solidFill>
                <a:cs typeface="Arial" charset="0"/>
              </a:rPr>
              <a:t>100m/sec)</a:t>
            </a:r>
            <a:endParaRPr lang="de-DE" sz="1400" dirty="0">
              <a:solidFill>
                <a:srgbClr val="404040"/>
              </a:solidFill>
              <a:cs typeface="Arial" charset="0"/>
            </a:endParaRPr>
          </a:p>
        </p:txBody>
      </p:sp>
      <p:sp>
        <p:nvSpPr>
          <p:cNvPr id="9" name="Line 8"/>
          <p:cNvSpPr>
            <a:spLocks noChangeShapeType="1"/>
          </p:cNvSpPr>
          <p:nvPr/>
        </p:nvSpPr>
        <p:spPr bwMode="auto">
          <a:xfrm>
            <a:off x="1536700" y="4606925"/>
            <a:ext cx="0" cy="887413"/>
          </a:xfrm>
          <a:prstGeom prst="line">
            <a:avLst/>
          </a:prstGeom>
          <a:noFill/>
          <a:ln w="57150">
            <a:solidFill>
              <a:srgbClr val="A70202"/>
            </a:solidFill>
            <a:round/>
            <a:headEnd/>
            <a:tailEnd type="triangle" w="med" len="med"/>
          </a:ln>
          <a:effectLst>
            <a:outerShdw blurRad="50800" dist="38100" dir="2700000" algn="tl" rotWithShape="0">
              <a:srgbClr val="000000">
                <a:alpha val="43000"/>
              </a:srgbClr>
            </a:outerShdw>
          </a:effectLst>
        </p:spPr>
        <p:txBody>
          <a:bodyPr/>
          <a:lstStyle/>
          <a:p>
            <a:pPr fontAlgn="auto">
              <a:spcBef>
                <a:spcPts val="0"/>
              </a:spcBef>
              <a:spcAft>
                <a:spcPts val="0"/>
              </a:spcAft>
              <a:defRPr/>
            </a:pPr>
            <a:endParaRPr lang="de-DE">
              <a:latin typeface="+mn-lt"/>
              <a:ea typeface="+mn-ea"/>
              <a:cs typeface="+mn-cs"/>
            </a:endParaRPr>
          </a:p>
        </p:txBody>
      </p:sp>
      <p:sp>
        <p:nvSpPr>
          <p:cNvPr id="10" name="Rectangle 9"/>
          <p:cNvSpPr>
            <a:spLocks noChangeArrowheads="1"/>
          </p:cNvSpPr>
          <p:nvPr/>
        </p:nvSpPr>
        <p:spPr bwMode="auto">
          <a:xfrm>
            <a:off x="457200" y="5616575"/>
            <a:ext cx="2330450" cy="762000"/>
          </a:xfrm>
          <a:prstGeom prst="rect">
            <a:avLst/>
          </a:prstGeom>
          <a:solidFill>
            <a:schemeClr val="bg1">
              <a:lumMod val="95000"/>
            </a:schemeClr>
          </a:solidFill>
          <a:ln w="9525">
            <a:noFill/>
            <a:miter lim="800000"/>
            <a:headEnd/>
            <a:tailEnd/>
          </a:ln>
          <a:effectLst>
            <a:outerShdw blurRad="76200" dir="18900000" sy="23000" kx="-1200000" algn="bl">
              <a:srgbClr val="000000">
                <a:alpha val="15000"/>
              </a:srgbClr>
            </a:outerShdw>
          </a:effectLst>
        </p:spPr>
        <p:txBody>
          <a:bodyPr wrap="none">
            <a:spAutoFit/>
          </a:bodyPr>
          <a:lstStyle/>
          <a:p>
            <a:pPr algn="ctr" eaLnBrk="0" hangingPunct="0">
              <a:spcBef>
                <a:spcPct val="20000"/>
              </a:spcBef>
              <a:defRPr/>
            </a:pPr>
            <a:r>
              <a:rPr lang="de-DE" sz="2000" b="1"/>
              <a:t>Nebennierenmark</a:t>
            </a:r>
            <a:r>
              <a:rPr lang="de-DE" sz="2000" b="1">
                <a:solidFill>
                  <a:schemeClr val="bg1"/>
                </a:solidFill>
              </a:rPr>
              <a:t/>
            </a:r>
            <a:br>
              <a:rPr lang="de-DE" sz="2000" b="1">
                <a:solidFill>
                  <a:schemeClr val="bg1"/>
                </a:solidFill>
              </a:rPr>
            </a:br>
            <a:r>
              <a:rPr lang="de-DE" sz="2400" b="1">
                <a:solidFill>
                  <a:srgbClr val="E03127"/>
                </a:solidFill>
              </a:rPr>
              <a:t>Adrenalin</a:t>
            </a:r>
          </a:p>
        </p:txBody>
      </p:sp>
      <p:sp>
        <p:nvSpPr>
          <p:cNvPr id="11" name="AutoShape 10"/>
          <p:cNvSpPr>
            <a:spLocks noChangeArrowheads="1"/>
          </p:cNvSpPr>
          <p:nvPr/>
        </p:nvSpPr>
        <p:spPr bwMode="auto">
          <a:xfrm rot="2441085">
            <a:off x="6386513" y="2830513"/>
            <a:ext cx="863600" cy="287337"/>
          </a:xfrm>
          <a:prstGeom prst="rightArrow">
            <a:avLst>
              <a:gd name="adj1" fmla="val 50000"/>
              <a:gd name="adj2" fmla="val 75138"/>
            </a:avLst>
          </a:prstGeom>
          <a:solidFill>
            <a:srgbClr val="A70202"/>
          </a:solidFill>
          <a:ln w="9525">
            <a:solidFill>
              <a:srgbClr val="A70202"/>
            </a:solidFill>
            <a:miter lim="800000"/>
            <a:headEnd/>
            <a:tailEnd/>
          </a:ln>
          <a:effectLst>
            <a:outerShdw blurRad="50800" dist="38100" dir="2700000" algn="tl" rotWithShape="0">
              <a:srgbClr val="000000">
                <a:alpha val="43000"/>
              </a:srgbClr>
            </a:outerShdw>
          </a:effectLst>
        </p:spPr>
        <p:txBody>
          <a:bodyPr wrap="none" anchor="ctr"/>
          <a:lstStyle/>
          <a:p>
            <a:pPr>
              <a:defRPr/>
            </a:pPr>
            <a:endParaRPr lang="de-DE"/>
          </a:p>
        </p:txBody>
      </p:sp>
      <p:sp>
        <p:nvSpPr>
          <p:cNvPr id="28681" name="Rectangle 11"/>
          <p:cNvSpPr>
            <a:spLocks noChangeArrowheads="1"/>
          </p:cNvSpPr>
          <p:nvPr/>
        </p:nvSpPr>
        <p:spPr bwMode="auto">
          <a:xfrm>
            <a:off x="6026150" y="3276600"/>
            <a:ext cx="22542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spcBef>
                <a:spcPct val="50000"/>
              </a:spcBef>
            </a:pPr>
            <a:r>
              <a:rPr lang="de-DE" sz="2000">
                <a:solidFill>
                  <a:srgbClr val="404040"/>
                </a:solidFill>
                <a:cs typeface="Arial" charset="0"/>
              </a:rPr>
              <a:t>Hypothalamus</a:t>
            </a:r>
            <a:br>
              <a:rPr lang="de-DE" sz="2000">
                <a:solidFill>
                  <a:srgbClr val="404040"/>
                </a:solidFill>
                <a:cs typeface="Arial" charset="0"/>
              </a:rPr>
            </a:br>
            <a:r>
              <a:rPr lang="de-DE" sz="1400">
                <a:solidFill>
                  <a:srgbClr val="404040"/>
                </a:solidFill>
                <a:cs typeface="Arial" charset="0"/>
              </a:rPr>
              <a:t>Corticotropin-Releasing-Hormon CRH</a:t>
            </a:r>
          </a:p>
        </p:txBody>
      </p:sp>
      <p:sp>
        <p:nvSpPr>
          <p:cNvPr id="13" name="Line 12"/>
          <p:cNvSpPr>
            <a:spLocks noChangeShapeType="1"/>
          </p:cNvSpPr>
          <p:nvPr/>
        </p:nvSpPr>
        <p:spPr bwMode="auto">
          <a:xfrm>
            <a:off x="7175500" y="4114800"/>
            <a:ext cx="0" cy="431800"/>
          </a:xfrm>
          <a:prstGeom prst="line">
            <a:avLst/>
          </a:prstGeom>
          <a:noFill/>
          <a:ln w="57150">
            <a:solidFill>
              <a:srgbClr val="A70202"/>
            </a:solidFill>
            <a:round/>
            <a:headEnd/>
            <a:tailEnd type="triangle" w="med" len="med"/>
          </a:ln>
          <a:effectLst>
            <a:outerShdw blurRad="50800" dist="38100" dir="2700000" algn="tl" rotWithShape="0">
              <a:srgbClr val="000000">
                <a:alpha val="43000"/>
              </a:srgbClr>
            </a:outerShdw>
          </a:effectLst>
        </p:spPr>
        <p:txBody>
          <a:bodyPr/>
          <a:lstStyle/>
          <a:p>
            <a:pPr fontAlgn="auto">
              <a:spcBef>
                <a:spcPts val="0"/>
              </a:spcBef>
              <a:spcAft>
                <a:spcPts val="0"/>
              </a:spcAft>
              <a:defRPr/>
            </a:pPr>
            <a:endParaRPr lang="de-DE">
              <a:latin typeface="+mn-lt"/>
              <a:ea typeface="+mn-ea"/>
              <a:cs typeface="+mn-cs"/>
            </a:endParaRPr>
          </a:p>
        </p:txBody>
      </p:sp>
      <p:sp>
        <p:nvSpPr>
          <p:cNvPr id="28683" name="Rectangle 13"/>
          <p:cNvSpPr>
            <a:spLocks noChangeArrowheads="1"/>
          </p:cNvSpPr>
          <p:nvPr/>
        </p:nvSpPr>
        <p:spPr bwMode="auto">
          <a:xfrm>
            <a:off x="6316663" y="4606925"/>
            <a:ext cx="172243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spcBef>
                <a:spcPct val="50000"/>
              </a:spcBef>
            </a:pPr>
            <a:r>
              <a:rPr lang="de-DE" sz="2000">
                <a:solidFill>
                  <a:srgbClr val="404040"/>
                </a:solidFill>
                <a:cs typeface="Arial" charset="0"/>
              </a:rPr>
              <a:t>Hypophyse</a:t>
            </a:r>
            <a:br>
              <a:rPr lang="de-DE" sz="2000">
                <a:solidFill>
                  <a:srgbClr val="404040"/>
                </a:solidFill>
                <a:cs typeface="Arial" charset="0"/>
              </a:rPr>
            </a:br>
            <a:r>
              <a:rPr lang="de-DE" sz="1400">
                <a:solidFill>
                  <a:srgbClr val="404040"/>
                </a:solidFill>
                <a:cs typeface="Arial" charset="0"/>
              </a:rPr>
              <a:t>Corticotropin ACTH</a:t>
            </a:r>
          </a:p>
        </p:txBody>
      </p:sp>
      <p:sp>
        <p:nvSpPr>
          <p:cNvPr id="15" name="Rectangle 14"/>
          <p:cNvSpPr>
            <a:spLocks noChangeArrowheads="1"/>
          </p:cNvSpPr>
          <p:nvPr/>
        </p:nvSpPr>
        <p:spPr bwMode="auto">
          <a:xfrm>
            <a:off x="6000750" y="5616575"/>
            <a:ext cx="2344738" cy="762000"/>
          </a:xfrm>
          <a:prstGeom prst="rect">
            <a:avLst/>
          </a:prstGeom>
          <a:solidFill>
            <a:schemeClr val="bg1">
              <a:lumMod val="95000"/>
            </a:schemeClr>
          </a:solidFill>
          <a:ln w="9525">
            <a:noFill/>
            <a:miter lim="800000"/>
            <a:headEnd/>
            <a:tailEnd/>
          </a:ln>
          <a:effectLst>
            <a:outerShdw blurRad="76200" dir="18900000" sy="23000" kx="-1200000" algn="bl">
              <a:srgbClr val="000000">
                <a:alpha val="15000"/>
              </a:srgbClr>
            </a:outerShdw>
          </a:effectLst>
        </p:spPr>
        <p:txBody>
          <a:bodyPr wrap="none">
            <a:spAutoFit/>
          </a:bodyPr>
          <a:lstStyle/>
          <a:p>
            <a:pPr algn="ctr" eaLnBrk="0" hangingPunct="0">
              <a:spcBef>
                <a:spcPct val="20000"/>
              </a:spcBef>
              <a:defRPr/>
            </a:pPr>
            <a:r>
              <a:rPr lang="de-DE" sz="2000" b="1"/>
              <a:t>Nebennierenrinde</a:t>
            </a:r>
            <a:r>
              <a:rPr lang="de-DE" sz="2000" b="1">
                <a:solidFill>
                  <a:schemeClr val="bg1"/>
                </a:solidFill>
              </a:rPr>
              <a:t/>
            </a:r>
            <a:br>
              <a:rPr lang="de-DE" sz="2000" b="1">
                <a:solidFill>
                  <a:schemeClr val="bg1"/>
                </a:solidFill>
              </a:rPr>
            </a:br>
            <a:r>
              <a:rPr lang="de-DE" sz="2400" b="1">
                <a:solidFill>
                  <a:srgbClr val="E03127"/>
                </a:solidFill>
              </a:rPr>
              <a:t>Cortisol</a:t>
            </a:r>
          </a:p>
        </p:txBody>
      </p:sp>
      <p:sp>
        <p:nvSpPr>
          <p:cNvPr id="17" name="Line 16"/>
          <p:cNvSpPr>
            <a:spLocks noChangeShapeType="1"/>
          </p:cNvSpPr>
          <p:nvPr/>
        </p:nvSpPr>
        <p:spPr bwMode="auto">
          <a:xfrm flipH="1">
            <a:off x="8367713" y="5775325"/>
            <a:ext cx="144462" cy="0"/>
          </a:xfrm>
          <a:prstGeom prst="line">
            <a:avLst/>
          </a:prstGeom>
          <a:noFill/>
          <a:ln w="57150">
            <a:solidFill>
              <a:srgbClr val="A70202"/>
            </a:solidFill>
            <a:round/>
            <a:headEnd/>
            <a:tailEnd/>
          </a:ln>
          <a:effectLst>
            <a:outerShdw blurRad="50800" dist="38100" dir="2700000" algn="tl" rotWithShape="0">
              <a:srgbClr val="000000">
                <a:alpha val="43000"/>
              </a:srgbClr>
            </a:outerShdw>
          </a:effectLst>
        </p:spPr>
        <p:txBody>
          <a:bodyPr/>
          <a:lstStyle/>
          <a:p>
            <a:pPr fontAlgn="auto">
              <a:spcBef>
                <a:spcPts val="0"/>
              </a:spcBef>
              <a:spcAft>
                <a:spcPts val="0"/>
              </a:spcAft>
              <a:defRPr/>
            </a:pPr>
            <a:endParaRPr lang="de-DE">
              <a:latin typeface="+mn-lt"/>
              <a:ea typeface="+mn-ea"/>
              <a:cs typeface="+mn-cs"/>
            </a:endParaRPr>
          </a:p>
        </p:txBody>
      </p:sp>
      <p:sp>
        <p:nvSpPr>
          <p:cNvPr id="18" name="Line 17"/>
          <p:cNvSpPr>
            <a:spLocks noChangeShapeType="1"/>
          </p:cNvSpPr>
          <p:nvPr/>
        </p:nvSpPr>
        <p:spPr bwMode="auto">
          <a:xfrm flipH="1">
            <a:off x="8166100" y="4956175"/>
            <a:ext cx="377825" cy="0"/>
          </a:xfrm>
          <a:prstGeom prst="line">
            <a:avLst/>
          </a:prstGeom>
          <a:noFill/>
          <a:ln w="57150">
            <a:solidFill>
              <a:srgbClr val="A70202"/>
            </a:solidFill>
            <a:round/>
            <a:headEnd/>
            <a:tailEnd type="triangle" w="med" len="med"/>
          </a:ln>
          <a:effectLst>
            <a:outerShdw blurRad="50800" dist="38100" dir="2700000" algn="tl" rotWithShape="0">
              <a:srgbClr val="000000">
                <a:alpha val="43000"/>
              </a:srgbClr>
            </a:outerShdw>
          </a:effectLst>
        </p:spPr>
        <p:txBody>
          <a:bodyPr/>
          <a:lstStyle/>
          <a:p>
            <a:pPr fontAlgn="auto">
              <a:spcBef>
                <a:spcPts val="0"/>
              </a:spcBef>
              <a:spcAft>
                <a:spcPts val="0"/>
              </a:spcAft>
              <a:defRPr/>
            </a:pPr>
            <a:endParaRPr lang="de-DE">
              <a:latin typeface="+mn-lt"/>
              <a:ea typeface="+mn-ea"/>
              <a:cs typeface="+mn-cs"/>
            </a:endParaRPr>
          </a:p>
        </p:txBody>
      </p:sp>
      <p:sp>
        <p:nvSpPr>
          <p:cNvPr id="19" name="Line 18"/>
          <p:cNvSpPr>
            <a:spLocks noChangeShapeType="1"/>
          </p:cNvSpPr>
          <p:nvPr/>
        </p:nvSpPr>
        <p:spPr bwMode="auto">
          <a:xfrm flipH="1">
            <a:off x="8164513" y="3671888"/>
            <a:ext cx="360362" cy="0"/>
          </a:xfrm>
          <a:prstGeom prst="line">
            <a:avLst/>
          </a:prstGeom>
          <a:noFill/>
          <a:ln w="57150">
            <a:solidFill>
              <a:srgbClr val="A70202"/>
            </a:solidFill>
            <a:round/>
            <a:headEnd/>
            <a:tailEnd type="triangle" w="med" len="med"/>
          </a:ln>
          <a:effectLst>
            <a:outerShdw blurRad="50800" dist="38100" dir="2700000" algn="tl" rotWithShape="0">
              <a:srgbClr val="000000">
                <a:alpha val="43000"/>
              </a:srgbClr>
            </a:outerShdw>
          </a:effectLst>
        </p:spPr>
        <p:txBody>
          <a:bodyPr/>
          <a:lstStyle/>
          <a:p>
            <a:pPr fontAlgn="auto">
              <a:spcBef>
                <a:spcPts val="0"/>
              </a:spcBef>
              <a:spcAft>
                <a:spcPts val="0"/>
              </a:spcAft>
              <a:defRPr/>
            </a:pPr>
            <a:endParaRPr lang="de-DE">
              <a:latin typeface="+mn-lt"/>
              <a:ea typeface="+mn-ea"/>
              <a:cs typeface="+mn-cs"/>
            </a:endParaRPr>
          </a:p>
        </p:txBody>
      </p:sp>
      <p:sp>
        <p:nvSpPr>
          <p:cNvPr id="20" name="Line 19"/>
          <p:cNvSpPr>
            <a:spLocks noChangeShapeType="1"/>
          </p:cNvSpPr>
          <p:nvPr/>
        </p:nvSpPr>
        <p:spPr bwMode="auto">
          <a:xfrm>
            <a:off x="7175500" y="5202238"/>
            <a:ext cx="0" cy="360362"/>
          </a:xfrm>
          <a:prstGeom prst="line">
            <a:avLst/>
          </a:prstGeom>
          <a:noFill/>
          <a:ln w="57150">
            <a:solidFill>
              <a:srgbClr val="A70202"/>
            </a:solidFill>
            <a:round/>
            <a:headEnd/>
            <a:tailEnd type="triangle" w="med" len="med"/>
          </a:ln>
          <a:effectLst>
            <a:outerShdw blurRad="50800" dist="38100" dir="2700000" algn="tl" rotWithShape="0">
              <a:srgbClr val="000000">
                <a:alpha val="43000"/>
              </a:srgbClr>
            </a:outerShdw>
          </a:effectLst>
        </p:spPr>
        <p:txBody>
          <a:bodyPr/>
          <a:lstStyle/>
          <a:p>
            <a:pPr fontAlgn="auto">
              <a:spcBef>
                <a:spcPts val="0"/>
              </a:spcBef>
              <a:spcAft>
                <a:spcPts val="0"/>
              </a:spcAft>
              <a:defRPr/>
            </a:pPr>
            <a:endParaRPr lang="de-DE">
              <a:latin typeface="+mn-lt"/>
              <a:ea typeface="+mn-ea"/>
              <a:cs typeface="+mn-cs"/>
            </a:endParaRPr>
          </a:p>
        </p:txBody>
      </p:sp>
      <p:pic>
        <p:nvPicPr>
          <p:cNvPr id="28689" name="Picture 20" descr="Gesundes%20Gehir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158875"/>
            <a:ext cx="23749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Line 15"/>
          <p:cNvSpPr>
            <a:spLocks noChangeShapeType="1"/>
          </p:cNvSpPr>
          <p:nvPr/>
        </p:nvSpPr>
        <p:spPr bwMode="auto">
          <a:xfrm flipH="1">
            <a:off x="8528050" y="3643313"/>
            <a:ext cx="3175" cy="2159000"/>
          </a:xfrm>
          <a:prstGeom prst="line">
            <a:avLst/>
          </a:prstGeom>
          <a:noFill/>
          <a:ln w="57150">
            <a:solidFill>
              <a:srgbClr val="A70202"/>
            </a:solidFill>
            <a:round/>
            <a:headEnd/>
            <a:tailEnd/>
          </a:ln>
          <a:effectLst>
            <a:outerShdw blurRad="50800" dist="38100" dir="2700000" algn="tl" rotWithShape="0">
              <a:srgbClr val="000000">
                <a:alpha val="43000"/>
              </a:srgbClr>
            </a:outerShdw>
          </a:effectLst>
        </p:spPr>
        <p:txBody>
          <a:bodyPr/>
          <a:lstStyle/>
          <a:p>
            <a:pPr fontAlgn="auto">
              <a:spcBef>
                <a:spcPts val="0"/>
              </a:spcBef>
              <a:spcAft>
                <a:spcPts val="0"/>
              </a:spcAft>
              <a:defRPr/>
            </a:pPr>
            <a:endParaRPr lang="de-DE" dirty="0">
              <a:latin typeface="+mn-lt"/>
              <a:ea typeface="+mn-ea"/>
              <a:cs typeface="+mn-cs"/>
            </a:endParaRPr>
          </a:p>
        </p:txBody>
      </p:sp>
      <p:pic>
        <p:nvPicPr>
          <p:cNvPr id="21" name="Bild 20" descr="logo-blac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6360" y="0"/>
            <a:ext cx="1568080" cy="722547"/>
          </a:xfrm>
          <a:prstGeom prst="rect">
            <a:avLst/>
          </a:prstGeom>
        </p:spPr>
      </p:pic>
    </p:spTree>
    <p:extLst>
      <p:ext uri="{BB962C8B-B14F-4D97-AF65-F5344CB8AC3E}">
        <p14:creationId xmlns:p14="http://schemas.microsoft.com/office/powerpoint/2010/main" val="1996709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Line 1028"/>
          <p:cNvSpPr>
            <a:spLocks noChangeShapeType="1"/>
          </p:cNvSpPr>
          <p:nvPr/>
        </p:nvSpPr>
        <p:spPr bwMode="auto">
          <a:xfrm flipV="1">
            <a:off x="1835150" y="3789363"/>
            <a:ext cx="6049963" cy="612775"/>
          </a:xfrm>
          <a:prstGeom prst="line">
            <a:avLst/>
          </a:prstGeom>
          <a:noFill/>
          <a:ln w="25400">
            <a:solidFill>
              <a:schemeClr val="tx1"/>
            </a:solidFill>
            <a:round/>
            <a:headEnd/>
            <a:tailEnd type="triangle"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txBody>
          <a:bodyPr wrap="none" anchor="ctr"/>
          <a:lstStyle/>
          <a:p>
            <a:pPr>
              <a:defRPr/>
            </a:pPr>
            <a:endParaRPr lang="de-DE"/>
          </a:p>
        </p:txBody>
      </p:sp>
      <p:sp>
        <p:nvSpPr>
          <p:cNvPr id="55301" name="Rectangle 1029"/>
          <p:cNvSpPr>
            <a:spLocks noChangeArrowheads="1"/>
          </p:cNvSpPr>
          <p:nvPr/>
        </p:nvSpPr>
        <p:spPr bwMode="auto">
          <a:xfrm>
            <a:off x="179388" y="1628775"/>
            <a:ext cx="17399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spcBef>
                <a:spcPct val="50000"/>
              </a:spcBef>
            </a:pPr>
            <a:r>
              <a:rPr lang="de-DE" sz="2000" b="1">
                <a:solidFill>
                  <a:srgbClr val="000066"/>
                </a:solidFill>
              </a:rPr>
              <a:t>Anspannung</a:t>
            </a:r>
          </a:p>
        </p:txBody>
      </p:sp>
      <p:sp>
        <p:nvSpPr>
          <p:cNvPr id="55302" name="Rectangle 1030"/>
          <p:cNvSpPr>
            <a:spLocks noChangeArrowheads="1"/>
          </p:cNvSpPr>
          <p:nvPr/>
        </p:nvSpPr>
        <p:spPr bwMode="auto">
          <a:xfrm>
            <a:off x="179388" y="5624513"/>
            <a:ext cx="180975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de-DE" sz="2000" b="1">
                <a:solidFill>
                  <a:srgbClr val="000066"/>
                </a:solidFill>
              </a:rPr>
              <a:t>Entspannung</a:t>
            </a:r>
          </a:p>
        </p:txBody>
      </p:sp>
      <p:sp>
        <p:nvSpPr>
          <p:cNvPr id="55303" name="Freeform 1031"/>
          <p:cNvSpPr>
            <a:spLocks/>
          </p:cNvSpPr>
          <p:nvPr/>
        </p:nvSpPr>
        <p:spPr bwMode="auto">
          <a:xfrm>
            <a:off x="1476375" y="1052513"/>
            <a:ext cx="6769100" cy="4032250"/>
          </a:xfrm>
          <a:custGeom>
            <a:avLst/>
            <a:gdLst>
              <a:gd name="T0" fmla="*/ 0 w 4219"/>
              <a:gd name="T1" fmla="*/ 2147483647 h 2389"/>
              <a:gd name="T2" fmla="*/ 2147483647 w 4219"/>
              <a:gd name="T3" fmla="*/ 2147483647 h 2389"/>
              <a:gd name="T4" fmla="*/ 2147483647 w 4219"/>
              <a:gd name="T5" fmla="*/ 2147483647 h 2389"/>
              <a:gd name="T6" fmla="*/ 2147483647 w 4219"/>
              <a:gd name="T7" fmla="*/ 2147483647 h 2389"/>
              <a:gd name="T8" fmla="*/ 2147483647 w 4219"/>
              <a:gd name="T9" fmla="*/ 2147483647 h 2389"/>
              <a:gd name="T10" fmla="*/ 2147483647 w 4219"/>
              <a:gd name="T11" fmla="*/ 2147483647 h 2389"/>
              <a:gd name="T12" fmla="*/ 2147483647 w 4219"/>
              <a:gd name="T13" fmla="*/ 2147483647 h 2389"/>
              <a:gd name="T14" fmla="*/ 2147483647 w 4219"/>
              <a:gd name="T15" fmla="*/ 2147483647 h 2389"/>
              <a:gd name="T16" fmla="*/ 2147483647 w 4219"/>
              <a:gd name="T17" fmla="*/ 2147483647 h 2389"/>
              <a:gd name="T18" fmla="*/ 2147483647 w 4219"/>
              <a:gd name="T19" fmla="*/ 2147483647 h 2389"/>
              <a:gd name="T20" fmla="*/ 2147483647 w 4219"/>
              <a:gd name="T21" fmla="*/ 2147483647 h 2389"/>
              <a:gd name="T22" fmla="*/ 2147483647 w 4219"/>
              <a:gd name="T23" fmla="*/ 2147483647 h 2389"/>
              <a:gd name="T24" fmla="*/ 2147483647 w 4219"/>
              <a:gd name="T25" fmla="*/ 2147483647 h 2389"/>
              <a:gd name="T26" fmla="*/ 2147483647 w 4219"/>
              <a:gd name="T27" fmla="*/ 2147483647 h 23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19"/>
              <a:gd name="T43" fmla="*/ 0 h 2389"/>
              <a:gd name="T44" fmla="*/ 4219 w 4219"/>
              <a:gd name="T45" fmla="*/ 2389 h 23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19" h="2389">
                <a:moveTo>
                  <a:pt x="0" y="2245"/>
                </a:moveTo>
                <a:cubicBezTo>
                  <a:pt x="136" y="1992"/>
                  <a:pt x="272" y="1739"/>
                  <a:pt x="408" y="1701"/>
                </a:cubicBezTo>
                <a:cubicBezTo>
                  <a:pt x="544" y="1663"/>
                  <a:pt x="681" y="2063"/>
                  <a:pt x="817" y="2018"/>
                </a:cubicBezTo>
                <a:cubicBezTo>
                  <a:pt x="953" y="1973"/>
                  <a:pt x="1082" y="1527"/>
                  <a:pt x="1225" y="1429"/>
                </a:cubicBezTo>
                <a:cubicBezTo>
                  <a:pt x="1368" y="1331"/>
                  <a:pt x="1557" y="1505"/>
                  <a:pt x="1678" y="1429"/>
                </a:cubicBezTo>
                <a:cubicBezTo>
                  <a:pt x="1799" y="1353"/>
                  <a:pt x="1838" y="1066"/>
                  <a:pt x="1951" y="975"/>
                </a:cubicBezTo>
                <a:cubicBezTo>
                  <a:pt x="2064" y="884"/>
                  <a:pt x="2246" y="937"/>
                  <a:pt x="2359" y="884"/>
                </a:cubicBezTo>
                <a:cubicBezTo>
                  <a:pt x="2472" y="831"/>
                  <a:pt x="2555" y="740"/>
                  <a:pt x="2631" y="657"/>
                </a:cubicBezTo>
                <a:cubicBezTo>
                  <a:pt x="2707" y="574"/>
                  <a:pt x="2729" y="445"/>
                  <a:pt x="2812" y="385"/>
                </a:cubicBezTo>
                <a:cubicBezTo>
                  <a:pt x="2895" y="325"/>
                  <a:pt x="3032" y="310"/>
                  <a:pt x="3130" y="295"/>
                </a:cubicBezTo>
                <a:cubicBezTo>
                  <a:pt x="3228" y="280"/>
                  <a:pt x="3319" y="295"/>
                  <a:pt x="3402" y="295"/>
                </a:cubicBezTo>
                <a:cubicBezTo>
                  <a:pt x="3485" y="295"/>
                  <a:pt x="3508" y="0"/>
                  <a:pt x="3629" y="295"/>
                </a:cubicBezTo>
                <a:cubicBezTo>
                  <a:pt x="3750" y="590"/>
                  <a:pt x="4037" y="1739"/>
                  <a:pt x="4128" y="2064"/>
                </a:cubicBezTo>
                <a:cubicBezTo>
                  <a:pt x="4219" y="2389"/>
                  <a:pt x="4196" y="2317"/>
                  <a:pt x="4173" y="2245"/>
                </a:cubicBezTo>
              </a:path>
            </a:pathLst>
          </a:custGeom>
          <a:noFill/>
          <a:ln w="76200" cmpd="sng">
            <a:solidFill>
              <a:srgbClr val="E03127"/>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5304" name="Freeform 1032"/>
          <p:cNvSpPr>
            <a:spLocks/>
          </p:cNvSpPr>
          <p:nvPr/>
        </p:nvSpPr>
        <p:spPr bwMode="auto">
          <a:xfrm>
            <a:off x="1619250" y="3500438"/>
            <a:ext cx="5816600" cy="1308100"/>
          </a:xfrm>
          <a:custGeom>
            <a:avLst/>
            <a:gdLst>
              <a:gd name="T0" fmla="*/ 0 w 3664"/>
              <a:gd name="T1" fmla="*/ 2147483647 h 824"/>
              <a:gd name="T2" fmla="*/ 2147483647 w 3664"/>
              <a:gd name="T3" fmla="*/ 2147483647 h 824"/>
              <a:gd name="T4" fmla="*/ 2147483647 w 3664"/>
              <a:gd name="T5" fmla="*/ 2147483647 h 824"/>
              <a:gd name="T6" fmla="*/ 2147483647 w 3664"/>
              <a:gd name="T7" fmla="*/ 2147483647 h 824"/>
              <a:gd name="T8" fmla="*/ 2147483647 w 3664"/>
              <a:gd name="T9" fmla="*/ 2147483647 h 824"/>
              <a:gd name="T10" fmla="*/ 2147483647 w 3664"/>
              <a:gd name="T11" fmla="*/ 2147483647 h 824"/>
              <a:gd name="T12" fmla="*/ 2147483647 w 3664"/>
              <a:gd name="T13" fmla="*/ 2147483647 h 824"/>
              <a:gd name="T14" fmla="*/ 2147483647 w 3664"/>
              <a:gd name="T15" fmla="*/ 2147483647 h 824"/>
              <a:gd name="T16" fmla="*/ 2147483647 w 3664"/>
              <a:gd name="T17" fmla="*/ 2147483647 h 8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64"/>
              <a:gd name="T28" fmla="*/ 0 h 824"/>
              <a:gd name="T29" fmla="*/ 3664 w 3664"/>
              <a:gd name="T30" fmla="*/ 824 h 8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64" h="824">
                <a:moveTo>
                  <a:pt x="0" y="776"/>
                </a:moveTo>
                <a:cubicBezTo>
                  <a:pt x="168" y="488"/>
                  <a:pt x="336" y="200"/>
                  <a:pt x="480" y="200"/>
                </a:cubicBezTo>
                <a:cubicBezTo>
                  <a:pt x="624" y="200"/>
                  <a:pt x="704" y="792"/>
                  <a:pt x="864" y="776"/>
                </a:cubicBezTo>
                <a:cubicBezTo>
                  <a:pt x="1024" y="760"/>
                  <a:pt x="1280" y="96"/>
                  <a:pt x="1440" y="104"/>
                </a:cubicBezTo>
                <a:cubicBezTo>
                  <a:pt x="1600" y="112"/>
                  <a:pt x="1664" y="824"/>
                  <a:pt x="1824" y="824"/>
                </a:cubicBezTo>
                <a:cubicBezTo>
                  <a:pt x="1984" y="824"/>
                  <a:pt x="2224" y="112"/>
                  <a:pt x="2400" y="104"/>
                </a:cubicBezTo>
                <a:cubicBezTo>
                  <a:pt x="2576" y="96"/>
                  <a:pt x="2688" y="776"/>
                  <a:pt x="2880" y="776"/>
                </a:cubicBezTo>
                <a:cubicBezTo>
                  <a:pt x="3072" y="776"/>
                  <a:pt x="3440" y="208"/>
                  <a:pt x="3552" y="104"/>
                </a:cubicBezTo>
                <a:cubicBezTo>
                  <a:pt x="3664" y="0"/>
                  <a:pt x="3608" y="76"/>
                  <a:pt x="3552" y="152"/>
                </a:cubicBezTo>
              </a:path>
            </a:pathLst>
          </a:custGeom>
          <a:noFill/>
          <a:ln w="76200" cmpd="sng">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55305" name="Rectangle 1033"/>
          <p:cNvSpPr>
            <a:spLocks noChangeArrowheads="1"/>
          </p:cNvSpPr>
          <p:nvPr/>
        </p:nvSpPr>
        <p:spPr bwMode="auto">
          <a:xfrm>
            <a:off x="7356475" y="5516563"/>
            <a:ext cx="17526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de-DE" sz="2000" b="1">
                <a:solidFill>
                  <a:srgbClr val="E03127"/>
                </a:solidFill>
              </a:rPr>
              <a:t>Erschöpfung</a:t>
            </a:r>
          </a:p>
        </p:txBody>
      </p:sp>
      <p:sp>
        <p:nvSpPr>
          <p:cNvPr id="55306" name="Line 1034"/>
          <p:cNvSpPr>
            <a:spLocks noChangeShapeType="1"/>
          </p:cNvSpPr>
          <p:nvPr/>
        </p:nvSpPr>
        <p:spPr bwMode="auto">
          <a:xfrm flipV="1">
            <a:off x="1835150" y="2781300"/>
            <a:ext cx="4032250" cy="15843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55307" name="Line 1035"/>
          <p:cNvSpPr>
            <a:spLocks noChangeShapeType="1"/>
          </p:cNvSpPr>
          <p:nvPr/>
        </p:nvSpPr>
        <p:spPr bwMode="auto">
          <a:xfrm>
            <a:off x="5872163" y="2806700"/>
            <a:ext cx="2012950" cy="22780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55308" name="Rectangle 1036"/>
          <p:cNvSpPr>
            <a:spLocks noChangeArrowheads="1"/>
          </p:cNvSpPr>
          <p:nvPr/>
        </p:nvSpPr>
        <p:spPr bwMode="auto">
          <a:xfrm>
            <a:off x="1547813" y="1052513"/>
            <a:ext cx="5688012" cy="595312"/>
          </a:xfrm>
          <a:prstGeom prst="rect">
            <a:avLst/>
          </a:prstGeom>
          <a:noFill/>
          <a:ln>
            <a:noFill/>
          </a:ln>
          <a:extLst/>
        </p:spPr>
        <p:txBody>
          <a:bodyPr>
            <a:spAutoFit/>
          </a:bodyPr>
          <a:lstStyle/>
          <a:p>
            <a:pPr eaLnBrk="0" hangingPunct="0">
              <a:buClr>
                <a:schemeClr val="tx1"/>
              </a:buClr>
              <a:buSzPct val="69000"/>
              <a:buFont typeface="Wingdings" pitchFamily="2" charset="2"/>
              <a:buNone/>
              <a:defRPr/>
            </a:pPr>
            <a:r>
              <a:rPr lang="de-DE" sz="1600" dirty="0">
                <a:solidFill>
                  <a:schemeClr val="bg1">
                    <a:lumMod val="50000"/>
                  </a:schemeClr>
                </a:solidFill>
                <a:ea typeface="ＭＳ Ｐゴシック" charset="-128"/>
                <a:cs typeface="+mn-cs"/>
              </a:rPr>
              <a:t>Die Stresswirkungen ergeben sich aus der Summe akuter </a:t>
            </a:r>
          </a:p>
          <a:p>
            <a:pPr eaLnBrk="0" hangingPunct="0">
              <a:buClr>
                <a:schemeClr val="tx1"/>
              </a:buClr>
              <a:buSzPct val="69000"/>
              <a:buFont typeface="Wingdings" pitchFamily="2" charset="2"/>
              <a:buNone/>
              <a:defRPr/>
            </a:pPr>
            <a:r>
              <a:rPr lang="de-DE" sz="1600" dirty="0">
                <a:solidFill>
                  <a:schemeClr val="bg1">
                    <a:lumMod val="50000"/>
                  </a:schemeClr>
                </a:solidFill>
                <a:ea typeface="ＭＳ Ｐゴシック" charset="-128"/>
                <a:cs typeface="+mn-cs"/>
              </a:rPr>
              <a:t>Stressoren und des allgemeinen Anspannungslevels.</a:t>
            </a:r>
            <a:r>
              <a:rPr lang="de-DE" sz="1700" dirty="0">
                <a:solidFill>
                  <a:schemeClr val="bg1">
                    <a:lumMod val="50000"/>
                  </a:schemeClr>
                </a:solidFill>
                <a:latin typeface="Century Gothic" pitchFamily="34" charset="0"/>
                <a:ea typeface="ＭＳ Ｐゴシック" charset="-128"/>
                <a:cs typeface="+mn-cs"/>
              </a:rPr>
              <a:t> </a:t>
            </a:r>
          </a:p>
        </p:txBody>
      </p:sp>
      <p:sp>
        <p:nvSpPr>
          <p:cNvPr id="55309" name="Rectangle 1037"/>
          <p:cNvSpPr>
            <a:spLocks noChangeArrowheads="1"/>
          </p:cNvSpPr>
          <p:nvPr/>
        </p:nvSpPr>
        <p:spPr bwMode="auto">
          <a:xfrm>
            <a:off x="2700338" y="5805488"/>
            <a:ext cx="4535487" cy="61595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0" hangingPunct="0">
              <a:buClr>
                <a:schemeClr val="tx1"/>
              </a:buClr>
              <a:buSzPct val="69000"/>
              <a:buFont typeface="Wingdings" charset="0"/>
              <a:buNone/>
            </a:pPr>
            <a:r>
              <a:rPr lang="de-DE" sz="1600">
                <a:solidFill>
                  <a:srgbClr val="7F7F7F"/>
                </a:solidFill>
              </a:rPr>
              <a:t>Ab einem gewissen Punkt genügen geringe </a:t>
            </a:r>
          </a:p>
          <a:p>
            <a:pPr eaLnBrk="0" hangingPunct="0">
              <a:buClr>
                <a:schemeClr val="tx1"/>
              </a:buClr>
              <a:buSzPct val="69000"/>
              <a:buFont typeface="Wingdings" charset="0"/>
              <a:buNone/>
            </a:pPr>
            <a:r>
              <a:rPr lang="de-DE" sz="1600">
                <a:solidFill>
                  <a:srgbClr val="7F7F7F"/>
                </a:solidFill>
              </a:rPr>
              <a:t>Auslöser für eine manifeste Krise</a:t>
            </a:r>
            <a:r>
              <a:rPr lang="de-DE">
                <a:solidFill>
                  <a:srgbClr val="7F7F7F"/>
                </a:solidFill>
              </a:rPr>
              <a:t>.</a:t>
            </a:r>
          </a:p>
        </p:txBody>
      </p:sp>
      <p:sp>
        <p:nvSpPr>
          <p:cNvPr id="55310" name="Text Box 1038"/>
          <p:cNvSpPr txBox="1">
            <a:spLocks noChangeArrowheads="1"/>
          </p:cNvSpPr>
          <p:nvPr/>
        </p:nvSpPr>
        <p:spPr bwMode="auto">
          <a:xfrm rot="-253557">
            <a:off x="6796088" y="3890963"/>
            <a:ext cx="1512887" cy="274637"/>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de-DE" sz="1200" b="1" dirty="0" smtClean="0">
                <a:solidFill>
                  <a:schemeClr val="bg1">
                    <a:lumMod val="50000"/>
                  </a:schemeClr>
                </a:solidFill>
                <a:latin typeface="Times New Roman" pitchFamily="18" charset="0"/>
                <a:ea typeface="ＭＳ Ｐゴシック" charset="-128"/>
                <a:cs typeface="+mn-cs"/>
              </a:rPr>
              <a:t>Leistung</a:t>
            </a:r>
          </a:p>
        </p:txBody>
      </p:sp>
      <p:sp>
        <p:nvSpPr>
          <p:cNvPr id="55311" name="Text Box 1039"/>
          <p:cNvSpPr txBox="1">
            <a:spLocks noChangeArrowheads="1"/>
          </p:cNvSpPr>
          <p:nvPr/>
        </p:nvSpPr>
        <p:spPr bwMode="auto">
          <a:xfrm rot="2873686">
            <a:off x="7129463" y="4611688"/>
            <a:ext cx="1512887" cy="274637"/>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de-DE" sz="1200" b="1" dirty="0" smtClean="0">
                <a:solidFill>
                  <a:schemeClr val="bg1">
                    <a:lumMod val="50000"/>
                  </a:schemeClr>
                </a:solidFill>
                <a:latin typeface="Times New Roman" pitchFamily="18" charset="0"/>
                <a:ea typeface="ＭＳ Ｐゴシック" charset="-128"/>
                <a:cs typeface="+mn-cs"/>
              </a:rPr>
              <a:t>Leistung</a:t>
            </a:r>
          </a:p>
        </p:txBody>
      </p:sp>
      <p:sp>
        <p:nvSpPr>
          <p:cNvPr id="55312" name="Rectangle 1040"/>
          <p:cNvSpPr>
            <a:spLocks noChangeArrowheads="1"/>
          </p:cNvSpPr>
          <p:nvPr/>
        </p:nvSpPr>
        <p:spPr bwMode="auto">
          <a:xfrm>
            <a:off x="7451725" y="1600200"/>
            <a:ext cx="1766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spcBef>
                <a:spcPct val="50000"/>
              </a:spcBef>
            </a:pPr>
            <a:r>
              <a:rPr lang="de-DE" sz="2000" b="1">
                <a:solidFill>
                  <a:srgbClr val="FF0000"/>
                </a:solidFill>
              </a:rPr>
              <a:t>Chronischer </a:t>
            </a:r>
            <a:br>
              <a:rPr lang="de-DE" sz="2000" b="1">
                <a:solidFill>
                  <a:srgbClr val="FF0000"/>
                </a:solidFill>
              </a:rPr>
            </a:br>
            <a:r>
              <a:rPr lang="de-DE" sz="2000" b="1">
                <a:solidFill>
                  <a:srgbClr val="FF0000"/>
                </a:solidFill>
              </a:rPr>
              <a:t>Stress</a:t>
            </a:r>
          </a:p>
        </p:txBody>
      </p:sp>
      <p:sp>
        <p:nvSpPr>
          <p:cNvPr id="55313" name="Rectangle 1041"/>
          <p:cNvSpPr>
            <a:spLocks noChangeArrowheads="1"/>
          </p:cNvSpPr>
          <p:nvPr/>
        </p:nvSpPr>
        <p:spPr bwMode="auto">
          <a:xfrm>
            <a:off x="8112125" y="3505200"/>
            <a:ext cx="1068388"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de-DE" sz="2000" b="1">
                <a:solidFill>
                  <a:srgbClr val="009900"/>
                </a:solidFill>
              </a:rPr>
              <a:t>Akuter </a:t>
            </a:r>
          </a:p>
          <a:p>
            <a:pPr eaLnBrk="0" hangingPunct="0"/>
            <a:r>
              <a:rPr lang="de-DE" sz="2000" b="1">
                <a:solidFill>
                  <a:srgbClr val="009900"/>
                </a:solidFill>
              </a:rPr>
              <a:t>Stress</a:t>
            </a:r>
          </a:p>
        </p:txBody>
      </p:sp>
      <p:sp>
        <p:nvSpPr>
          <p:cNvPr id="17" name="Line 16"/>
          <p:cNvSpPr>
            <a:spLocks noChangeShapeType="1"/>
          </p:cNvSpPr>
          <p:nvPr/>
        </p:nvSpPr>
        <p:spPr bwMode="auto">
          <a:xfrm>
            <a:off x="684213" y="2025650"/>
            <a:ext cx="0" cy="3613150"/>
          </a:xfrm>
          <a:prstGeom prst="line">
            <a:avLst/>
          </a:prstGeom>
          <a:noFill/>
          <a:ln w="57150">
            <a:solidFill>
              <a:srgbClr val="5F5F5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4832" name="Rectangle 4"/>
          <p:cNvSpPr>
            <a:spLocks noChangeArrowheads="1"/>
          </p:cNvSpPr>
          <p:nvPr/>
        </p:nvSpPr>
        <p:spPr bwMode="auto">
          <a:xfrm>
            <a:off x="250825" y="260350"/>
            <a:ext cx="5976938" cy="647700"/>
          </a:xfrm>
          <a:prstGeom prst="rect">
            <a:avLst/>
          </a:prstGeom>
          <a:gradFill rotWithShape="1">
            <a:gsLst>
              <a:gs pos="0">
                <a:srgbClr val="259F25"/>
              </a:gs>
              <a:gs pos="100000">
                <a:srgbClr val="114A1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r>
              <a:rPr lang="de-DE" sz="2800">
                <a:solidFill>
                  <a:schemeClr val="bg1"/>
                </a:solidFill>
                <a:latin typeface="Arial Bold" charset="0"/>
              </a:rPr>
              <a:t>Akuter und chronischer Stress</a:t>
            </a:r>
          </a:p>
        </p:txBody>
      </p:sp>
      <p:pic>
        <p:nvPicPr>
          <p:cNvPr id="19" name="Bild 18" descr="logo-blac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5920" y="6135453"/>
            <a:ext cx="1568080" cy="722547"/>
          </a:xfrm>
          <a:prstGeom prst="rect">
            <a:avLst/>
          </a:prstGeom>
        </p:spPr>
      </p:pic>
    </p:spTree>
    <p:extLst>
      <p:ext uri="{BB962C8B-B14F-4D97-AF65-F5344CB8AC3E}">
        <p14:creationId xmlns:p14="http://schemas.microsoft.com/office/powerpoint/2010/main" val="1712473290"/>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5302"/>
                                        </p:tgtEl>
                                        <p:attrNameLst>
                                          <p:attrName>style.visibility</p:attrName>
                                        </p:attrNameLst>
                                      </p:cBhvr>
                                      <p:to>
                                        <p:strVal val="visible"/>
                                      </p:to>
                                    </p:set>
                                    <p:anim calcmode="lin" valueType="num">
                                      <p:cBhvr additive="base">
                                        <p:cTn id="7" dur="500" fill="hold"/>
                                        <p:tgtEl>
                                          <p:spTgt spid="55302"/>
                                        </p:tgtEl>
                                        <p:attrNameLst>
                                          <p:attrName>ppt_x</p:attrName>
                                        </p:attrNameLst>
                                      </p:cBhvr>
                                      <p:tavLst>
                                        <p:tav tm="0">
                                          <p:val>
                                            <p:strVal val="0-#ppt_w/2"/>
                                          </p:val>
                                        </p:tav>
                                        <p:tav tm="100000">
                                          <p:val>
                                            <p:strVal val="#ppt_x"/>
                                          </p:val>
                                        </p:tav>
                                      </p:tavLst>
                                    </p:anim>
                                    <p:anim calcmode="lin" valueType="num">
                                      <p:cBhvr additive="base">
                                        <p:cTn id="8" dur="500" fill="hold"/>
                                        <p:tgtEl>
                                          <p:spTgt spid="5530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5301"/>
                                        </p:tgtEl>
                                        <p:attrNameLst>
                                          <p:attrName>style.visibility</p:attrName>
                                        </p:attrNameLst>
                                      </p:cBhvr>
                                      <p:to>
                                        <p:strVal val="visible"/>
                                      </p:to>
                                    </p:set>
                                    <p:anim calcmode="lin" valueType="num">
                                      <p:cBhvr additive="base">
                                        <p:cTn id="17" dur="500" fill="hold"/>
                                        <p:tgtEl>
                                          <p:spTgt spid="55301"/>
                                        </p:tgtEl>
                                        <p:attrNameLst>
                                          <p:attrName>ppt_x</p:attrName>
                                        </p:attrNameLst>
                                      </p:cBhvr>
                                      <p:tavLst>
                                        <p:tav tm="0">
                                          <p:val>
                                            <p:strVal val="0-#ppt_w/2"/>
                                          </p:val>
                                        </p:tav>
                                        <p:tav tm="100000">
                                          <p:val>
                                            <p:strVal val="#ppt_x"/>
                                          </p:val>
                                        </p:tav>
                                      </p:tavLst>
                                    </p:anim>
                                    <p:anim calcmode="lin" valueType="num">
                                      <p:cBhvr additive="base">
                                        <p:cTn id="18" dur="500" fill="hold"/>
                                        <p:tgtEl>
                                          <p:spTgt spid="55301"/>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55304"/>
                                        </p:tgtEl>
                                        <p:attrNameLst>
                                          <p:attrName>style.visibility</p:attrName>
                                        </p:attrNameLst>
                                      </p:cBhvr>
                                      <p:to>
                                        <p:strVal val="visible"/>
                                      </p:to>
                                    </p:set>
                                    <p:anim calcmode="lin" valueType="num">
                                      <p:cBhvr additive="base">
                                        <p:cTn id="23" dur="500" fill="hold"/>
                                        <p:tgtEl>
                                          <p:spTgt spid="55304"/>
                                        </p:tgtEl>
                                        <p:attrNameLst>
                                          <p:attrName>ppt_x</p:attrName>
                                        </p:attrNameLst>
                                      </p:cBhvr>
                                      <p:tavLst>
                                        <p:tav tm="0">
                                          <p:val>
                                            <p:strVal val="0-#ppt_w/2"/>
                                          </p:val>
                                        </p:tav>
                                        <p:tav tm="100000">
                                          <p:val>
                                            <p:strVal val="#ppt_x"/>
                                          </p:val>
                                        </p:tav>
                                      </p:tavLst>
                                    </p:anim>
                                    <p:anim calcmode="lin" valueType="num">
                                      <p:cBhvr additive="base">
                                        <p:cTn id="24" dur="500" fill="hold"/>
                                        <p:tgtEl>
                                          <p:spTgt spid="55304"/>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55300"/>
                                        </p:tgtEl>
                                        <p:attrNameLst>
                                          <p:attrName>style.visibility</p:attrName>
                                        </p:attrNameLst>
                                      </p:cBhvr>
                                      <p:to>
                                        <p:strVal val="visible"/>
                                      </p:to>
                                    </p:set>
                                    <p:anim calcmode="lin" valueType="num">
                                      <p:cBhvr additive="base">
                                        <p:cTn id="29" dur="500" fill="hold"/>
                                        <p:tgtEl>
                                          <p:spTgt spid="55300"/>
                                        </p:tgtEl>
                                        <p:attrNameLst>
                                          <p:attrName>ppt_x</p:attrName>
                                        </p:attrNameLst>
                                      </p:cBhvr>
                                      <p:tavLst>
                                        <p:tav tm="0">
                                          <p:val>
                                            <p:strVal val="0-#ppt_w/2"/>
                                          </p:val>
                                        </p:tav>
                                        <p:tav tm="100000">
                                          <p:val>
                                            <p:strVal val="#ppt_x"/>
                                          </p:val>
                                        </p:tav>
                                      </p:tavLst>
                                    </p:anim>
                                    <p:anim calcmode="lin" valueType="num">
                                      <p:cBhvr additive="base">
                                        <p:cTn id="30" dur="500" fill="hold"/>
                                        <p:tgtEl>
                                          <p:spTgt spid="55300"/>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55310"/>
                                        </p:tgtEl>
                                        <p:attrNameLst>
                                          <p:attrName>style.visibility</p:attrName>
                                        </p:attrNameLst>
                                      </p:cBhvr>
                                      <p:to>
                                        <p:strVal val="visible"/>
                                      </p:to>
                                    </p:set>
                                    <p:anim calcmode="lin" valueType="num">
                                      <p:cBhvr additive="base">
                                        <p:cTn id="35" dur="500" fill="hold"/>
                                        <p:tgtEl>
                                          <p:spTgt spid="55310"/>
                                        </p:tgtEl>
                                        <p:attrNameLst>
                                          <p:attrName>ppt_x</p:attrName>
                                        </p:attrNameLst>
                                      </p:cBhvr>
                                      <p:tavLst>
                                        <p:tav tm="0">
                                          <p:val>
                                            <p:strVal val="0-#ppt_w/2"/>
                                          </p:val>
                                        </p:tav>
                                        <p:tav tm="100000">
                                          <p:val>
                                            <p:strVal val="#ppt_x"/>
                                          </p:val>
                                        </p:tav>
                                      </p:tavLst>
                                    </p:anim>
                                    <p:anim calcmode="lin" valueType="num">
                                      <p:cBhvr additive="base">
                                        <p:cTn id="36" dur="500" fill="hold"/>
                                        <p:tgtEl>
                                          <p:spTgt spid="55310"/>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55313"/>
                                        </p:tgtEl>
                                        <p:attrNameLst>
                                          <p:attrName>style.visibility</p:attrName>
                                        </p:attrNameLst>
                                      </p:cBhvr>
                                      <p:to>
                                        <p:strVal val="visible"/>
                                      </p:to>
                                    </p:set>
                                    <p:anim calcmode="lin" valueType="num">
                                      <p:cBhvr additive="base">
                                        <p:cTn id="41" dur="500" fill="hold"/>
                                        <p:tgtEl>
                                          <p:spTgt spid="55313"/>
                                        </p:tgtEl>
                                        <p:attrNameLst>
                                          <p:attrName>ppt_x</p:attrName>
                                        </p:attrNameLst>
                                      </p:cBhvr>
                                      <p:tavLst>
                                        <p:tav tm="0">
                                          <p:val>
                                            <p:strVal val="0-#ppt_w/2"/>
                                          </p:val>
                                        </p:tav>
                                        <p:tav tm="100000">
                                          <p:val>
                                            <p:strVal val="#ppt_x"/>
                                          </p:val>
                                        </p:tav>
                                      </p:tavLst>
                                    </p:anim>
                                    <p:anim calcmode="lin" valueType="num">
                                      <p:cBhvr additive="base">
                                        <p:cTn id="42" dur="500" fill="hold"/>
                                        <p:tgtEl>
                                          <p:spTgt spid="55313"/>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55303"/>
                                        </p:tgtEl>
                                        <p:attrNameLst>
                                          <p:attrName>style.visibility</p:attrName>
                                        </p:attrNameLst>
                                      </p:cBhvr>
                                      <p:to>
                                        <p:strVal val="visible"/>
                                      </p:to>
                                    </p:set>
                                    <p:anim calcmode="lin" valueType="num">
                                      <p:cBhvr additive="base">
                                        <p:cTn id="47" dur="500" fill="hold"/>
                                        <p:tgtEl>
                                          <p:spTgt spid="55303"/>
                                        </p:tgtEl>
                                        <p:attrNameLst>
                                          <p:attrName>ppt_x</p:attrName>
                                        </p:attrNameLst>
                                      </p:cBhvr>
                                      <p:tavLst>
                                        <p:tav tm="0">
                                          <p:val>
                                            <p:strVal val="0-#ppt_w/2"/>
                                          </p:val>
                                        </p:tav>
                                        <p:tav tm="100000">
                                          <p:val>
                                            <p:strVal val="#ppt_x"/>
                                          </p:val>
                                        </p:tav>
                                      </p:tavLst>
                                    </p:anim>
                                    <p:anim calcmode="lin" valueType="num">
                                      <p:cBhvr additive="base">
                                        <p:cTn id="48" dur="500" fill="hold"/>
                                        <p:tgtEl>
                                          <p:spTgt spid="55303"/>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55306"/>
                                        </p:tgtEl>
                                        <p:attrNameLst>
                                          <p:attrName>style.visibility</p:attrName>
                                        </p:attrNameLst>
                                      </p:cBhvr>
                                      <p:to>
                                        <p:strVal val="visible"/>
                                      </p:to>
                                    </p:set>
                                    <p:anim calcmode="lin" valueType="num">
                                      <p:cBhvr additive="base">
                                        <p:cTn id="53" dur="500" fill="hold"/>
                                        <p:tgtEl>
                                          <p:spTgt spid="55306"/>
                                        </p:tgtEl>
                                        <p:attrNameLst>
                                          <p:attrName>ppt_x</p:attrName>
                                        </p:attrNameLst>
                                      </p:cBhvr>
                                      <p:tavLst>
                                        <p:tav tm="0">
                                          <p:val>
                                            <p:strVal val="0-#ppt_w/2"/>
                                          </p:val>
                                        </p:tav>
                                        <p:tav tm="100000">
                                          <p:val>
                                            <p:strVal val="#ppt_x"/>
                                          </p:val>
                                        </p:tav>
                                      </p:tavLst>
                                    </p:anim>
                                    <p:anim calcmode="lin" valueType="num">
                                      <p:cBhvr additive="base">
                                        <p:cTn id="54" dur="500" fill="hold"/>
                                        <p:tgtEl>
                                          <p:spTgt spid="55306"/>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55307"/>
                                        </p:tgtEl>
                                        <p:attrNameLst>
                                          <p:attrName>style.visibility</p:attrName>
                                        </p:attrNameLst>
                                      </p:cBhvr>
                                      <p:to>
                                        <p:strVal val="visible"/>
                                      </p:to>
                                    </p:set>
                                    <p:anim calcmode="lin" valueType="num">
                                      <p:cBhvr additive="base">
                                        <p:cTn id="59" dur="500" fill="hold"/>
                                        <p:tgtEl>
                                          <p:spTgt spid="55307"/>
                                        </p:tgtEl>
                                        <p:attrNameLst>
                                          <p:attrName>ppt_x</p:attrName>
                                        </p:attrNameLst>
                                      </p:cBhvr>
                                      <p:tavLst>
                                        <p:tav tm="0">
                                          <p:val>
                                            <p:strVal val="0-#ppt_w/2"/>
                                          </p:val>
                                        </p:tav>
                                        <p:tav tm="100000">
                                          <p:val>
                                            <p:strVal val="#ppt_x"/>
                                          </p:val>
                                        </p:tav>
                                      </p:tavLst>
                                    </p:anim>
                                    <p:anim calcmode="lin" valueType="num">
                                      <p:cBhvr additive="base">
                                        <p:cTn id="60" dur="500" fill="hold"/>
                                        <p:tgtEl>
                                          <p:spTgt spid="55307"/>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55311"/>
                                        </p:tgtEl>
                                        <p:attrNameLst>
                                          <p:attrName>style.visibility</p:attrName>
                                        </p:attrNameLst>
                                      </p:cBhvr>
                                      <p:to>
                                        <p:strVal val="visible"/>
                                      </p:to>
                                    </p:set>
                                    <p:anim calcmode="lin" valueType="num">
                                      <p:cBhvr additive="base">
                                        <p:cTn id="65" dur="500" fill="hold"/>
                                        <p:tgtEl>
                                          <p:spTgt spid="55311"/>
                                        </p:tgtEl>
                                        <p:attrNameLst>
                                          <p:attrName>ppt_x</p:attrName>
                                        </p:attrNameLst>
                                      </p:cBhvr>
                                      <p:tavLst>
                                        <p:tav tm="0">
                                          <p:val>
                                            <p:strVal val="0-#ppt_w/2"/>
                                          </p:val>
                                        </p:tav>
                                        <p:tav tm="100000">
                                          <p:val>
                                            <p:strVal val="#ppt_x"/>
                                          </p:val>
                                        </p:tav>
                                      </p:tavLst>
                                    </p:anim>
                                    <p:anim calcmode="lin" valueType="num">
                                      <p:cBhvr additive="base">
                                        <p:cTn id="66" dur="500" fill="hold"/>
                                        <p:tgtEl>
                                          <p:spTgt spid="55311"/>
                                        </p:tgtEl>
                                        <p:attrNameLst>
                                          <p:attrName>ppt_y</p:attrName>
                                        </p:attrNameLst>
                                      </p:cBhvr>
                                      <p:tavLst>
                                        <p:tav tm="0">
                                          <p:val>
                                            <p:strVal val="#ppt_y"/>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55312"/>
                                        </p:tgtEl>
                                        <p:attrNameLst>
                                          <p:attrName>style.visibility</p:attrName>
                                        </p:attrNameLst>
                                      </p:cBhvr>
                                      <p:to>
                                        <p:strVal val="visible"/>
                                      </p:to>
                                    </p:set>
                                    <p:anim calcmode="lin" valueType="num">
                                      <p:cBhvr additive="base">
                                        <p:cTn id="71" dur="500" fill="hold"/>
                                        <p:tgtEl>
                                          <p:spTgt spid="55312"/>
                                        </p:tgtEl>
                                        <p:attrNameLst>
                                          <p:attrName>ppt_x</p:attrName>
                                        </p:attrNameLst>
                                      </p:cBhvr>
                                      <p:tavLst>
                                        <p:tav tm="0">
                                          <p:val>
                                            <p:strVal val="0-#ppt_w/2"/>
                                          </p:val>
                                        </p:tav>
                                        <p:tav tm="100000">
                                          <p:val>
                                            <p:strVal val="#ppt_x"/>
                                          </p:val>
                                        </p:tav>
                                      </p:tavLst>
                                    </p:anim>
                                    <p:anim calcmode="lin" valueType="num">
                                      <p:cBhvr additive="base">
                                        <p:cTn id="72" dur="500" fill="hold"/>
                                        <p:tgtEl>
                                          <p:spTgt spid="55312"/>
                                        </p:tgtEl>
                                        <p:attrNameLst>
                                          <p:attrName>ppt_y</p:attrName>
                                        </p:attrNameLst>
                                      </p:cBhvr>
                                      <p:tavLst>
                                        <p:tav tm="0">
                                          <p:val>
                                            <p:strVal val="#ppt_y"/>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55305"/>
                                        </p:tgtEl>
                                        <p:attrNameLst>
                                          <p:attrName>style.visibility</p:attrName>
                                        </p:attrNameLst>
                                      </p:cBhvr>
                                      <p:to>
                                        <p:strVal val="visible"/>
                                      </p:to>
                                    </p:set>
                                    <p:anim calcmode="lin" valueType="num">
                                      <p:cBhvr additive="base">
                                        <p:cTn id="77" dur="500" fill="hold"/>
                                        <p:tgtEl>
                                          <p:spTgt spid="55305"/>
                                        </p:tgtEl>
                                        <p:attrNameLst>
                                          <p:attrName>ppt_x</p:attrName>
                                        </p:attrNameLst>
                                      </p:cBhvr>
                                      <p:tavLst>
                                        <p:tav tm="0">
                                          <p:val>
                                            <p:strVal val="0-#ppt_w/2"/>
                                          </p:val>
                                        </p:tav>
                                        <p:tav tm="100000">
                                          <p:val>
                                            <p:strVal val="#ppt_x"/>
                                          </p:val>
                                        </p:tav>
                                      </p:tavLst>
                                    </p:anim>
                                    <p:anim calcmode="lin" valueType="num">
                                      <p:cBhvr additive="base">
                                        <p:cTn id="78" dur="500" fill="hold"/>
                                        <p:tgtEl>
                                          <p:spTgt spid="55305"/>
                                        </p:tgtEl>
                                        <p:attrNameLst>
                                          <p:attrName>ppt_y</p:attrName>
                                        </p:attrNameLst>
                                      </p:cBhvr>
                                      <p:tavLst>
                                        <p:tav tm="0">
                                          <p:val>
                                            <p:strVal val="#ppt_y"/>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8" fill="hold" grpId="0" nodeType="clickEffect">
                                  <p:stCondLst>
                                    <p:cond delay="0"/>
                                  </p:stCondLst>
                                  <p:childTnLst>
                                    <p:set>
                                      <p:cBhvr>
                                        <p:cTn id="82" dur="1" fill="hold">
                                          <p:stCondLst>
                                            <p:cond delay="0"/>
                                          </p:stCondLst>
                                        </p:cTn>
                                        <p:tgtEl>
                                          <p:spTgt spid="55309"/>
                                        </p:tgtEl>
                                        <p:attrNameLst>
                                          <p:attrName>style.visibility</p:attrName>
                                        </p:attrNameLst>
                                      </p:cBhvr>
                                      <p:to>
                                        <p:strVal val="visible"/>
                                      </p:to>
                                    </p:set>
                                    <p:anim calcmode="lin" valueType="num">
                                      <p:cBhvr additive="base">
                                        <p:cTn id="83" dur="500" fill="hold"/>
                                        <p:tgtEl>
                                          <p:spTgt spid="55309"/>
                                        </p:tgtEl>
                                        <p:attrNameLst>
                                          <p:attrName>ppt_x</p:attrName>
                                        </p:attrNameLst>
                                      </p:cBhvr>
                                      <p:tavLst>
                                        <p:tav tm="0">
                                          <p:val>
                                            <p:strVal val="0-#ppt_w/2"/>
                                          </p:val>
                                        </p:tav>
                                        <p:tav tm="100000">
                                          <p:val>
                                            <p:strVal val="#ppt_x"/>
                                          </p:val>
                                        </p:tav>
                                      </p:tavLst>
                                    </p:anim>
                                    <p:anim calcmode="lin" valueType="num">
                                      <p:cBhvr additive="base">
                                        <p:cTn id="84" dur="500" fill="hold"/>
                                        <p:tgtEl>
                                          <p:spTgt spid="55309"/>
                                        </p:tgtEl>
                                        <p:attrNameLst>
                                          <p:attrName>ppt_y</p:attrName>
                                        </p:attrNameLst>
                                      </p:cBhvr>
                                      <p:tavLst>
                                        <p:tav tm="0">
                                          <p:val>
                                            <p:strVal val="#ppt_y"/>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55308"/>
                                        </p:tgtEl>
                                        <p:attrNameLst>
                                          <p:attrName>style.visibility</p:attrName>
                                        </p:attrNameLst>
                                      </p:cBhvr>
                                      <p:to>
                                        <p:strVal val="visible"/>
                                      </p:to>
                                    </p:set>
                                    <p:anim calcmode="lin" valueType="num">
                                      <p:cBhvr additive="base">
                                        <p:cTn id="89" dur="500" fill="hold"/>
                                        <p:tgtEl>
                                          <p:spTgt spid="55308"/>
                                        </p:tgtEl>
                                        <p:attrNameLst>
                                          <p:attrName>ppt_x</p:attrName>
                                        </p:attrNameLst>
                                      </p:cBhvr>
                                      <p:tavLst>
                                        <p:tav tm="0">
                                          <p:val>
                                            <p:strVal val="#ppt_x"/>
                                          </p:val>
                                        </p:tav>
                                        <p:tav tm="100000">
                                          <p:val>
                                            <p:strVal val="#ppt_x"/>
                                          </p:val>
                                        </p:tav>
                                      </p:tavLst>
                                    </p:anim>
                                    <p:anim calcmode="lin" valueType="num">
                                      <p:cBhvr additive="base">
                                        <p:cTn id="90" dur="500" fill="hold"/>
                                        <p:tgtEl>
                                          <p:spTgt spid="553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animBg="1" autoUpdateAnimBg="0"/>
      <p:bldP spid="55302" grpId="0" animBg="1" autoUpdateAnimBg="0"/>
      <p:bldP spid="55303" grpId="0" animBg="1"/>
      <p:bldP spid="55304" grpId="0" animBg="1"/>
      <p:bldP spid="55305" grpId="0" animBg="1" autoUpdateAnimBg="0"/>
      <p:bldP spid="55306" grpId="0" animBg="1"/>
      <p:bldP spid="55307" grpId="0" animBg="1"/>
      <p:bldP spid="55308" grpId="0"/>
      <p:bldP spid="55309" grpId="0" animBg="1" autoUpdateAnimBg="0"/>
      <p:bldP spid="55310" grpId="0" autoUpdateAnimBg="0"/>
      <p:bldP spid="55311" grpId="0" autoUpdateAnimBg="0"/>
      <p:bldP spid="55312" grpId="0"/>
      <p:bldP spid="55313" grpId="0" animBg="1" autoUpdateAnimBg="0"/>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el 1"/>
          <p:cNvSpPr>
            <a:spLocks noGrp="1"/>
          </p:cNvSpPr>
          <p:nvPr>
            <p:ph type="ctrTitle"/>
          </p:nvPr>
        </p:nvSpPr>
        <p:spPr bwMode="auto">
          <a:xfrm>
            <a:off x="304799" y="152400"/>
            <a:ext cx="8424863"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pPr eaLnBrk="1" hangingPunct="1">
              <a:spcBef>
                <a:spcPct val="0"/>
              </a:spcBef>
            </a:pPr>
            <a:r>
              <a:rPr lang="de-DE" sz="2800" dirty="0">
                <a:latin typeface="Arial Bold" charset="0"/>
                <a:ea typeface="ＭＳ Ｐゴシック" charset="0"/>
                <a:cs typeface="ＭＳ Ｐゴシック" charset="0"/>
              </a:rPr>
              <a:t>Akute Körperreaktion unter Stress</a:t>
            </a:r>
          </a:p>
        </p:txBody>
      </p:sp>
      <p:sp>
        <p:nvSpPr>
          <p:cNvPr id="4" name="Text Box 3"/>
          <p:cNvSpPr txBox="1">
            <a:spLocks noChangeArrowheads="1"/>
          </p:cNvSpPr>
          <p:nvPr/>
        </p:nvSpPr>
        <p:spPr bwMode="auto">
          <a:xfrm>
            <a:off x="2270125" y="1123950"/>
            <a:ext cx="6262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de-DE" sz="2000" dirty="0"/>
              <a:t>Aktivierung und Durchblutung des Gehirns</a:t>
            </a:r>
          </a:p>
        </p:txBody>
      </p:sp>
      <p:sp>
        <p:nvSpPr>
          <p:cNvPr id="5" name="Text Box 4"/>
          <p:cNvSpPr txBox="1">
            <a:spLocks noChangeArrowheads="1"/>
          </p:cNvSpPr>
          <p:nvPr/>
        </p:nvSpPr>
        <p:spPr bwMode="auto">
          <a:xfrm>
            <a:off x="2249488" y="1484313"/>
            <a:ext cx="63357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de-DE" sz="2000">
                <a:solidFill>
                  <a:srgbClr val="404040"/>
                </a:solidFill>
                <a:cs typeface="Arial" charset="0"/>
              </a:rPr>
              <a:t>Reduzierter Speichelfluss, trockener Mund</a:t>
            </a:r>
          </a:p>
        </p:txBody>
      </p:sp>
      <p:sp>
        <p:nvSpPr>
          <p:cNvPr id="6" name="Text Box 5"/>
          <p:cNvSpPr txBox="1">
            <a:spLocks noChangeArrowheads="1"/>
          </p:cNvSpPr>
          <p:nvPr/>
        </p:nvSpPr>
        <p:spPr bwMode="auto">
          <a:xfrm>
            <a:off x="2249488" y="1844675"/>
            <a:ext cx="6480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de-DE" sz="2000">
                <a:solidFill>
                  <a:srgbClr val="404040"/>
                </a:solidFill>
                <a:cs typeface="Arial" charset="0"/>
              </a:rPr>
              <a:t>Erweiterung der Bronchien, Atembeschleunigung</a:t>
            </a:r>
          </a:p>
        </p:txBody>
      </p:sp>
      <p:sp>
        <p:nvSpPr>
          <p:cNvPr id="7" name="Text Box 6"/>
          <p:cNvSpPr txBox="1">
            <a:spLocks noChangeArrowheads="1"/>
          </p:cNvSpPr>
          <p:nvPr/>
        </p:nvSpPr>
        <p:spPr bwMode="auto">
          <a:xfrm>
            <a:off x="2249488" y="2205038"/>
            <a:ext cx="62277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de-DE" sz="2000" dirty="0">
                <a:solidFill>
                  <a:srgbClr val="404040"/>
                </a:solidFill>
                <a:cs typeface="Arial" charset="0"/>
              </a:rPr>
              <a:t>Erhöhte Muskelspannung, verbesserte Reflexe</a:t>
            </a:r>
          </a:p>
        </p:txBody>
      </p:sp>
      <p:sp>
        <p:nvSpPr>
          <p:cNvPr id="8" name="Text Box 7"/>
          <p:cNvSpPr txBox="1">
            <a:spLocks noChangeArrowheads="1"/>
          </p:cNvSpPr>
          <p:nvPr/>
        </p:nvSpPr>
        <p:spPr bwMode="auto">
          <a:xfrm>
            <a:off x="2249488" y="2636838"/>
            <a:ext cx="5759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de-DE" sz="2000">
                <a:solidFill>
                  <a:srgbClr val="404040"/>
                </a:solidFill>
                <a:cs typeface="Arial" charset="0"/>
              </a:rPr>
              <a:t>Erhöhter Blutdruck, schnellerer Herzschlag</a:t>
            </a:r>
          </a:p>
        </p:txBody>
      </p:sp>
      <p:sp>
        <p:nvSpPr>
          <p:cNvPr id="9" name="Text Box 8"/>
          <p:cNvSpPr txBox="1">
            <a:spLocks noChangeArrowheads="1"/>
          </p:cNvSpPr>
          <p:nvPr/>
        </p:nvSpPr>
        <p:spPr bwMode="auto">
          <a:xfrm>
            <a:off x="2249488" y="2924175"/>
            <a:ext cx="4321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de-DE" sz="2000">
                <a:solidFill>
                  <a:srgbClr val="404040"/>
                </a:solidFill>
                <a:cs typeface="Arial" charset="0"/>
              </a:rPr>
              <a:t>Schwitzen</a:t>
            </a:r>
          </a:p>
        </p:txBody>
      </p:sp>
      <p:sp>
        <p:nvSpPr>
          <p:cNvPr id="20488" name="Text Box 9"/>
          <p:cNvSpPr txBox="1">
            <a:spLocks noChangeArrowheads="1"/>
          </p:cNvSpPr>
          <p:nvPr/>
        </p:nvSpPr>
        <p:spPr bwMode="auto">
          <a:xfrm>
            <a:off x="2249488" y="3429000"/>
            <a:ext cx="5743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de-DE" sz="2000">
              <a:solidFill>
                <a:srgbClr val="404040"/>
              </a:solidFill>
              <a:cs typeface="Arial" charset="0"/>
            </a:endParaRPr>
          </a:p>
        </p:txBody>
      </p:sp>
      <p:sp>
        <p:nvSpPr>
          <p:cNvPr id="11" name="Text Box 10"/>
          <p:cNvSpPr txBox="1">
            <a:spLocks noChangeArrowheads="1"/>
          </p:cNvSpPr>
          <p:nvPr/>
        </p:nvSpPr>
        <p:spPr bwMode="auto">
          <a:xfrm>
            <a:off x="2249488" y="3284538"/>
            <a:ext cx="62277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de-DE" sz="2000" dirty="0">
                <a:solidFill>
                  <a:srgbClr val="404040"/>
                </a:solidFill>
                <a:cs typeface="Arial" charset="0"/>
              </a:rPr>
              <a:t>Energiebereitstellung (Blutzucker, Fette)</a:t>
            </a:r>
          </a:p>
          <a:p>
            <a:r>
              <a:rPr lang="de-DE" sz="2000" dirty="0">
                <a:solidFill>
                  <a:srgbClr val="404040"/>
                </a:solidFill>
                <a:cs typeface="Arial" charset="0"/>
              </a:rPr>
              <a:t>Hemmung der Verdauungstätigkeit</a:t>
            </a:r>
          </a:p>
          <a:p>
            <a:r>
              <a:rPr lang="de-DE" sz="2000" dirty="0">
                <a:solidFill>
                  <a:srgbClr val="404040"/>
                </a:solidFill>
                <a:cs typeface="Arial" charset="0"/>
              </a:rPr>
              <a:t>und der Energiespeicherung</a:t>
            </a:r>
          </a:p>
        </p:txBody>
      </p:sp>
      <p:sp>
        <p:nvSpPr>
          <p:cNvPr id="20490" name="Text Box 11"/>
          <p:cNvSpPr txBox="1">
            <a:spLocks noChangeArrowheads="1"/>
          </p:cNvSpPr>
          <p:nvPr/>
        </p:nvSpPr>
        <p:spPr bwMode="auto">
          <a:xfrm>
            <a:off x="2249488" y="4497388"/>
            <a:ext cx="4233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de-DE" sz="2000">
              <a:solidFill>
                <a:srgbClr val="404040"/>
              </a:solidFill>
              <a:cs typeface="Arial" charset="0"/>
            </a:endParaRPr>
          </a:p>
        </p:txBody>
      </p:sp>
      <p:sp>
        <p:nvSpPr>
          <p:cNvPr id="20491" name="Text Box 12"/>
          <p:cNvSpPr txBox="1">
            <a:spLocks noChangeArrowheads="1"/>
          </p:cNvSpPr>
          <p:nvPr/>
        </p:nvSpPr>
        <p:spPr bwMode="auto">
          <a:xfrm>
            <a:off x="2249488" y="4221163"/>
            <a:ext cx="3600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de-DE" sz="2000">
              <a:solidFill>
                <a:srgbClr val="404040"/>
              </a:solidFill>
              <a:cs typeface="Arial" charset="0"/>
            </a:endParaRPr>
          </a:p>
        </p:txBody>
      </p:sp>
      <p:sp>
        <p:nvSpPr>
          <p:cNvPr id="14" name="Text Box 13"/>
          <p:cNvSpPr txBox="1">
            <a:spLocks noChangeArrowheads="1"/>
          </p:cNvSpPr>
          <p:nvPr/>
        </p:nvSpPr>
        <p:spPr bwMode="auto">
          <a:xfrm>
            <a:off x="2249488" y="4940300"/>
            <a:ext cx="53990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de-DE" sz="2000">
                <a:solidFill>
                  <a:srgbClr val="404040"/>
                </a:solidFill>
                <a:cs typeface="Arial" charset="0"/>
              </a:rPr>
              <a:t>Erhöhte Gerinnungsfähigkeit des Blutes</a:t>
            </a:r>
          </a:p>
        </p:txBody>
      </p:sp>
      <p:sp>
        <p:nvSpPr>
          <p:cNvPr id="15" name="Text Box 14"/>
          <p:cNvSpPr txBox="1">
            <a:spLocks noChangeArrowheads="1"/>
          </p:cNvSpPr>
          <p:nvPr/>
        </p:nvSpPr>
        <p:spPr bwMode="auto">
          <a:xfrm>
            <a:off x="2249488" y="5805488"/>
            <a:ext cx="62277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de-DE" sz="2000">
                <a:solidFill>
                  <a:srgbClr val="404040"/>
                </a:solidFill>
                <a:cs typeface="Arial" charset="0"/>
              </a:rPr>
              <a:t>Kurzfristig erhöhte Immunkompetenz</a:t>
            </a:r>
          </a:p>
        </p:txBody>
      </p:sp>
      <p:sp>
        <p:nvSpPr>
          <p:cNvPr id="20494" name="Text Box 15"/>
          <p:cNvSpPr txBox="1">
            <a:spLocks noChangeArrowheads="1"/>
          </p:cNvSpPr>
          <p:nvPr/>
        </p:nvSpPr>
        <p:spPr bwMode="auto">
          <a:xfrm>
            <a:off x="2249488" y="5084763"/>
            <a:ext cx="4537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buFontTx/>
              <a:buChar char="•"/>
            </a:pPr>
            <a:endParaRPr lang="de-DE" sz="2000">
              <a:solidFill>
                <a:srgbClr val="404040"/>
              </a:solidFill>
              <a:cs typeface="Arial" charset="0"/>
            </a:endParaRPr>
          </a:p>
        </p:txBody>
      </p:sp>
      <p:sp>
        <p:nvSpPr>
          <p:cNvPr id="17" name="Text Box 16"/>
          <p:cNvSpPr txBox="1">
            <a:spLocks noChangeArrowheads="1"/>
          </p:cNvSpPr>
          <p:nvPr/>
        </p:nvSpPr>
        <p:spPr bwMode="auto">
          <a:xfrm>
            <a:off x="2249488" y="4292600"/>
            <a:ext cx="52546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de-DE" sz="2000">
                <a:solidFill>
                  <a:srgbClr val="404040"/>
                </a:solidFill>
                <a:cs typeface="Arial" charset="0"/>
              </a:rPr>
              <a:t>Verminderte Durchblutung der Genitalien, Libidohemmung</a:t>
            </a:r>
          </a:p>
        </p:txBody>
      </p:sp>
      <p:sp>
        <p:nvSpPr>
          <p:cNvPr id="18" name="Rectangle 17"/>
          <p:cNvSpPr>
            <a:spLocks noChangeArrowheads="1"/>
          </p:cNvSpPr>
          <p:nvPr/>
        </p:nvSpPr>
        <p:spPr bwMode="auto">
          <a:xfrm>
            <a:off x="2249488" y="5300663"/>
            <a:ext cx="42179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2000">
                <a:solidFill>
                  <a:srgbClr val="404040"/>
                </a:solidFill>
                <a:cs typeface="Arial" charset="0"/>
              </a:rPr>
              <a:t>Kurzfristig erhöhte Schmerztoleranz</a:t>
            </a:r>
          </a:p>
        </p:txBody>
      </p:sp>
      <p:pic>
        <p:nvPicPr>
          <p:cNvPr id="20497" name="Bild 2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250" y="1281113"/>
            <a:ext cx="1703388" cy="527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Bild 19" descr="logo-blac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5920" y="6135453"/>
            <a:ext cx="1568080" cy="722547"/>
          </a:xfrm>
          <a:prstGeom prst="rect">
            <a:avLst/>
          </a:prstGeom>
        </p:spPr>
      </p:pic>
    </p:spTree>
    <p:extLst>
      <p:ext uri="{BB962C8B-B14F-4D97-AF65-F5344CB8AC3E}">
        <p14:creationId xmlns:p14="http://schemas.microsoft.com/office/powerpoint/2010/main" val="7015438"/>
      </p:ext>
    </p:extLst>
  </p:cSld>
  <p:clrMapOvr>
    <a:masterClrMapping/>
  </p:clrMapOvr>
  <p:transition xmlns:p14="http://schemas.microsoft.com/office/powerpoint/2010/main">
    <p:push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500"/>
                                        <p:tgtEl>
                                          <p:spTgt spid="9">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fade">
                                      <p:cBhvr>
                                        <p:cTn id="32" dur="500"/>
                                        <p:tgtEl>
                                          <p:spTgt spid="11">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xEl>
                                              <p:pRg st="1" end="1"/>
                                            </p:txEl>
                                          </p:spTgt>
                                        </p:tgtEl>
                                        <p:attrNameLst>
                                          <p:attrName>style.visibility</p:attrName>
                                        </p:attrNameLst>
                                      </p:cBhvr>
                                      <p:to>
                                        <p:strVal val="visible"/>
                                      </p:to>
                                    </p:set>
                                    <p:animEffect transition="in" filter="fade">
                                      <p:cBhvr>
                                        <p:cTn id="37" dur="500"/>
                                        <p:tgtEl>
                                          <p:spTgt spid="11">
                                            <p:txEl>
                                              <p:pRg st="1" end="1"/>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1">
                                            <p:txEl>
                                              <p:pRg st="2" end="2"/>
                                            </p:txEl>
                                          </p:spTgt>
                                        </p:tgtEl>
                                        <p:attrNameLst>
                                          <p:attrName>style.visibility</p:attrName>
                                        </p:attrNameLst>
                                      </p:cBhvr>
                                      <p:to>
                                        <p:strVal val="visible"/>
                                      </p:to>
                                    </p:set>
                                    <p:animEffect transition="in" filter="fade">
                                      <p:cBhvr>
                                        <p:cTn id="40" dur="500"/>
                                        <p:tgtEl>
                                          <p:spTgt spid="11">
                                            <p:txEl>
                                              <p:pRg st="2" end="2"/>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Effect transition="in" filter="fade">
                                      <p:cBhvr>
                                        <p:cTn id="45" dur="500"/>
                                        <p:tgtEl>
                                          <p:spTgt spid="5">
                                            <p:txEl>
                                              <p:pRg st="0" end="0"/>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0"/>
                                  </p:stCondLst>
                                  <p:childTnLst>
                                    <p:set>
                                      <p:cBhvr>
                                        <p:cTn id="49" dur="1" fill="hold">
                                          <p:stCondLst>
                                            <p:cond delay="0"/>
                                          </p:stCondLst>
                                        </p:cTn>
                                        <p:tgtEl>
                                          <p:spTgt spid="14">
                                            <p:txEl>
                                              <p:pRg st="0" end="0"/>
                                            </p:txEl>
                                          </p:spTgt>
                                        </p:tgtEl>
                                        <p:attrNameLst>
                                          <p:attrName>style.visibility</p:attrName>
                                        </p:attrNameLst>
                                      </p:cBhvr>
                                      <p:to>
                                        <p:strVal val="visible"/>
                                      </p:to>
                                    </p:set>
                                    <p:animEffect transition="in" filter="fade">
                                      <p:cBhvr>
                                        <p:cTn id="50" dur="500"/>
                                        <p:tgtEl>
                                          <p:spTgt spid="14">
                                            <p:txEl>
                                              <p:pRg st="0" end="0"/>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nodeType="clickEffect">
                                  <p:stCondLst>
                                    <p:cond delay="0"/>
                                  </p:stCondLst>
                                  <p:childTnLst>
                                    <p:set>
                                      <p:cBhvr>
                                        <p:cTn id="59" dur="1" fill="hold">
                                          <p:stCondLst>
                                            <p:cond delay="0"/>
                                          </p:stCondLst>
                                        </p:cTn>
                                        <p:tgtEl>
                                          <p:spTgt spid="18">
                                            <p:txEl>
                                              <p:pRg st="0" end="0"/>
                                            </p:txEl>
                                          </p:spTgt>
                                        </p:tgtEl>
                                        <p:attrNameLst>
                                          <p:attrName>style.visibility</p:attrName>
                                        </p:attrNameLst>
                                      </p:cBhvr>
                                      <p:to>
                                        <p:strVal val="visible"/>
                                      </p:to>
                                    </p:set>
                                    <p:animEffect transition="in" filter="fade">
                                      <p:cBhvr>
                                        <p:cTn id="60" dur="500"/>
                                        <p:tgtEl>
                                          <p:spTgt spid="18">
                                            <p:txEl>
                                              <p:pRg st="0" end="0"/>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el 1"/>
          <p:cNvSpPr>
            <a:spLocks noGrp="1"/>
          </p:cNvSpPr>
          <p:nvPr>
            <p:ph type="ctrTitle" idx="4294967295"/>
          </p:nvPr>
        </p:nvSpPr>
        <p:spPr bwMode="auto">
          <a:xfrm>
            <a:off x="0" y="260350"/>
            <a:ext cx="6934200" cy="576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p>
            <a:pPr eaLnBrk="1" hangingPunct="1"/>
            <a:r>
              <a:rPr lang="de-DE" sz="2800" b="1" dirty="0">
                <a:ea typeface="ＭＳ Ｐゴシック" charset="0"/>
                <a:cs typeface="Arial" charset="0"/>
              </a:rPr>
              <a:t>Mögliche Folgen von </a:t>
            </a:r>
            <a:r>
              <a:rPr lang="de-DE" sz="2800" b="1">
                <a:ea typeface="ＭＳ Ｐゴシック" charset="0"/>
                <a:cs typeface="Arial" charset="0"/>
              </a:rPr>
              <a:t>chronischem </a:t>
            </a:r>
            <a:r>
              <a:rPr lang="de-DE" sz="2800" b="1" smtClean="0">
                <a:ea typeface="ＭＳ Ｐゴシック" charset="0"/>
                <a:cs typeface="Arial" charset="0"/>
              </a:rPr>
              <a:t>Stress</a:t>
            </a:r>
            <a:endParaRPr lang="de-DE" sz="2800" b="1" dirty="0">
              <a:ea typeface="ＭＳ Ｐゴシック" charset="0"/>
              <a:cs typeface="Arial" charset="0"/>
            </a:endParaRPr>
          </a:p>
        </p:txBody>
      </p:sp>
      <p:sp>
        <p:nvSpPr>
          <p:cNvPr id="40962" name="Text Box 2"/>
          <p:cNvSpPr txBox="1">
            <a:spLocks noChangeArrowheads="1"/>
          </p:cNvSpPr>
          <p:nvPr/>
        </p:nvSpPr>
        <p:spPr bwMode="auto">
          <a:xfrm>
            <a:off x="2484438" y="1125538"/>
            <a:ext cx="5995987"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1000" indent="-290513"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ts val="600"/>
              </a:spcBef>
              <a:buClr>
                <a:srgbClr val="7F7F7F"/>
              </a:buClr>
              <a:buFont typeface="Wingdings" charset="0"/>
              <a:buChar char="§"/>
            </a:pPr>
            <a:r>
              <a:rPr lang="de-DE" sz="2000" dirty="0">
                <a:solidFill>
                  <a:srgbClr val="404040"/>
                </a:solidFill>
                <a:cs typeface="Arial" charset="0"/>
              </a:rPr>
              <a:t>Eingeschränkte kognitive Leistungsfähigkeit und Gedächtnisfunktionen</a:t>
            </a:r>
          </a:p>
          <a:p>
            <a:pPr>
              <a:spcBef>
                <a:spcPts val="600"/>
              </a:spcBef>
              <a:buClr>
                <a:srgbClr val="7F7F7F"/>
              </a:buClr>
              <a:buFont typeface="Wingdings" charset="0"/>
              <a:buChar char="§"/>
            </a:pPr>
            <a:r>
              <a:rPr lang="de-DE" sz="2000" dirty="0">
                <a:solidFill>
                  <a:srgbClr val="404040"/>
                </a:solidFill>
                <a:cs typeface="Arial" charset="0"/>
              </a:rPr>
              <a:t>Erschöpfungs-Depression (Burn-out)</a:t>
            </a:r>
          </a:p>
          <a:p>
            <a:pPr>
              <a:spcBef>
                <a:spcPts val="600"/>
              </a:spcBef>
              <a:buClr>
                <a:srgbClr val="7F7F7F"/>
              </a:buClr>
              <a:buFont typeface="Wingdings" charset="0"/>
              <a:buChar char="§"/>
            </a:pPr>
            <a:r>
              <a:rPr kumimoji="1" lang="de-DE" sz="2000" dirty="0">
                <a:solidFill>
                  <a:srgbClr val="404040"/>
                </a:solidFill>
                <a:cs typeface="Arial" charset="0"/>
              </a:rPr>
              <a:t>Tinnitus, Hörsturz, erhöhter Augeninnendruck</a:t>
            </a:r>
            <a:endParaRPr lang="de-DE" sz="2000" dirty="0">
              <a:solidFill>
                <a:srgbClr val="404040"/>
              </a:solidFill>
              <a:cs typeface="Arial" charset="0"/>
            </a:endParaRPr>
          </a:p>
          <a:p>
            <a:pPr>
              <a:spcBef>
                <a:spcPts val="600"/>
              </a:spcBef>
              <a:buClr>
                <a:srgbClr val="7F7F7F"/>
              </a:buClr>
              <a:buFont typeface="Wingdings" charset="0"/>
              <a:buChar char="§"/>
            </a:pPr>
            <a:r>
              <a:rPr lang="de-DE" sz="2000" dirty="0">
                <a:solidFill>
                  <a:srgbClr val="404040"/>
                </a:solidFill>
                <a:cs typeface="Arial" charset="0"/>
              </a:rPr>
              <a:t>Muskelverspannungen, Kopf- Rückenschmerzen</a:t>
            </a:r>
          </a:p>
          <a:p>
            <a:pPr>
              <a:spcBef>
                <a:spcPts val="600"/>
              </a:spcBef>
              <a:buClr>
                <a:srgbClr val="7F7F7F"/>
              </a:buClr>
              <a:buFont typeface="Wingdings" charset="0"/>
              <a:buChar char="§"/>
            </a:pPr>
            <a:r>
              <a:rPr lang="de-DE" sz="2000" dirty="0">
                <a:solidFill>
                  <a:srgbClr val="404040"/>
                </a:solidFill>
                <a:cs typeface="Arial" charset="0"/>
              </a:rPr>
              <a:t>Bluthochdruck, Koronare Herzerkrankung</a:t>
            </a:r>
          </a:p>
          <a:p>
            <a:pPr>
              <a:spcBef>
                <a:spcPts val="600"/>
              </a:spcBef>
              <a:buClr>
                <a:srgbClr val="7F7F7F"/>
              </a:buClr>
              <a:buFont typeface="Wingdings" charset="0"/>
              <a:buChar char="§"/>
            </a:pPr>
            <a:r>
              <a:rPr lang="de-DE" sz="2000" dirty="0">
                <a:solidFill>
                  <a:srgbClr val="404040"/>
                </a:solidFill>
                <a:cs typeface="Arial" charset="0"/>
              </a:rPr>
              <a:t>Erhöhte Blutfette, erhöhtes Diabetesrisiko</a:t>
            </a:r>
          </a:p>
          <a:p>
            <a:pPr eaLnBrk="1" hangingPunct="1">
              <a:spcBef>
                <a:spcPts val="600"/>
              </a:spcBef>
              <a:buClr>
                <a:srgbClr val="7F7F7F"/>
              </a:buClr>
              <a:buFont typeface="Wingdings" charset="0"/>
              <a:buChar char="§"/>
            </a:pPr>
            <a:r>
              <a:rPr lang="de-DE" sz="2000" dirty="0">
                <a:solidFill>
                  <a:srgbClr val="404040"/>
                </a:solidFill>
                <a:cs typeface="Arial" charset="0"/>
              </a:rPr>
              <a:t>Magen- Darmbeschwerden</a:t>
            </a:r>
          </a:p>
          <a:p>
            <a:pPr>
              <a:spcBef>
                <a:spcPts val="600"/>
              </a:spcBef>
              <a:buClr>
                <a:srgbClr val="7F7F7F"/>
              </a:buClr>
              <a:buFont typeface="Wingdings" charset="0"/>
              <a:buChar char="§"/>
            </a:pPr>
            <a:r>
              <a:rPr lang="de-DE" sz="2000" dirty="0">
                <a:solidFill>
                  <a:srgbClr val="404040"/>
                </a:solidFill>
                <a:cs typeface="Arial" charset="0"/>
              </a:rPr>
              <a:t>Potenzstörungen, Zyklusstörungen</a:t>
            </a:r>
          </a:p>
          <a:p>
            <a:pPr>
              <a:spcBef>
                <a:spcPts val="600"/>
              </a:spcBef>
              <a:buClr>
                <a:srgbClr val="7F7F7F"/>
              </a:buClr>
              <a:buFont typeface="Wingdings" charset="0"/>
              <a:buChar char="§"/>
            </a:pPr>
            <a:r>
              <a:rPr lang="de-DE" sz="2000" dirty="0">
                <a:solidFill>
                  <a:srgbClr val="404040"/>
                </a:solidFill>
                <a:cs typeface="Arial" charset="0"/>
              </a:rPr>
              <a:t>Schlafstörungen</a:t>
            </a:r>
          </a:p>
          <a:p>
            <a:pPr>
              <a:spcBef>
                <a:spcPts val="600"/>
              </a:spcBef>
              <a:buClr>
                <a:srgbClr val="7F7F7F"/>
              </a:buClr>
              <a:buFont typeface="Wingdings" charset="0"/>
              <a:buChar char="§"/>
            </a:pPr>
            <a:r>
              <a:rPr lang="de-DE" sz="2000" dirty="0">
                <a:solidFill>
                  <a:srgbClr val="404040"/>
                </a:solidFill>
                <a:cs typeface="Arial" charset="0"/>
              </a:rPr>
              <a:t>langfristig verminderte Schmerztoleranz</a:t>
            </a:r>
          </a:p>
          <a:p>
            <a:pPr>
              <a:spcBef>
                <a:spcPts val="600"/>
              </a:spcBef>
              <a:buClr>
                <a:srgbClr val="7F7F7F"/>
              </a:buClr>
              <a:buFont typeface="Wingdings" charset="0"/>
              <a:buChar char="§"/>
            </a:pPr>
            <a:r>
              <a:rPr lang="de-DE" sz="2000" dirty="0">
                <a:solidFill>
                  <a:srgbClr val="404040"/>
                </a:solidFill>
                <a:cs typeface="Arial" charset="0"/>
              </a:rPr>
              <a:t>langfristig geschwächte Immunkompetenz/ erhöhte Krankheitsanfälligkeit</a:t>
            </a:r>
          </a:p>
        </p:txBody>
      </p:sp>
      <p:sp>
        <p:nvSpPr>
          <p:cNvPr id="40963" name="Text Box 3"/>
          <p:cNvSpPr txBox="1">
            <a:spLocks noChangeArrowheads="1"/>
          </p:cNvSpPr>
          <p:nvPr/>
        </p:nvSpPr>
        <p:spPr bwMode="auto">
          <a:xfrm>
            <a:off x="2741613" y="4005263"/>
            <a:ext cx="5743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de-DE" sz="2000">
              <a:solidFill>
                <a:srgbClr val="404040"/>
              </a:solidFill>
            </a:endParaRPr>
          </a:p>
        </p:txBody>
      </p:sp>
      <p:pic>
        <p:nvPicPr>
          <p:cNvPr id="40964" name="Bild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250" y="1281113"/>
            <a:ext cx="1703388" cy="527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 6" descr="logo-blac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5920" y="6135453"/>
            <a:ext cx="1568080" cy="722547"/>
          </a:xfrm>
          <a:prstGeom prst="rect">
            <a:avLst/>
          </a:prstGeom>
        </p:spPr>
      </p:pic>
    </p:spTree>
    <p:extLst>
      <p:ext uri="{BB962C8B-B14F-4D97-AF65-F5344CB8AC3E}">
        <p14:creationId xmlns:p14="http://schemas.microsoft.com/office/powerpoint/2010/main" val="3570983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el 1"/>
          <p:cNvSpPr>
            <a:spLocks noGrp="1"/>
          </p:cNvSpPr>
          <p:nvPr>
            <p:ph type="ctrTitle"/>
          </p:nvPr>
        </p:nvSpPr>
        <p:spPr bwMode="auto">
          <a:xfrm>
            <a:off x="250825" y="220663"/>
            <a:ext cx="6629400" cy="687387"/>
          </a:xfrm>
          <a:noFill/>
          <a:extLst/>
        </p:spPr>
        <p:txBody>
          <a:bodyPr vert="horz" wrap="square" lIns="91440" tIns="45720" rIns="91440" bIns="45720" numCol="1" anchorCtr="0" compatLnSpc="1">
            <a:prstTxWarp prst="textNoShape">
              <a:avLst/>
            </a:prstTxWarp>
            <a:normAutofit fontScale="90000"/>
          </a:bodyPr>
          <a:lstStyle/>
          <a:p>
            <a:pPr>
              <a:spcBef>
                <a:spcPct val="0"/>
              </a:spcBef>
            </a:pPr>
            <a:r>
              <a:rPr lang="de-DE" altLang="de-DE" dirty="0" smtClean="0">
                <a:solidFill>
                  <a:schemeClr val="tx1">
                    <a:lumMod val="50000"/>
                    <a:lumOff val="50000"/>
                  </a:schemeClr>
                </a:solidFill>
                <a:latin typeface="Arial Bold" charset="0"/>
                <a:ea typeface="ＭＳ Ｐゴシック" pitchFamily="34" charset="-128"/>
              </a:rPr>
              <a:t>Stress am Arbeitsplatz</a:t>
            </a:r>
          </a:p>
        </p:txBody>
      </p:sp>
      <p:pic>
        <p:nvPicPr>
          <p:cNvPr id="57347" name="Picture 2"/>
          <p:cNvPicPr>
            <a:picLocks noChangeAspect="1" noChangeArrowheads="1"/>
          </p:cNvPicPr>
          <p:nvPr/>
        </p:nvPicPr>
        <p:blipFill>
          <a:blip r:embed="rId2">
            <a:extLst>
              <a:ext uri="{28A0092B-C50C-407E-A947-70E740481C1C}">
                <a14:useLocalDpi xmlns:a14="http://schemas.microsoft.com/office/drawing/2010/main" val="0"/>
              </a:ext>
            </a:extLst>
          </a:blip>
          <a:srcRect l="31950" t="35333" r="27251" b="15067"/>
          <a:stretch>
            <a:fillRect/>
          </a:stretch>
        </p:blipFill>
        <p:spPr bwMode="auto">
          <a:xfrm>
            <a:off x="457200" y="1125538"/>
            <a:ext cx="8435975" cy="5472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4139952" y="6309320"/>
            <a:ext cx="4248472" cy="307777"/>
          </a:xfrm>
          <a:prstGeom prst="rect">
            <a:avLst/>
          </a:prstGeom>
          <a:noFill/>
        </p:spPr>
        <p:txBody>
          <a:bodyPr wrap="square" rtlCol="0">
            <a:spAutoFit/>
          </a:bodyPr>
          <a:lstStyle/>
          <a:p>
            <a:pPr algn="r"/>
            <a:r>
              <a:rPr lang="de-DE" sz="1400" dirty="0" smtClean="0"/>
              <a:t>Quelle: Techniker-Krankenkasse 2013</a:t>
            </a:r>
            <a:endParaRPr lang="de-DE" sz="1400" dirty="0"/>
          </a:p>
        </p:txBody>
      </p:sp>
      <p:pic>
        <p:nvPicPr>
          <p:cNvPr id="7" name="Bild 6" descr="logo-blac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8001" y="97510"/>
            <a:ext cx="1568080" cy="722547"/>
          </a:xfrm>
          <a:prstGeom prst="rect">
            <a:avLst/>
          </a:prstGeom>
        </p:spPr>
      </p:pic>
    </p:spTree>
    <p:extLst>
      <p:ext uri="{BB962C8B-B14F-4D97-AF65-F5344CB8AC3E}">
        <p14:creationId xmlns:p14="http://schemas.microsoft.com/office/powerpoint/2010/main" val="1523929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el 1"/>
          <p:cNvSpPr>
            <a:spLocks noGrp="1"/>
          </p:cNvSpPr>
          <p:nvPr>
            <p:ph type="ctrTitle"/>
          </p:nvPr>
        </p:nvSpPr>
        <p:spPr bwMode="auto">
          <a:xfrm>
            <a:off x="304800" y="44450"/>
            <a:ext cx="8430126"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Autofit/>
          </a:bodyPr>
          <a:lstStyle/>
          <a:p>
            <a:pPr eaLnBrk="1" hangingPunct="1">
              <a:spcBef>
                <a:spcPct val="0"/>
              </a:spcBef>
            </a:pPr>
            <a:r>
              <a:rPr lang="de-DE" sz="3200" dirty="0">
                <a:latin typeface="Arial Bold" charset="0"/>
                <a:ea typeface="ＭＳ Ｐゴシック" charset="0"/>
                <a:cs typeface="ＭＳ Ｐゴシック" charset="0"/>
              </a:rPr>
              <a:t>Stress-Definition</a:t>
            </a:r>
            <a:br>
              <a:rPr lang="de-DE" sz="3200" dirty="0">
                <a:latin typeface="Arial Bold" charset="0"/>
                <a:ea typeface="ＭＳ Ｐゴシック" charset="0"/>
                <a:cs typeface="ＭＳ Ｐゴシック" charset="0"/>
              </a:rPr>
            </a:br>
            <a:r>
              <a:rPr lang="de-DE" sz="3200" dirty="0">
                <a:latin typeface="Arial Bold" charset="0"/>
                <a:ea typeface="ＭＳ Ｐゴシック" charset="0"/>
                <a:cs typeface="ＭＳ Ｐゴシック" charset="0"/>
              </a:rPr>
              <a:t>Allgemeines Anpassungssyndrom </a:t>
            </a:r>
            <a:r>
              <a:rPr lang="de-DE" sz="3200" dirty="0" smtClean="0">
                <a:latin typeface="Arial Bold" charset="0"/>
                <a:ea typeface="ＭＳ Ｐゴシック" charset="0"/>
                <a:cs typeface="ＭＳ Ｐゴシック" charset="0"/>
              </a:rPr>
              <a:t>- AAS</a:t>
            </a:r>
            <a:endParaRPr lang="de-DE" sz="3200" dirty="0">
              <a:latin typeface="Arial Bold" charset="0"/>
              <a:ea typeface="ＭＳ Ｐゴシック" charset="0"/>
              <a:cs typeface="ＭＳ Ｐゴシック" charset="0"/>
            </a:endParaRPr>
          </a:p>
        </p:txBody>
      </p:sp>
      <p:sp>
        <p:nvSpPr>
          <p:cNvPr id="22530" name="Text Box 3"/>
          <p:cNvSpPr txBox="1">
            <a:spLocks noChangeArrowheads="1"/>
          </p:cNvSpPr>
          <p:nvPr/>
        </p:nvSpPr>
        <p:spPr bwMode="auto">
          <a:xfrm>
            <a:off x="3702050" y="1512888"/>
            <a:ext cx="5240338" cy="369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de-DE" sz="2600" dirty="0">
                <a:solidFill>
                  <a:srgbClr val="404040"/>
                </a:solidFill>
                <a:cs typeface="Arial" charset="0"/>
              </a:rPr>
              <a:t>Stress ist ein komplexes, </a:t>
            </a:r>
            <a:br>
              <a:rPr lang="de-DE" sz="2600" dirty="0">
                <a:solidFill>
                  <a:srgbClr val="404040"/>
                </a:solidFill>
                <a:cs typeface="Arial" charset="0"/>
              </a:rPr>
            </a:br>
            <a:r>
              <a:rPr lang="de-DE" sz="2600" dirty="0">
                <a:solidFill>
                  <a:srgbClr val="404040"/>
                </a:solidFill>
                <a:cs typeface="Arial" charset="0"/>
              </a:rPr>
              <a:t>aber einheitliches und unspezifisches Reaktionsmuster eines Organismus auf jedwede Form von Belastung oder Anforderung, </a:t>
            </a:r>
            <a:r>
              <a:rPr lang="de-DE" sz="2600" dirty="0" smtClean="0">
                <a:solidFill>
                  <a:srgbClr val="404040"/>
                </a:solidFill>
                <a:cs typeface="Arial" charset="0"/>
              </a:rPr>
              <a:t>das </a:t>
            </a:r>
            <a:r>
              <a:rPr lang="de-DE" sz="2600" dirty="0">
                <a:solidFill>
                  <a:srgbClr val="404040"/>
                </a:solidFill>
                <a:cs typeface="Arial" charset="0"/>
              </a:rPr>
              <a:t>der Anpassung des Organismus an diese Belastung dient.</a:t>
            </a:r>
          </a:p>
          <a:p>
            <a:endParaRPr lang="de-DE" sz="2600" dirty="0">
              <a:solidFill>
                <a:srgbClr val="404040"/>
              </a:solidFill>
              <a:cs typeface="Arial" charset="0"/>
            </a:endParaRPr>
          </a:p>
        </p:txBody>
      </p:sp>
      <p:sp>
        <p:nvSpPr>
          <p:cNvPr id="22531" name="Rectangle 4"/>
          <p:cNvSpPr>
            <a:spLocks noChangeArrowheads="1"/>
          </p:cNvSpPr>
          <p:nvPr/>
        </p:nvSpPr>
        <p:spPr bwMode="auto">
          <a:xfrm>
            <a:off x="304800" y="5348288"/>
            <a:ext cx="31242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DE" sz="1500">
                <a:solidFill>
                  <a:srgbClr val="404040"/>
                </a:solidFill>
                <a:cs typeface="Arial" charset="0"/>
              </a:rPr>
              <a:t>(Prof. Hans Selye 1907 - 1982)</a:t>
            </a:r>
          </a:p>
        </p:txBody>
      </p:sp>
      <p:pic>
        <p:nvPicPr>
          <p:cNvPr id="22532" name="Picture 5" descr="Sely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00200"/>
            <a:ext cx="2741613"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6"/>
          <p:cNvSpPr txBox="1">
            <a:spLocks noChangeArrowheads="1"/>
          </p:cNvSpPr>
          <p:nvPr/>
        </p:nvSpPr>
        <p:spPr bwMode="auto">
          <a:xfrm>
            <a:off x="3702050" y="5638800"/>
            <a:ext cx="5670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de-DE" dirty="0">
                <a:solidFill>
                  <a:srgbClr val="404040"/>
                </a:solidFill>
                <a:cs typeface="Arial" charset="0"/>
              </a:rPr>
              <a:t>AAS = Allgemeines Anpassungssyndrom</a:t>
            </a:r>
          </a:p>
        </p:txBody>
      </p:sp>
      <p:pic>
        <p:nvPicPr>
          <p:cNvPr id="16" name="Bild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4917" y="6139543"/>
            <a:ext cx="1317471" cy="607070"/>
          </a:xfrm>
          <a:prstGeom prst="rect">
            <a:avLst/>
          </a:prstGeom>
        </p:spPr>
      </p:pic>
    </p:spTree>
    <p:extLst>
      <p:ext uri="{BB962C8B-B14F-4D97-AF65-F5344CB8AC3E}">
        <p14:creationId xmlns:p14="http://schemas.microsoft.com/office/powerpoint/2010/main" val="207394432"/>
      </p:ext>
    </p:extLst>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 8" descr="Stresstk20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941" y="205549"/>
            <a:ext cx="6619407" cy="6040814"/>
          </a:xfrm>
          <a:prstGeom prst="rect">
            <a:avLst/>
          </a:prstGeom>
        </p:spPr>
      </p:pic>
      <p:sp>
        <p:nvSpPr>
          <p:cNvPr id="11" name="Textfeld 10"/>
          <p:cNvSpPr txBox="1"/>
          <p:nvPr/>
        </p:nvSpPr>
        <p:spPr>
          <a:xfrm>
            <a:off x="4651371" y="6246363"/>
            <a:ext cx="2922408" cy="369332"/>
          </a:xfrm>
          <a:prstGeom prst="rect">
            <a:avLst/>
          </a:prstGeom>
          <a:noFill/>
        </p:spPr>
        <p:txBody>
          <a:bodyPr wrap="square" rtlCol="0">
            <a:spAutoFit/>
          </a:bodyPr>
          <a:lstStyle/>
          <a:p>
            <a:r>
              <a:rPr lang="de-DE" dirty="0" smtClean="0"/>
              <a:t>Aus: TK- Studie 2016</a:t>
            </a:r>
            <a:endParaRPr lang="de-DE" dirty="0"/>
          </a:p>
        </p:txBody>
      </p:sp>
    </p:spTree>
    <p:extLst>
      <p:ext uri="{BB962C8B-B14F-4D97-AF65-F5344CB8AC3E}">
        <p14:creationId xmlns:p14="http://schemas.microsoft.com/office/powerpoint/2010/main" val="3858035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el 26"/>
          <p:cNvSpPr>
            <a:spLocks noGrp="1"/>
          </p:cNvSpPr>
          <p:nvPr>
            <p:ph type="ctrTitle"/>
          </p:nvPr>
        </p:nvSpPr>
        <p:spPr>
          <a:xfrm>
            <a:off x="901713" y="2214707"/>
            <a:ext cx="7772400" cy="3459742"/>
          </a:xfrm>
        </p:spPr>
        <p:txBody>
          <a:bodyPr>
            <a:normAutofit/>
          </a:bodyPr>
          <a:lstStyle/>
          <a:p>
            <a:r>
              <a:rPr lang="de-DE" sz="4800" dirty="0" smtClean="0">
                <a:latin typeface="Helvetica Neue"/>
                <a:cs typeface="Helvetica Neue"/>
              </a:rPr>
              <a:t>Basistraining</a:t>
            </a:r>
            <a:br>
              <a:rPr lang="de-DE" sz="4800" dirty="0" smtClean="0">
                <a:latin typeface="Helvetica Neue"/>
                <a:cs typeface="Helvetica Neue"/>
              </a:rPr>
            </a:br>
            <a:r>
              <a:rPr lang="de-DE" sz="4800" dirty="0" smtClean="0">
                <a:latin typeface="Helvetica Neue"/>
                <a:cs typeface="Helvetica Neue"/>
              </a:rPr>
              <a:t>Stressmanagement</a:t>
            </a:r>
            <a:br>
              <a:rPr lang="de-DE" sz="4800" dirty="0" smtClean="0">
                <a:latin typeface="Helvetica Neue"/>
                <a:cs typeface="Helvetica Neue"/>
              </a:rPr>
            </a:br>
            <a:r>
              <a:rPr lang="de-DE" sz="4800" dirty="0">
                <a:latin typeface="Helvetica Neue"/>
                <a:cs typeface="Helvetica Neue"/>
              </a:rPr>
              <a:t/>
            </a:r>
            <a:br>
              <a:rPr lang="de-DE" sz="4800" dirty="0">
                <a:latin typeface="Helvetica Neue"/>
                <a:cs typeface="Helvetica Neue"/>
              </a:rPr>
            </a:br>
            <a:r>
              <a:rPr lang="de-DE" sz="4800" dirty="0" smtClean="0">
                <a:latin typeface="Helvetica Neue"/>
                <a:cs typeface="Helvetica Neue"/>
              </a:rPr>
              <a:t>Herzlich Willkommen!</a:t>
            </a:r>
            <a:endParaRPr lang="de-DE" sz="4800" dirty="0">
              <a:latin typeface="Helvetica Neue"/>
              <a:cs typeface="Helvetica Neue"/>
            </a:endParaRPr>
          </a:p>
        </p:txBody>
      </p:sp>
      <p:pic>
        <p:nvPicPr>
          <p:cNvPr id="9" name="Bild 8" descr="logo-black.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8160" y="6361345"/>
            <a:ext cx="995840" cy="458868"/>
          </a:xfrm>
          <a:prstGeom prst="rect">
            <a:avLst/>
          </a:prstGeom>
        </p:spPr>
      </p:pic>
      <p:pic>
        <p:nvPicPr>
          <p:cNvPr id="10" name="Bild 9"/>
          <p:cNvPicPr>
            <a:picLocks noChangeAspect="1"/>
          </p:cNvPicPr>
          <p:nvPr/>
        </p:nvPicPr>
        <p:blipFill rotWithShape="1">
          <a:blip r:embed="rId3"/>
          <a:srcRect b="14258"/>
          <a:stretch/>
        </p:blipFill>
        <p:spPr>
          <a:xfrm>
            <a:off x="0" y="195407"/>
            <a:ext cx="9144000" cy="1569610"/>
          </a:xfrm>
          <a:prstGeom prst="rect">
            <a:avLst/>
          </a:prstGeom>
        </p:spPr>
      </p:pic>
      <p:pic>
        <p:nvPicPr>
          <p:cNvPr id="2" name="Bild 1"/>
          <p:cNvPicPr>
            <a:picLocks noChangeAspect="1"/>
          </p:cNvPicPr>
          <p:nvPr/>
        </p:nvPicPr>
        <p:blipFill>
          <a:blip r:embed="rId4"/>
          <a:stretch>
            <a:fillRect/>
          </a:stretch>
        </p:blipFill>
        <p:spPr>
          <a:xfrm>
            <a:off x="0" y="-334418"/>
            <a:ext cx="9144000" cy="7210823"/>
          </a:xfrm>
          <a:prstGeom prst="rect">
            <a:avLst/>
          </a:prstGeom>
        </p:spPr>
      </p:pic>
      <p:pic>
        <p:nvPicPr>
          <p:cNvPr id="7" name="Bild 6" descr="logo-black.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1147" y="-34027"/>
            <a:ext cx="995840" cy="458868"/>
          </a:xfrm>
          <a:prstGeom prst="rect">
            <a:avLst/>
          </a:prstGeom>
        </p:spPr>
      </p:pic>
    </p:spTree>
    <p:extLst>
      <p:ext uri="{BB962C8B-B14F-4D97-AF65-F5344CB8AC3E}">
        <p14:creationId xmlns:p14="http://schemas.microsoft.com/office/powerpoint/2010/main" val="150337545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el 26"/>
          <p:cNvSpPr>
            <a:spLocks noGrp="1"/>
          </p:cNvSpPr>
          <p:nvPr>
            <p:ph type="ctrTitle"/>
          </p:nvPr>
        </p:nvSpPr>
        <p:spPr>
          <a:xfrm>
            <a:off x="901713" y="2214707"/>
            <a:ext cx="7772400" cy="3459742"/>
          </a:xfrm>
        </p:spPr>
        <p:txBody>
          <a:bodyPr>
            <a:normAutofit/>
          </a:bodyPr>
          <a:lstStyle/>
          <a:p>
            <a:r>
              <a:rPr lang="de-DE" sz="4800" dirty="0" smtClean="0">
                <a:latin typeface="Helvetica Neue"/>
                <a:cs typeface="Helvetica Neue"/>
              </a:rPr>
              <a:t>Basistraining</a:t>
            </a:r>
            <a:br>
              <a:rPr lang="de-DE" sz="4800" dirty="0" smtClean="0">
                <a:latin typeface="Helvetica Neue"/>
                <a:cs typeface="Helvetica Neue"/>
              </a:rPr>
            </a:br>
            <a:r>
              <a:rPr lang="de-DE" sz="4800" dirty="0" smtClean="0">
                <a:latin typeface="Helvetica Neue"/>
                <a:cs typeface="Helvetica Neue"/>
              </a:rPr>
              <a:t>Stressmanagement</a:t>
            </a:r>
            <a:br>
              <a:rPr lang="de-DE" sz="4800" dirty="0" smtClean="0">
                <a:latin typeface="Helvetica Neue"/>
                <a:cs typeface="Helvetica Neue"/>
              </a:rPr>
            </a:br>
            <a:r>
              <a:rPr lang="de-DE" sz="4800" dirty="0">
                <a:latin typeface="Helvetica Neue"/>
                <a:cs typeface="Helvetica Neue"/>
              </a:rPr>
              <a:t/>
            </a:r>
            <a:br>
              <a:rPr lang="de-DE" sz="4800" dirty="0">
                <a:latin typeface="Helvetica Neue"/>
                <a:cs typeface="Helvetica Neue"/>
              </a:rPr>
            </a:br>
            <a:r>
              <a:rPr lang="de-DE" sz="4800" dirty="0" smtClean="0">
                <a:latin typeface="Helvetica Neue"/>
                <a:cs typeface="Helvetica Neue"/>
              </a:rPr>
              <a:t>Herzlich Willkommen!</a:t>
            </a:r>
            <a:endParaRPr lang="de-DE" sz="4800" dirty="0">
              <a:latin typeface="Helvetica Neue"/>
              <a:cs typeface="Helvetica Neue"/>
            </a:endParaRPr>
          </a:p>
        </p:txBody>
      </p:sp>
      <p:pic>
        <p:nvPicPr>
          <p:cNvPr id="6" name="Inhaltsplatzhalter 3"/>
          <p:cNvPicPr>
            <a:picLocks/>
          </p:cNvPicPr>
          <p:nvPr/>
        </p:nvPicPr>
        <p:blipFill>
          <a:blip r:embed="rId2">
            <a:extLst>
              <a:ext uri="{28A0092B-C50C-407E-A947-70E740481C1C}">
                <a14:useLocalDpi xmlns:a14="http://schemas.microsoft.com/office/drawing/2010/main" val="0"/>
              </a:ext>
            </a:extLst>
          </a:blip>
          <a:srcRect t="7574" b="7574"/>
          <a:stretch>
            <a:fillRect/>
          </a:stretch>
        </p:blipFill>
        <p:spPr bwMode="auto">
          <a:xfrm>
            <a:off x="361507" y="1947486"/>
            <a:ext cx="8420986" cy="4643293"/>
          </a:xfrm>
          <a:prstGeom prst="rect">
            <a:avLst/>
          </a:prstGeom>
          <a:noFill/>
          <a:ln>
            <a:noFill/>
          </a:ln>
        </p:spPr>
      </p:pic>
      <p:pic>
        <p:nvPicPr>
          <p:cNvPr id="7" name="Bild 6" descr="logo-blac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8160" y="6361345"/>
            <a:ext cx="995840" cy="458868"/>
          </a:xfrm>
          <a:prstGeom prst="rect">
            <a:avLst/>
          </a:prstGeom>
        </p:spPr>
      </p:pic>
      <p:pic>
        <p:nvPicPr>
          <p:cNvPr id="11" name="Bild 10"/>
          <p:cNvPicPr>
            <a:picLocks noChangeAspect="1"/>
          </p:cNvPicPr>
          <p:nvPr/>
        </p:nvPicPr>
        <p:blipFill>
          <a:blip r:embed="rId4"/>
          <a:stretch>
            <a:fillRect/>
          </a:stretch>
        </p:blipFill>
        <p:spPr>
          <a:xfrm>
            <a:off x="0" y="0"/>
            <a:ext cx="9144000" cy="1421272"/>
          </a:xfrm>
          <a:prstGeom prst="rect">
            <a:avLst/>
          </a:prstGeom>
        </p:spPr>
      </p:pic>
    </p:spTree>
    <p:extLst>
      <p:ext uri="{BB962C8B-B14F-4D97-AF65-F5344CB8AC3E}">
        <p14:creationId xmlns:p14="http://schemas.microsoft.com/office/powerpoint/2010/main" val="80870602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Efford</a:t>
            </a:r>
            <a:r>
              <a:rPr lang="de-DE" dirty="0" smtClean="0"/>
              <a:t>-</a:t>
            </a:r>
            <a:r>
              <a:rPr lang="de-DE" dirty="0" err="1" smtClean="0"/>
              <a:t>Reward</a:t>
            </a:r>
            <a:r>
              <a:rPr lang="de-DE" dirty="0" smtClean="0"/>
              <a:t>-</a:t>
            </a:r>
            <a:r>
              <a:rPr lang="de-DE" dirty="0" err="1" smtClean="0"/>
              <a:t>Imbalance</a:t>
            </a:r>
            <a:r>
              <a:rPr lang="de-DE" dirty="0" smtClean="0"/>
              <a:t>-Model</a:t>
            </a:r>
            <a:endParaRPr lang="de-DE" dirty="0"/>
          </a:p>
        </p:txBody>
      </p:sp>
      <p:pic>
        <p:nvPicPr>
          <p:cNvPr id="4" name="Inhaltsplatzhalter 3"/>
          <p:cNvPicPr>
            <a:picLocks noGrp="1" noChangeAspect="1"/>
          </p:cNvPicPr>
          <p:nvPr>
            <p:ph idx="1"/>
          </p:nvPr>
        </p:nvPicPr>
        <p:blipFill>
          <a:blip r:embed="rId2"/>
          <a:stretch>
            <a:fillRect/>
          </a:stretch>
        </p:blipFill>
        <p:spPr>
          <a:xfrm>
            <a:off x="457200" y="1358230"/>
            <a:ext cx="8229600" cy="4767933"/>
          </a:xfrm>
          <a:prstGeom prst="rect">
            <a:avLst/>
          </a:prstGeom>
        </p:spPr>
      </p:pic>
      <p:sp>
        <p:nvSpPr>
          <p:cNvPr id="5" name="Textfeld 4"/>
          <p:cNvSpPr txBox="1"/>
          <p:nvPr/>
        </p:nvSpPr>
        <p:spPr>
          <a:xfrm>
            <a:off x="854676" y="6129537"/>
            <a:ext cx="7434648" cy="646331"/>
          </a:xfrm>
          <a:prstGeom prst="rect">
            <a:avLst/>
          </a:prstGeom>
          <a:noFill/>
        </p:spPr>
        <p:txBody>
          <a:bodyPr wrap="square" rtlCol="0">
            <a:spAutoFit/>
          </a:bodyPr>
          <a:lstStyle/>
          <a:p>
            <a:r>
              <a:rPr lang="de-DE" dirty="0" smtClean="0"/>
              <a:t>Darstellung nach </a:t>
            </a:r>
            <a:r>
              <a:rPr lang="de-DE" dirty="0" err="1" smtClean="0"/>
              <a:t>Sogrist</a:t>
            </a:r>
            <a:r>
              <a:rPr lang="de-DE" dirty="0"/>
              <a:t> 1996. </a:t>
            </a:r>
            <a:endParaRPr lang="de-DE" dirty="0" smtClean="0"/>
          </a:p>
          <a:p>
            <a:r>
              <a:rPr lang="de-DE" dirty="0" smtClean="0"/>
              <a:t>Aus: iga-Report_31_Risikobereiche_fuer_psychische_Belastungen.pdf</a:t>
            </a:r>
            <a:endParaRPr lang="de-DE" dirty="0"/>
          </a:p>
        </p:txBody>
      </p:sp>
      <p:pic>
        <p:nvPicPr>
          <p:cNvPr id="6" name="Bild 5" descr="logo-blac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8160" y="6361345"/>
            <a:ext cx="995840" cy="458868"/>
          </a:xfrm>
          <a:prstGeom prst="rect">
            <a:avLst/>
          </a:prstGeom>
        </p:spPr>
      </p:pic>
    </p:spTree>
    <p:extLst>
      <p:ext uri="{BB962C8B-B14F-4D97-AF65-F5344CB8AC3E}">
        <p14:creationId xmlns:p14="http://schemas.microsoft.com/office/powerpoint/2010/main" val="109851189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body" idx="1"/>
          </p:nvPr>
        </p:nvSpPr>
        <p:spPr bwMode="auto">
          <a:xfrm>
            <a:off x="1605517" y="2708370"/>
            <a:ext cx="7040563" cy="273526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bodyPr>
          <a:lstStyle/>
          <a:p>
            <a:pPr>
              <a:lnSpc>
                <a:spcPct val="80000"/>
              </a:lnSpc>
              <a:buFont typeface="Wingdings" charset="0"/>
              <a:buNone/>
              <a:defRPr/>
            </a:pPr>
            <a:r>
              <a:rPr lang="de-DE" sz="2400" dirty="0">
                <a:solidFill>
                  <a:srgbClr val="4D4D4D"/>
                </a:solidFill>
                <a:ea typeface="ＭＳ Ｐゴシック" charset="0"/>
                <a:cs typeface="ＭＳ Ｐゴシック" charset="0"/>
              </a:rPr>
              <a:t>… eine Person sich vor Anforderungen gestellt sieht (oder diese antizipiert), deren erfolgreiche Bewältigung für sie wichtig und zugleich unsicher ist.</a:t>
            </a:r>
          </a:p>
          <a:p>
            <a:pPr>
              <a:lnSpc>
                <a:spcPct val="80000"/>
              </a:lnSpc>
              <a:buFont typeface="Wingdings" charset="0"/>
              <a:buNone/>
              <a:defRPr/>
            </a:pPr>
            <a:r>
              <a:rPr lang="de-DE" sz="2400" dirty="0">
                <a:solidFill>
                  <a:srgbClr val="4D4D4D"/>
                </a:solidFill>
                <a:ea typeface="ＭＳ Ｐゴシック" charset="0"/>
                <a:cs typeface="ＭＳ Ｐゴシック" charset="0"/>
              </a:rPr>
              <a:t>… eine Person wichtige Motive und Ziele bedroht sieht (oder eine solche Bedrohung antizipiert) und zugleich unsicher ist, ob sie die Bedrohung erfolgreich bewältigen kann.</a:t>
            </a:r>
          </a:p>
          <a:p>
            <a:pPr>
              <a:lnSpc>
                <a:spcPct val="80000"/>
              </a:lnSpc>
              <a:buFont typeface="Wingdings" charset="0"/>
              <a:buNone/>
              <a:defRPr/>
            </a:pPr>
            <a:endParaRPr lang="de-DE" dirty="0">
              <a:solidFill>
                <a:srgbClr val="4D4D4D"/>
              </a:solidFill>
              <a:ea typeface="ＭＳ Ｐゴシック" charset="0"/>
              <a:cs typeface="ＭＳ Ｐゴシック" charset="0"/>
            </a:endParaRPr>
          </a:p>
          <a:p>
            <a:pPr>
              <a:lnSpc>
                <a:spcPct val="80000"/>
              </a:lnSpc>
              <a:buFont typeface="Wingdings" charset="0"/>
              <a:buNone/>
              <a:defRPr/>
            </a:pPr>
            <a:endParaRPr lang="de-DE" i="1" dirty="0">
              <a:ea typeface="ＭＳ Ｐゴシック" charset="0"/>
              <a:cs typeface="ＭＳ Ｐゴシック" charset="0"/>
            </a:endParaRPr>
          </a:p>
          <a:p>
            <a:pPr>
              <a:lnSpc>
                <a:spcPct val="80000"/>
              </a:lnSpc>
              <a:buFont typeface="Arial" charset="0"/>
              <a:buNone/>
              <a:defRPr/>
            </a:pPr>
            <a:endParaRPr lang="de-DE" dirty="0">
              <a:ea typeface="ＭＳ Ｐゴシック" charset="0"/>
              <a:cs typeface="ＭＳ Ｐゴシック" charset="0"/>
            </a:endParaRPr>
          </a:p>
        </p:txBody>
      </p:sp>
      <p:sp>
        <p:nvSpPr>
          <p:cNvPr id="369667" name="Text Box 3"/>
          <p:cNvSpPr txBox="1">
            <a:spLocks noChangeArrowheads="1"/>
          </p:cNvSpPr>
          <p:nvPr/>
        </p:nvSpPr>
        <p:spPr bwMode="auto">
          <a:xfrm>
            <a:off x="27781" y="1596327"/>
            <a:ext cx="6192838" cy="946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defTabSz="914400">
              <a:spcBef>
                <a:spcPct val="50000"/>
              </a:spcBef>
              <a:defRPr/>
            </a:pPr>
            <a:r>
              <a:rPr lang="de-DE" sz="2800" b="1" dirty="0" smtClean="0">
                <a:solidFill>
                  <a:schemeClr val="accent2"/>
                </a:solidFill>
              </a:rPr>
              <a:t>Das biologische Stressprogramm wird aktiviert, wenn</a:t>
            </a:r>
          </a:p>
        </p:txBody>
      </p:sp>
      <p:sp>
        <p:nvSpPr>
          <p:cNvPr id="369668" name="Text Box 4"/>
          <p:cNvSpPr txBox="1">
            <a:spLocks noChangeArrowheads="1"/>
          </p:cNvSpPr>
          <p:nvPr/>
        </p:nvSpPr>
        <p:spPr bwMode="auto">
          <a:xfrm>
            <a:off x="755650" y="45085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defRPr/>
            </a:pPr>
            <a:endParaRPr lang="de-DE" sz="1800" smtClean="0"/>
          </a:p>
        </p:txBody>
      </p:sp>
      <p:sp>
        <p:nvSpPr>
          <p:cNvPr id="369669" name="Text Box 5"/>
          <p:cNvSpPr txBox="1">
            <a:spLocks noChangeArrowheads="1"/>
          </p:cNvSpPr>
          <p:nvPr/>
        </p:nvSpPr>
        <p:spPr bwMode="auto">
          <a:xfrm>
            <a:off x="2412547" y="4917281"/>
            <a:ext cx="65532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defRPr/>
            </a:pPr>
            <a:r>
              <a:rPr lang="de-DE" sz="2800" b="1" dirty="0" smtClean="0">
                <a:solidFill>
                  <a:srgbClr val="A90302"/>
                </a:solidFill>
              </a:rPr>
              <a:t>Entscheidend ist die subjektive Einschätzung der Situation und der eigenen Kompetenzen!</a:t>
            </a:r>
          </a:p>
        </p:txBody>
      </p:sp>
      <p:pic>
        <p:nvPicPr>
          <p:cNvPr id="59397" name="Picture 20" descr="Gesundes%20Gehir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193" y="5041106"/>
            <a:ext cx="1871663"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7" descr="logo-blac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8160" y="6361345"/>
            <a:ext cx="995840" cy="458868"/>
          </a:xfrm>
          <a:prstGeom prst="rect">
            <a:avLst/>
          </a:prstGeom>
        </p:spPr>
      </p:pic>
      <p:pic>
        <p:nvPicPr>
          <p:cNvPr id="10" name="Bild 9"/>
          <p:cNvPicPr>
            <a:picLocks noChangeAspect="1"/>
          </p:cNvPicPr>
          <p:nvPr/>
        </p:nvPicPr>
        <p:blipFill>
          <a:blip r:embed="rId4"/>
          <a:stretch>
            <a:fillRect/>
          </a:stretch>
        </p:blipFill>
        <p:spPr>
          <a:xfrm>
            <a:off x="0" y="0"/>
            <a:ext cx="9144000" cy="1421272"/>
          </a:xfrm>
          <a:prstGeom prst="rect">
            <a:avLst/>
          </a:prstGeom>
        </p:spPr>
      </p:pic>
    </p:spTree>
    <p:extLst>
      <p:ext uri="{BB962C8B-B14F-4D97-AF65-F5344CB8AC3E}">
        <p14:creationId xmlns:p14="http://schemas.microsoft.com/office/powerpoint/2010/main" val="1208865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idx="4294967295"/>
          </p:nvPr>
        </p:nvSpPr>
        <p:spPr bwMode="auto">
          <a:xfrm>
            <a:off x="106817" y="1460954"/>
            <a:ext cx="6480175" cy="981075"/>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0" tIns="18000" rIns="0" bIns="0"/>
          <a:lstStyle/>
          <a:p>
            <a:pPr algn="l" defTabSz="914400"/>
            <a:endParaRPr lang="de-DE" sz="2800" dirty="0">
              <a:ea typeface="ＭＳ Ｐゴシック" charset="0"/>
              <a:cs typeface="ＭＳ Ｐゴシック" charset="0"/>
            </a:endParaRPr>
          </a:p>
        </p:txBody>
      </p:sp>
      <p:sp>
        <p:nvSpPr>
          <p:cNvPr id="68610" name="Rectangle 3"/>
          <p:cNvSpPr>
            <a:spLocks noGrp="1" noChangeArrowheads="1"/>
          </p:cNvSpPr>
          <p:nvPr>
            <p:ph type="body" idx="4294967295"/>
          </p:nvPr>
        </p:nvSpPr>
        <p:spPr bwMode="auto">
          <a:xfrm>
            <a:off x="517085" y="2442030"/>
            <a:ext cx="8294914" cy="4279446"/>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0" tIns="0" rIns="0" bIns="0">
            <a:normAutofit/>
          </a:bodyPr>
          <a:lstStyle/>
          <a:p>
            <a:pPr marL="266700" indent="-266700" algn="ctr" defTabSz="914400">
              <a:buFont typeface="Arial" charset="0"/>
              <a:buNone/>
              <a:tabLst>
                <a:tab pos="266700" algn="l"/>
                <a:tab pos="534988" algn="l"/>
                <a:tab pos="542925" algn="l"/>
                <a:tab pos="809625" algn="l"/>
                <a:tab pos="1076325" algn="l"/>
                <a:tab pos="1343025" algn="l"/>
              </a:tabLst>
            </a:pPr>
            <a:endParaRPr lang="de-DE" sz="4000" dirty="0" smtClean="0">
              <a:ea typeface="ＭＳ Ｐゴシック" charset="0"/>
              <a:cs typeface="ＭＳ Ｐゴシック" charset="0"/>
            </a:endParaRPr>
          </a:p>
          <a:p>
            <a:pPr marL="266700" indent="-266700" algn="ctr" defTabSz="914400">
              <a:buFont typeface="Arial" charset="0"/>
              <a:buNone/>
              <a:tabLst>
                <a:tab pos="266700" algn="l"/>
                <a:tab pos="534988" algn="l"/>
                <a:tab pos="542925" algn="l"/>
                <a:tab pos="809625" algn="l"/>
                <a:tab pos="1076325" algn="l"/>
                <a:tab pos="1343025" algn="l"/>
              </a:tabLst>
            </a:pPr>
            <a:r>
              <a:rPr lang="de-DE" sz="4000" dirty="0" smtClean="0">
                <a:ea typeface="ＭＳ Ｐゴシック" charset="0"/>
                <a:cs typeface="ＭＳ Ｐゴシック" charset="0"/>
              </a:rPr>
              <a:t>3. Mentale Strategien, um Missmanagement der eigenen Ressourcen zu vermeiden /</a:t>
            </a:r>
          </a:p>
          <a:p>
            <a:pPr marL="266700" indent="-266700" algn="ctr" defTabSz="914400">
              <a:buFont typeface="Arial" charset="0"/>
              <a:buNone/>
              <a:tabLst>
                <a:tab pos="266700" algn="l"/>
                <a:tab pos="534988" algn="l"/>
                <a:tab pos="542925" algn="l"/>
                <a:tab pos="809625" algn="l"/>
                <a:tab pos="1076325" algn="l"/>
                <a:tab pos="1343025" algn="l"/>
              </a:tabLst>
            </a:pPr>
            <a:r>
              <a:rPr lang="de-DE" sz="4000" dirty="0" smtClean="0">
                <a:ea typeface="ＭＳ Ｐゴシック" charset="0"/>
                <a:cs typeface="ＭＳ Ｐゴシック" charset="0"/>
              </a:rPr>
              <a:t>Paradiesvogel - Denken</a:t>
            </a:r>
            <a:endParaRPr lang="de-DE" sz="4000" dirty="0">
              <a:ea typeface="ＭＳ Ｐゴシック" charset="0"/>
              <a:cs typeface="ＭＳ Ｐゴシック" charset="0"/>
            </a:endParaRPr>
          </a:p>
        </p:txBody>
      </p:sp>
      <p:pic>
        <p:nvPicPr>
          <p:cNvPr id="5" name="Bild 4" descr="logo-black.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9314" y="6126163"/>
            <a:ext cx="1204686" cy="694050"/>
          </a:xfrm>
          <a:prstGeom prst="rect">
            <a:avLst/>
          </a:prstGeom>
        </p:spPr>
      </p:pic>
      <p:pic>
        <p:nvPicPr>
          <p:cNvPr id="6" name="Bild 5"/>
          <p:cNvPicPr>
            <a:picLocks noChangeAspect="1"/>
          </p:cNvPicPr>
          <p:nvPr/>
        </p:nvPicPr>
        <p:blipFill>
          <a:blip r:embed="rId3"/>
          <a:stretch>
            <a:fillRect/>
          </a:stretch>
        </p:blipFill>
        <p:spPr>
          <a:xfrm>
            <a:off x="0" y="0"/>
            <a:ext cx="9144000" cy="1421272"/>
          </a:xfrm>
          <a:prstGeom prst="rect">
            <a:avLst/>
          </a:prstGeom>
        </p:spPr>
      </p:pic>
    </p:spTree>
    <p:extLst>
      <p:ext uri="{BB962C8B-B14F-4D97-AF65-F5344CB8AC3E}">
        <p14:creationId xmlns:p14="http://schemas.microsoft.com/office/powerpoint/2010/main" val="164875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idx="4294967295"/>
          </p:nvPr>
        </p:nvSpPr>
        <p:spPr bwMode="auto">
          <a:xfrm>
            <a:off x="106817" y="1460954"/>
            <a:ext cx="6480175" cy="981075"/>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0" tIns="18000" rIns="0" bIns="0"/>
          <a:lstStyle/>
          <a:p>
            <a:pPr algn="l" defTabSz="914400"/>
            <a:r>
              <a:rPr lang="de-DE" sz="2800">
                <a:ea typeface="ＭＳ Ｐゴシック" charset="0"/>
                <a:cs typeface="ＭＳ Ｐゴシック" charset="0"/>
              </a:rPr>
              <a:t>Mentale Strategien </a:t>
            </a:r>
            <a:br>
              <a:rPr lang="de-DE" sz="2800">
                <a:ea typeface="ＭＳ Ｐゴシック" charset="0"/>
                <a:cs typeface="ＭＳ Ｐゴシック" charset="0"/>
              </a:rPr>
            </a:br>
            <a:r>
              <a:rPr lang="de-DE" sz="2800">
                <a:ea typeface="ＭＳ Ｐゴシック" charset="0"/>
                <a:cs typeface="ＭＳ Ｐゴシック" charset="0"/>
              </a:rPr>
              <a:t>zur Stress-Reduktion (1)</a:t>
            </a:r>
          </a:p>
        </p:txBody>
      </p:sp>
      <p:sp>
        <p:nvSpPr>
          <p:cNvPr id="68610" name="Rectangle 3"/>
          <p:cNvSpPr>
            <a:spLocks noGrp="1" noChangeArrowheads="1"/>
          </p:cNvSpPr>
          <p:nvPr>
            <p:ph type="body" idx="4294967295"/>
          </p:nvPr>
        </p:nvSpPr>
        <p:spPr bwMode="auto">
          <a:xfrm>
            <a:off x="391886" y="2442030"/>
            <a:ext cx="8294914" cy="4279446"/>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266700" indent="-266700" defTabSz="914400">
              <a:buFont typeface="Arial" charset="0"/>
              <a:buNone/>
              <a:tabLst>
                <a:tab pos="266700" algn="l"/>
                <a:tab pos="534988" algn="l"/>
                <a:tab pos="542925" algn="l"/>
                <a:tab pos="809625" algn="l"/>
                <a:tab pos="1076325" algn="l"/>
                <a:tab pos="1343025" algn="l"/>
              </a:tabLst>
            </a:pPr>
            <a:r>
              <a:rPr lang="de-DE" sz="2800" b="1" dirty="0">
                <a:solidFill>
                  <a:srgbClr val="A50021"/>
                </a:solidFill>
                <a:ea typeface="ＭＳ Ｐゴシック" charset="0"/>
                <a:cs typeface="ＭＳ Ｐゴシック" charset="0"/>
              </a:rPr>
              <a:t>Das Annehmen der Realität</a:t>
            </a:r>
          </a:p>
          <a:p>
            <a:pPr marL="266700" indent="-266700" defTabSz="914400">
              <a:buFont typeface="Arial" charset="0"/>
              <a:buNone/>
              <a:tabLst>
                <a:tab pos="266700" algn="l"/>
                <a:tab pos="534988" algn="l"/>
                <a:tab pos="542925" algn="l"/>
                <a:tab pos="809625" algn="l"/>
                <a:tab pos="1076325" algn="l"/>
                <a:tab pos="1343025" algn="l"/>
              </a:tabLst>
            </a:pPr>
            <a:r>
              <a:rPr lang="de-DE" sz="2400" b="1" dirty="0">
                <a:ea typeface="ＭＳ Ｐゴシック" charset="0"/>
                <a:cs typeface="ＭＳ Ｐゴシック" charset="0"/>
              </a:rPr>
              <a:t>(statt Verurteilen von oder Hadern mit dem, was ist.)</a:t>
            </a:r>
          </a:p>
          <a:p>
            <a:pPr marL="266700" indent="-266700" defTabSz="914400">
              <a:buFont typeface="Arial" charset="0"/>
              <a:buNone/>
              <a:tabLst>
                <a:tab pos="266700" algn="l"/>
                <a:tab pos="534988" algn="l"/>
                <a:tab pos="542925" algn="l"/>
                <a:tab pos="809625" algn="l"/>
                <a:tab pos="1076325" algn="l"/>
                <a:tab pos="1343025" algn="l"/>
              </a:tabLst>
            </a:pPr>
            <a:r>
              <a:rPr lang="de-DE" sz="2400" b="1" dirty="0">
                <a:ea typeface="ＭＳ Ｐゴシック" charset="0"/>
                <a:cs typeface="ＭＳ Ｐゴシック" charset="0"/>
              </a:rPr>
              <a:t>(bedeutet nicht Gutheißen oder passives Hinnehmen.)</a:t>
            </a:r>
          </a:p>
          <a:p>
            <a:pPr marL="266700" indent="-266700" defTabSz="914400">
              <a:buFont typeface="Arial" charset="0"/>
              <a:buNone/>
              <a:tabLst>
                <a:tab pos="266700" algn="l"/>
                <a:tab pos="534988" algn="l"/>
                <a:tab pos="542925" algn="l"/>
                <a:tab pos="809625" algn="l"/>
                <a:tab pos="1076325" algn="l"/>
                <a:tab pos="1343025" algn="l"/>
              </a:tabLst>
            </a:pPr>
            <a:endParaRPr lang="de-DE" sz="2400" b="1" dirty="0">
              <a:ea typeface="ＭＳ Ｐゴシック" charset="0"/>
              <a:cs typeface="ＭＳ Ｐゴシック" charset="0"/>
            </a:endParaRPr>
          </a:p>
          <a:p>
            <a:pPr marL="266700" indent="-266700" defTabSz="914400">
              <a:buFont typeface="Wingdings" charset="0"/>
              <a:buChar char="Ø"/>
              <a:tabLst>
                <a:tab pos="266700" algn="l"/>
                <a:tab pos="534988" algn="l"/>
                <a:tab pos="542925" algn="l"/>
                <a:tab pos="809625" algn="l"/>
                <a:tab pos="1076325" algn="l"/>
                <a:tab pos="1343025" algn="l"/>
              </a:tabLst>
            </a:pPr>
            <a:r>
              <a:rPr lang="de-DE" sz="2000" i="1" dirty="0">
                <a:solidFill>
                  <a:srgbClr val="5F5F5F"/>
                </a:solidFill>
                <a:ea typeface="ＭＳ Ｐゴシック" charset="0"/>
                <a:cs typeface="ＭＳ Ｐゴシック" charset="0"/>
              </a:rPr>
              <a:t>„Das, was ist, das ist. (</a:t>
            </a:r>
            <a:r>
              <a:rPr lang="de-DE" sz="2000" i="1" dirty="0" err="1">
                <a:solidFill>
                  <a:srgbClr val="5F5F5F"/>
                </a:solidFill>
                <a:ea typeface="ＭＳ Ｐゴシック" charset="0"/>
                <a:cs typeface="ＭＳ Ｐゴシック" charset="0"/>
              </a:rPr>
              <a:t>Laotse</a:t>
            </a:r>
            <a:r>
              <a:rPr lang="de-DE" sz="2000" i="1" dirty="0">
                <a:solidFill>
                  <a:srgbClr val="5F5F5F"/>
                </a:solidFill>
                <a:ea typeface="ＭＳ Ｐゴシック" charset="0"/>
                <a:cs typeface="ＭＳ Ｐゴシック" charset="0"/>
              </a:rPr>
              <a:t>)</a:t>
            </a:r>
          </a:p>
          <a:p>
            <a:pPr marL="266700" indent="-266700" defTabSz="914400">
              <a:buFont typeface="Wingdings" charset="0"/>
              <a:buChar char="Ø"/>
              <a:tabLst>
                <a:tab pos="266700" algn="l"/>
                <a:tab pos="534988" algn="l"/>
                <a:tab pos="542925" algn="l"/>
                <a:tab pos="809625" algn="l"/>
                <a:tab pos="1076325" algn="l"/>
                <a:tab pos="1343025" algn="l"/>
              </a:tabLst>
            </a:pPr>
            <a:r>
              <a:rPr lang="de-DE" sz="2000" i="1" dirty="0">
                <a:solidFill>
                  <a:srgbClr val="5F5F5F"/>
                </a:solidFill>
                <a:ea typeface="ＭＳ Ｐゴシック" charset="0"/>
                <a:cs typeface="ＭＳ Ｐゴシック" charset="0"/>
              </a:rPr>
              <a:t>„Et es, wie et es</a:t>
            </a:r>
            <a:r>
              <a:rPr lang="ja-JP" altLang="de-DE" sz="2000" i="1" dirty="0">
                <a:solidFill>
                  <a:srgbClr val="5F5F5F"/>
                </a:solidFill>
                <a:ea typeface="ＭＳ Ｐゴシック" charset="0"/>
                <a:cs typeface="ＭＳ Ｐゴシック" charset="0"/>
              </a:rPr>
              <a:t>“</a:t>
            </a:r>
            <a:r>
              <a:rPr lang="de-DE" altLang="ja-JP" sz="2000" i="1" dirty="0">
                <a:solidFill>
                  <a:srgbClr val="5F5F5F"/>
                </a:solidFill>
                <a:ea typeface="ＭＳ Ｐゴシック" charset="0"/>
                <a:cs typeface="ＭＳ Ｐゴシック" charset="0"/>
              </a:rPr>
              <a:t>; „Et </a:t>
            </a:r>
            <a:r>
              <a:rPr lang="de-DE" altLang="ja-JP" sz="2000" i="1" dirty="0" err="1">
                <a:solidFill>
                  <a:srgbClr val="5F5F5F"/>
                </a:solidFill>
                <a:ea typeface="ＭＳ Ｐゴシック" charset="0"/>
                <a:cs typeface="ＭＳ Ｐゴシック" charset="0"/>
              </a:rPr>
              <a:t>kütt</a:t>
            </a:r>
            <a:r>
              <a:rPr lang="de-DE" altLang="ja-JP" sz="2000" i="1" dirty="0">
                <a:solidFill>
                  <a:srgbClr val="5F5F5F"/>
                </a:solidFill>
                <a:ea typeface="ＭＳ Ｐゴシック" charset="0"/>
                <a:cs typeface="ＭＳ Ｐゴシック" charset="0"/>
              </a:rPr>
              <a:t>, wie et </a:t>
            </a:r>
            <a:r>
              <a:rPr lang="de-DE" altLang="ja-JP" sz="2000" i="1" dirty="0" err="1">
                <a:solidFill>
                  <a:srgbClr val="5F5F5F"/>
                </a:solidFill>
                <a:ea typeface="ＭＳ Ｐゴシック" charset="0"/>
                <a:cs typeface="ＭＳ Ｐゴシック" charset="0"/>
              </a:rPr>
              <a:t>kütt</a:t>
            </a:r>
            <a:r>
              <a:rPr lang="de-DE" altLang="ja-JP" sz="2000" i="1" dirty="0">
                <a:solidFill>
                  <a:srgbClr val="5F5F5F"/>
                </a:solidFill>
                <a:ea typeface="ＭＳ Ｐゴシック" charset="0"/>
                <a:cs typeface="ＭＳ Ｐゴシック" charset="0"/>
              </a:rPr>
              <a:t>.</a:t>
            </a:r>
            <a:r>
              <a:rPr lang="ja-JP" altLang="de-DE" sz="2000" i="1" dirty="0">
                <a:solidFill>
                  <a:srgbClr val="5F5F5F"/>
                </a:solidFill>
                <a:ea typeface="ＭＳ Ｐゴシック" charset="0"/>
                <a:cs typeface="ＭＳ Ｐゴシック" charset="0"/>
              </a:rPr>
              <a:t>“</a:t>
            </a:r>
            <a:r>
              <a:rPr lang="de-DE" altLang="ja-JP" sz="2000" i="1" dirty="0">
                <a:solidFill>
                  <a:srgbClr val="5F5F5F"/>
                </a:solidFill>
                <a:ea typeface="ＭＳ Ｐゴシック" charset="0"/>
                <a:cs typeface="ＭＳ Ｐゴシック" charset="0"/>
              </a:rPr>
              <a:t> (Kölsches Grundgesetz)</a:t>
            </a:r>
          </a:p>
          <a:p>
            <a:pPr marL="266700" indent="-266700" defTabSz="914400">
              <a:buFont typeface="Wingdings" charset="0"/>
              <a:buChar char="Ø"/>
              <a:tabLst>
                <a:tab pos="266700" algn="l"/>
                <a:tab pos="534988" algn="l"/>
                <a:tab pos="542925" algn="l"/>
                <a:tab pos="809625" algn="l"/>
                <a:tab pos="1076325" algn="l"/>
                <a:tab pos="1343025" algn="l"/>
              </a:tabLst>
            </a:pPr>
            <a:r>
              <a:rPr lang="de-DE" sz="2000" i="1" dirty="0">
                <a:solidFill>
                  <a:srgbClr val="5F5F5F"/>
                </a:solidFill>
                <a:ea typeface="ＭＳ Ｐゴシック" charset="0"/>
                <a:cs typeface="ＭＳ Ｐゴシック" charset="0"/>
              </a:rPr>
              <a:t>„Shit </a:t>
            </a:r>
            <a:r>
              <a:rPr lang="de-DE" sz="2000" i="1" dirty="0" err="1">
                <a:solidFill>
                  <a:srgbClr val="5F5F5F"/>
                </a:solidFill>
                <a:ea typeface="ＭＳ Ｐゴシック" charset="0"/>
                <a:cs typeface="ＭＳ Ｐゴシック" charset="0"/>
              </a:rPr>
              <a:t>happens</a:t>
            </a:r>
            <a:r>
              <a:rPr lang="de-DE" sz="2000" i="1" dirty="0">
                <a:solidFill>
                  <a:srgbClr val="5F5F5F"/>
                </a:solidFill>
                <a:ea typeface="ＭＳ Ｐゴシック" charset="0"/>
                <a:cs typeface="ＭＳ Ｐゴシック" charset="0"/>
              </a:rPr>
              <a:t>.</a:t>
            </a:r>
            <a:r>
              <a:rPr lang="ja-JP" altLang="de-DE" sz="2000" i="1" dirty="0">
                <a:solidFill>
                  <a:srgbClr val="5F5F5F"/>
                </a:solidFill>
                <a:ea typeface="ＭＳ Ｐゴシック" charset="0"/>
                <a:cs typeface="ＭＳ Ｐゴシック" charset="0"/>
              </a:rPr>
              <a:t>“</a:t>
            </a:r>
            <a:endParaRPr lang="de-DE" altLang="ja-JP" sz="2000" i="1" dirty="0">
              <a:solidFill>
                <a:srgbClr val="5F5F5F"/>
              </a:solidFill>
              <a:ea typeface="ＭＳ Ｐゴシック" charset="0"/>
              <a:cs typeface="ＭＳ Ｐゴシック" charset="0"/>
            </a:endParaRPr>
          </a:p>
          <a:p>
            <a:pPr marL="266700" indent="-266700" defTabSz="914400">
              <a:buFont typeface="Wingdings" charset="0"/>
              <a:buChar char="Ø"/>
              <a:tabLst>
                <a:tab pos="266700" algn="l"/>
                <a:tab pos="534988" algn="l"/>
                <a:tab pos="542925" algn="l"/>
                <a:tab pos="809625" algn="l"/>
                <a:tab pos="1076325" algn="l"/>
                <a:tab pos="1343025" algn="l"/>
              </a:tabLst>
            </a:pPr>
            <a:r>
              <a:rPr lang="de-DE" sz="2000" i="1" dirty="0">
                <a:solidFill>
                  <a:srgbClr val="5F5F5F"/>
                </a:solidFill>
                <a:ea typeface="ＭＳ Ｐゴシック" charset="0"/>
                <a:cs typeface="ＭＳ Ｐゴシック" charset="0"/>
              </a:rPr>
              <a:t>Was bringt es/ wozu führt es/was habe ich davon, wenn ich mich jetzt darüber aufrege?</a:t>
            </a:r>
            <a:endParaRPr lang="de-DE" sz="2000" dirty="0">
              <a:solidFill>
                <a:srgbClr val="5F5F5F"/>
              </a:solidFill>
              <a:ea typeface="ＭＳ Ｐゴシック" charset="0"/>
              <a:cs typeface="ＭＳ Ｐゴシック" charset="0"/>
            </a:endParaRPr>
          </a:p>
          <a:p>
            <a:pPr marL="266700" indent="-266700" defTabSz="914400">
              <a:buFont typeface="Arial" charset="0"/>
              <a:buNone/>
              <a:tabLst>
                <a:tab pos="266700" algn="l"/>
                <a:tab pos="534988" algn="l"/>
                <a:tab pos="542925" algn="l"/>
                <a:tab pos="809625" algn="l"/>
                <a:tab pos="1076325" algn="l"/>
                <a:tab pos="1343025" algn="l"/>
              </a:tabLst>
            </a:pPr>
            <a:endParaRPr lang="de-DE" dirty="0">
              <a:ea typeface="ＭＳ Ｐゴシック" charset="0"/>
              <a:cs typeface="ＭＳ Ｐゴシック" charset="0"/>
            </a:endParaRPr>
          </a:p>
        </p:txBody>
      </p:sp>
      <p:pic>
        <p:nvPicPr>
          <p:cNvPr id="5" name="Bild 4" descr="logo-black.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9314" y="6126163"/>
            <a:ext cx="1204686" cy="694050"/>
          </a:xfrm>
          <a:prstGeom prst="rect">
            <a:avLst/>
          </a:prstGeom>
        </p:spPr>
      </p:pic>
      <p:pic>
        <p:nvPicPr>
          <p:cNvPr id="6" name="Bild 5"/>
          <p:cNvPicPr>
            <a:picLocks noChangeAspect="1"/>
          </p:cNvPicPr>
          <p:nvPr/>
        </p:nvPicPr>
        <p:blipFill>
          <a:blip r:embed="rId3"/>
          <a:stretch>
            <a:fillRect/>
          </a:stretch>
        </p:blipFill>
        <p:spPr>
          <a:xfrm>
            <a:off x="0" y="0"/>
            <a:ext cx="9144000" cy="1421272"/>
          </a:xfrm>
          <a:prstGeom prst="rect">
            <a:avLst/>
          </a:prstGeom>
        </p:spPr>
      </p:pic>
    </p:spTree>
    <p:extLst>
      <p:ext uri="{BB962C8B-B14F-4D97-AF65-F5344CB8AC3E}">
        <p14:creationId xmlns:p14="http://schemas.microsoft.com/office/powerpoint/2010/main" val="4013248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el 1"/>
          <p:cNvSpPr>
            <a:spLocks noGrp="1"/>
          </p:cNvSpPr>
          <p:nvPr>
            <p:ph type="ctrTitle" idx="4294967295"/>
          </p:nvPr>
        </p:nvSpPr>
        <p:spPr bwMode="auto">
          <a:xfrm>
            <a:off x="333828" y="1421272"/>
            <a:ext cx="66294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1" hangingPunct="1"/>
            <a:r>
              <a:rPr lang="de-DE" sz="2800">
                <a:ea typeface="ＭＳ Ｐゴシック" charset="0"/>
                <a:cs typeface="Arial" charset="0"/>
              </a:rPr>
              <a:t>Mentale Strategien </a:t>
            </a:r>
            <a:br>
              <a:rPr lang="de-DE" sz="2800">
                <a:ea typeface="ＭＳ Ｐゴシック" charset="0"/>
                <a:cs typeface="Arial" charset="0"/>
              </a:rPr>
            </a:br>
            <a:r>
              <a:rPr lang="de-DE" sz="2800">
                <a:ea typeface="ＭＳ Ｐゴシック" charset="0"/>
                <a:cs typeface="Arial" charset="0"/>
              </a:rPr>
              <a:t>zur Stress-Reduktion (2)</a:t>
            </a:r>
          </a:p>
        </p:txBody>
      </p:sp>
      <p:sp>
        <p:nvSpPr>
          <p:cNvPr id="69634" name="Text Box 2"/>
          <p:cNvSpPr txBox="1">
            <a:spLocks noChangeArrowheads="1"/>
          </p:cNvSpPr>
          <p:nvPr/>
        </p:nvSpPr>
        <p:spPr bwMode="auto">
          <a:xfrm>
            <a:off x="333828" y="3669392"/>
            <a:ext cx="7405688" cy="319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266700" algn="l"/>
                <a:tab pos="295275" algn="l"/>
                <a:tab pos="447675" algn="l"/>
                <a:tab pos="628650" algn="l"/>
                <a:tab pos="809625" algn="l"/>
              </a:tabLst>
              <a:defRPr sz="2400">
                <a:solidFill>
                  <a:schemeClr val="tx1"/>
                </a:solidFill>
                <a:latin typeface="Arial" charset="0"/>
                <a:ea typeface="ＭＳ Ｐゴシック" charset="0"/>
                <a:cs typeface="ＭＳ Ｐゴシック" charset="0"/>
              </a:defRPr>
            </a:lvl1pPr>
            <a:lvl2pPr marL="742950" indent="-285750" eaLnBrk="0" hangingPunct="0">
              <a:tabLst>
                <a:tab pos="266700" algn="l"/>
                <a:tab pos="295275" algn="l"/>
                <a:tab pos="447675" algn="l"/>
                <a:tab pos="628650" algn="l"/>
                <a:tab pos="809625" algn="l"/>
              </a:tabLst>
              <a:defRPr sz="2400">
                <a:solidFill>
                  <a:schemeClr val="tx1"/>
                </a:solidFill>
                <a:latin typeface="Arial" charset="0"/>
                <a:ea typeface="ＭＳ Ｐゴシック" charset="0"/>
              </a:defRPr>
            </a:lvl2pPr>
            <a:lvl3pPr marL="1143000" indent="-228600" eaLnBrk="0" hangingPunct="0">
              <a:tabLst>
                <a:tab pos="266700" algn="l"/>
                <a:tab pos="295275" algn="l"/>
                <a:tab pos="447675" algn="l"/>
                <a:tab pos="628650" algn="l"/>
                <a:tab pos="809625" algn="l"/>
              </a:tabLst>
              <a:defRPr sz="2400">
                <a:solidFill>
                  <a:schemeClr val="tx1"/>
                </a:solidFill>
                <a:latin typeface="Arial" charset="0"/>
                <a:ea typeface="ＭＳ Ｐゴシック" charset="0"/>
              </a:defRPr>
            </a:lvl3pPr>
            <a:lvl4pPr marL="1600200" indent="-228600" eaLnBrk="0" hangingPunct="0">
              <a:tabLst>
                <a:tab pos="266700" algn="l"/>
                <a:tab pos="295275" algn="l"/>
                <a:tab pos="447675" algn="l"/>
                <a:tab pos="628650" algn="l"/>
                <a:tab pos="809625" algn="l"/>
              </a:tabLst>
              <a:defRPr sz="2400">
                <a:solidFill>
                  <a:schemeClr val="tx1"/>
                </a:solidFill>
                <a:latin typeface="Arial" charset="0"/>
                <a:ea typeface="ＭＳ Ｐゴシック" charset="0"/>
              </a:defRPr>
            </a:lvl4pPr>
            <a:lvl5pPr marL="2057400" indent="-228600" eaLnBrk="0" hangingPunct="0">
              <a:tabLst>
                <a:tab pos="266700" algn="l"/>
                <a:tab pos="295275" algn="l"/>
                <a:tab pos="447675" algn="l"/>
                <a:tab pos="628650" algn="l"/>
                <a:tab pos="809625"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266700" algn="l"/>
                <a:tab pos="295275" algn="l"/>
                <a:tab pos="447675" algn="l"/>
                <a:tab pos="628650" algn="l"/>
                <a:tab pos="809625"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266700" algn="l"/>
                <a:tab pos="295275" algn="l"/>
                <a:tab pos="447675" algn="l"/>
                <a:tab pos="628650" algn="l"/>
                <a:tab pos="809625"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266700" algn="l"/>
                <a:tab pos="295275" algn="l"/>
                <a:tab pos="447675" algn="l"/>
                <a:tab pos="628650" algn="l"/>
                <a:tab pos="809625"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266700" algn="l"/>
                <a:tab pos="295275" algn="l"/>
                <a:tab pos="447675" algn="l"/>
                <a:tab pos="628650" algn="l"/>
                <a:tab pos="809625" algn="l"/>
              </a:tabLst>
              <a:defRPr sz="2400">
                <a:solidFill>
                  <a:schemeClr val="tx1"/>
                </a:solidFill>
                <a:latin typeface="Arial" charset="0"/>
                <a:ea typeface="ＭＳ Ｐゴシック" charset="0"/>
              </a:defRPr>
            </a:lvl9pPr>
          </a:lstStyle>
          <a:p>
            <a:pPr>
              <a:lnSpc>
                <a:spcPct val="110000"/>
              </a:lnSpc>
              <a:spcBef>
                <a:spcPct val="50000"/>
              </a:spcBef>
              <a:buFont typeface="Wingdings" charset="0"/>
              <a:buChar char="§"/>
            </a:pPr>
            <a:r>
              <a:rPr lang="de-DE" sz="2000" dirty="0">
                <a:solidFill>
                  <a:srgbClr val="404040"/>
                </a:solidFill>
                <a:cs typeface="Arial" charset="0"/>
              </a:rPr>
              <a:t> Was ist das Gute an der Situation?</a:t>
            </a:r>
          </a:p>
          <a:p>
            <a:pPr>
              <a:lnSpc>
                <a:spcPct val="110000"/>
              </a:lnSpc>
              <a:spcBef>
                <a:spcPct val="50000"/>
              </a:spcBef>
              <a:buFont typeface="Wingdings" charset="0"/>
              <a:buChar char="§"/>
            </a:pPr>
            <a:r>
              <a:rPr lang="de-DE" sz="2000" dirty="0">
                <a:solidFill>
                  <a:srgbClr val="404040"/>
                </a:solidFill>
                <a:cs typeface="Arial" charset="0"/>
              </a:rPr>
              <a:t>  Wozu ist das gut?</a:t>
            </a:r>
          </a:p>
          <a:p>
            <a:pPr>
              <a:lnSpc>
                <a:spcPct val="110000"/>
              </a:lnSpc>
              <a:spcBef>
                <a:spcPct val="50000"/>
              </a:spcBef>
              <a:buFont typeface="Wingdings" charset="0"/>
              <a:buChar char="§"/>
            </a:pPr>
            <a:r>
              <a:rPr lang="de-DE" sz="2000" dirty="0">
                <a:solidFill>
                  <a:srgbClr val="404040"/>
                </a:solidFill>
                <a:cs typeface="Arial" charset="0"/>
              </a:rPr>
              <a:t>  Wo liegen die Chancen?</a:t>
            </a:r>
          </a:p>
          <a:p>
            <a:pPr>
              <a:lnSpc>
                <a:spcPct val="110000"/>
              </a:lnSpc>
              <a:spcBef>
                <a:spcPct val="50000"/>
              </a:spcBef>
              <a:buFont typeface="Wingdings" charset="0"/>
              <a:buChar char="§"/>
            </a:pPr>
            <a:r>
              <a:rPr lang="de-DE" sz="2000" dirty="0">
                <a:solidFill>
                  <a:srgbClr val="404040"/>
                </a:solidFill>
                <a:cs typeface="Arial" charset="0"/>
              </a:rPr>
              <a:t>  Was kann/werde ich hier lernen? </a:t>
            </a:r>
          </a:p>
          <a:p>
            <a:pPr>
              <a:lnSpc>
                <a:spcPct val="110000"/>
              </a:lnSpc>
              <a:spcBef>
                <a:spcPct val="50000"/>
              </a:spcBef>
              <a:buFont typeface="Wingdings" charset="0"/>
              <a:buChar char="§"/>
            </a:pPr>
            <a:r>
              <a:rPr lang="de-DE" sz="2000" dirty="0">
                <a:solidFill>
                  <a:srgbClr val="404040"/>
                </a:solidFill>
                <a:cs typeface="Arial" charset="0"/>
              </a:rPr>
              <a:t>  Welchen Sinn hat das für mich? </a:t>
            </a:r>
          </a:p>
          <a:p>
            <a:pPr>
              <a:lnSpc>
                <a:spcPct val="110000"/>
              </a:lnSpc>
              <a:spcBef>
                <a:spcPct val="50000"/>
              </a:spcBef>
              <a:buFont typeface="Wingdings" charset="0"/>
              <a:buChar char="§"/>
            </a:pPr>
            <a:r>
              <a:rPr lang="de-DE" sz="2000" dirty="0">
                <a:solidFill>
                  <a:srgbClr val="404040"/>
                </a:solidFill>
                <a:cs typeface="Arial" charset="0"/>
              </a:rPr>
              <a:t>  Welche Aufgabe (auch für meine persönliche Entwicklung) </a:t>
            </a:r>
            <a:br>
              <a:rPr lang="de-DE" sz="2000" dirty="0">
                <a:solidFill>
                  <a:srgbClr val="404040"/>
                </a:solidFill>
                <a:cs typeface="Arial" charset="0"/>
              </a:rPr>
            </a:br>
            <a:r>
              <a:rPr lang="de-DE" sz="2000" dirty="0">
                <a:solidFill>
                  <a:srgbClr val="404040"/>
                </a:solidFill>
                <a:cs typeface="Arial" charset="0"/>
              </a:rPr>
              <a:t>   stellt sich mir hier?</a:t>
            </a:r>
          </a:p>
        </p:txBody>
      </p:sp>
      <p:sp>
        <p:nvSpPr>
          <p:cNvPr id="69635" name="Text Box 4"/>
          <p:cNvSpPr txBox="1">
            <a:spLocks noChangeArrowheads="1"/>
          </p:cNvSpPr>
          <p:nvPr/>
        </p:nvSpPr>
        <p:spPr bwMode="auto">
          <a:xfrm>
            <a:off x="0" y="2304142"/>
            <a:ext cx="8243888" cy="13652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10000"/>
              </a:lnSpc>
              <a:spcBef>
                <a:spcPct val="50000"/>
              </a:spcBef>
              <a:buFont typeface="Wingdings" charset="0"/>
              <a:buNone/>
            </a:pPr>
            <a:r>
              <a:rPr lang="de-DE" sz="2800" b="1" dirty="0">
                <a:solidFill>
                  <a:srgbClr val="A70202"/>
                </a:solidFill>
              </a:rPr>
              <a:t>„Blick auf das Positive</a:t>
            </a:r>
            <a:r>
              <a:rPr lang="ja-JP" altLang="de-DE" sz="2800" b="1" dirty="0">
                <a:solidFill>
                  <a:srgbClr val="A70202"/>
                </a:solidFill>
              </a:rPr>
              <a:t>“</a:t>
            </a:r>
            <a:r>
              <a:rPr lang="de-DE" altLang="ja-JP" sz="2800" b="1" dirty="0">
                <a:solidFill>
                  <a:srgbClr val="A70202"/>
                </a:solidFill>
              </a:rPr>
              <a:t/>
            </a:r>
            <a:br>
              <a:rPr lang="de-DE" altLang="ja-JP" sz="2800" b="1" dirty="0">
                <a:solidFill>
                  <a:srgbClr val="A70202"/>
                </a:solidFill>
              </a:rPr>
            </a:br>
            <a:r>
              <a:rPr lang="de-DE" altLang="ja-JP" b="1" dirty="0">
                <a:solidFill>
                  <a:srgbClr val="A70202"/>
                </a:solidFill>
              </a:rPr>
              <a:t>Herausforderung statt Bedrohung: Chancen und Sinn entdecken</a:t>
            </a:r>
            <a:endParaRPr lang="de-DE" b="1" dirty="0">
              <a:solidFill>
                <a:srgbClr val="A70202"/>
              </a:solidFill>
            </a:endParaRPr>
          </a:p>
        </p:txBody>
      </p:sp>
      <p:pic>
        <p:nvPicPr>
          <p:cNvPr id="6" name="Bild 5"/>
          <p:cNvPicPr>
            <a:picLocks noChangeAspect="1"/>
          </p:cNvPicPr>
          <p:nvPr/>
        </p:nvPicPr>
        <p:blipFill>
          <a:blip r:embed="rId2"/>
          <a:stretch>
            <a:fillRect/>
          </a:stretch>
        </p:blipFill>
        <p:spPr>
          <a:xfrm>
            <a:off x="0" y="0"/>
            <a:ext cx="9144000" cy="1421272"/>
          </a:xfrm>
          <a:prstGeom prst="rect">
            <a:avLst/>
          </a:prstGeom>
        </p:spPr>
      </p:pic>
      <p:pic>
        <p:nvPicPr>
          <p:cNvPr id="7" name="Bild 6" descr="logo-blac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9516" y="6126163"/>
            <a:ext cx="1404484" cy="694050"/>
          </a:xfrm>
          <a:prstGeom prst="rect">
            <a:avLst/>
          </a:prstGeom>
        </p:spPr>
      </p:pic>
    </p:spTree>
    <p:extLst>
      <p:ext uri="{BB962C8B-B14F-4D97-AF65-F5344CB8AC3E}">
        <p14:creationId xmlns:p14="http://schemas.microsoft.com/office/powerpoint/2010/main" val="1318535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el 1"/>
          <p:cNvSpPr>
            <a:spLocks noGrp="1"/>
          </p:cNvSpPr>
          <p:nvPr>
            <p:ph type="ctrTitle" idx="4294967295"/>
          </p:nvPr>
        </p:nvSpPr>
        <p:spPr bwMode="auto">
          <a:xfrm>
            <a:off x="304800" y="76200"/>
            <a:ext cx="66294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1" hangingPunct="1"/>
            <a:r>
              <a:rPr lang="de-DE" sz="2800">
                <a:ea typeface="ＭＳ Ｐゴシック" charset="0"/>
                <a:cs typeface="Arial" charset="0"/>
              </a:rPr>
              <a:t>Mentale Strategien </a:t>
            </a:r>
            <a:br>
              <a:rPr lang="de-DE" sz="2800">
                <a:ea typeface="ＭＳ Ｐゴシック" charset="0"/>
                <a:cs typeface="Arial" charset="0"/>
              </a:rPr>
            </a:br>
            <a:r>
              <a:rPr lang="de-DE" sz="2800">
                <a:ea typeface="ＭＳ Ｐゴシック" charset="0"/>
                <a:cs typeface="Arial" charset="0"/>
              </a:rPr>
              <a:t>zur Stress-Reduktion (3)</a:t>
            </a:r>
          </a:p>
        </p:txBody>
      </p:sp>
      <p:sp>
        <p:nvSpPr>
          <p:cNvPr id="70658" name="Text Box 2"/>
          <p:cNvSpPr txBox="1">
            <a:spLocks noChangeArrowheads="1"/>
          </p:cNvSpPr>
          <p:nvPr/>
        </p:nvSpPr>
        <p:spPr bwMode="auto">
          <a:xfrm>
            <a:off x="684213" y="2276475"/>
            <a:ext cx="7405687"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266700" algn="l"/>
                <a:tab pos="295275" algn="l"/>
                <a:tab pos="447675" algn="l"/>
                <a:tab pos="628650" algn="l"/>
                <a:tab pos="809625" algn="l"/>
              </a:tabLst>
              <a:defRPr sz="2400">
                <a:solidFill>
                  <a:schemeClr val="tx1"/>
                </a:solidFill>
                <a:latin typeface="Arial" charset="0"/>
                <a:ea typeface="ＭＳ Ｐゴシック" charset="0"/>
                <a:cs typeface="ＭＳ Ｐゴシック" charset="0"/>
              </a:defRPr>
            </a:lvl1pPr>
            <a:lvl2pPr marL="742950" indent="-285750" eaLnBrk="0" hangingPunct="0">
              <a:tabLst>
                <a:tab pos="266700" algn="l"/>
                <a:tab pos="295275" algn="l"/>
                <a:tab pos="447675" algn="l"/>
                <a:tab pos="628650" algn="l"/>
                <a:tab pos="809625" algn="l"/>
              </a:tabLst>
              <a:defRPr sz="2400">
                <a:solidFill>
                  <a:schemeClr val="tx1"/>
                </a:solidFill>
                <a:latin typeface="Arial" charset="0"/>
                <a:ea typeface="ＭＳ Ｐゴシック" charset="0"/>
              </a:defRPr>
            </a:lvl2pPr>
            <a:lvl3pPr marL="1143000" indent="-228600" eaLnBrk="0" hangingPunct="0">
              <a:tabLst>
                <a:tab pos="266700" algn="l"/>
                <a:tab pos="295275" algn="l"/>
                <a:tab pos="447675" algn="l"/>
                <a:tab pos="628650" algn="l"/>
                <a:tab pos="809625" algn="l"/>
              </a:tabLst>
              <a:defRPr sz="2400">
                <a:solidFill>
                  <a:schemeClr val="tx1"/>
                </a:solidFill>
                <a:latin typeface="Arial" charset="0"/>
                <a:ea typeface="ＭＳ Ｐゴシック" charset="0"/>
              </a:defRPr>
            </a:lvl3pPr>
            <a:lvl4pPr marL="1600200" indent="-228600" eaLnBrk="0" hangingPunct="0">
              <a:tabLst>
                <a:tab pos="266700" algn="l"/>
                <a:tab pos="295275" algn="l"/>
                <a:tab pos="447675" algn="l"/>
                <a:tab pos="628650" algn="l"/>
                <a:tab pos="809625" algn="l"/>
              </a:tabLst>
              <a:defRPr sz="2400">
                <a:solidFill>
                  <a:schemeClr val="tx1"/>
                </a:solidFill>
                <a:latin typeface="Arial" charset="0"/>
                <a:ea typeface="ＭＳ Ｐゴシック" charset="0"/>
              </a:defRPr>
            </a:lvl4pPr>
            <a:lvl5pPr marL="2057400" indent="-228600" eaLnBrk="0" hangingPunct="0">
              <a:tabLst>
                <a:tab pos="266700" algn="l"/>
                <a:tab pos="295275" algn="l"/>
                <a:tab pos="447675" algn="l"/>
                <a:tab pos="628650" algn="l"/>
                <a:tab pos="809625"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266700" algn="l"/>
                <a:tab pos="295275" algn="l"/>
                <a:tab pos="447675" algn="l"/>
                <a:tab pos="628650" algn="l"/>
                <a:tab pos="809625"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266700" algn="l"/>
                <a:tab pos="295275" algn="l"/>
                <a:tab pos="447675" algn="l"/>
                <a:tab pos="628650" algn="l"/>
                <a:tab pos="809625"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266700" algn="l"/>
                <a:tab pos="295275" algn="l"/>
                <a:tab pos="447675" algn="l"/>
                <a:tab pos="628650" algn="l"/>
                <a:tab pos="809625"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266700" algn="l"/>
                <a:tab pos="295275" algn="l"/>
                <a:tab pos="447675" algn="l"/>
                <a:tab pos="628650" algn="l"/>
                <a:tab pos="809625" algn="l"/>
              </a:tabLst>
              <a:defRPr sz="2400">
                <a:solidFill>
                  <a:schemeClr val="tx1"/>
                </a:solidFill>
                <a:latin typeface="Arial" charset="0"/>
                <a:ea typeface="ＭＳ Ｐゴシック" charset="0"/>
              </a:defRPr>
            </a:lvl9pPr>
          </a:lstStyle>
          <a:p>
            <a:pPr>
              <a:lnSpc>
                <a:spcPct val="110000"/>
              </a:lnSpc>
              <a:spcBef>
                <a:spcPct val="50000"/>
              </a:spcBef>
              <a:buFont typeface="Wingdings" charset="0"/>
              <a:buChar char="§"/>
            </a:pPr>
            <a:r>
              <a:rPr lang="de-DE" sz="2000">
                <a:solidFill>
                  <a:srgbClr val="404040"/>
                </a:solidFill>
                <a:cs typeface="Arial" charset="0"/>
              </a:rPr>
              <a:t>  Welche schwierigen Situationen habe ich bereits gemeistert?  </a:t>
            </a:r>
            <a:br>
              <a:rPr lang="de-DE" sz="2000">
                <a:solidFill>
                  <a:srgbClr val="404040"/>
                </a:solidFill>
                <a:cs typeface="Arial" charset="0"/>
              </a:rPr>
            </a:br>
            <a:r>
              <a:rPr lang="de-DE" sz="2000">
                <a:solidFill>
                  <a:srgbClr val="404040"/>
                </a:solidFill>
                <a:cs typeface="Arial" charset="0"/>
              </a:rPr>
              <a:t>    Wie habe ich das geschafft? Welche Tugenden habe ich </a:t>
            </a:r>
            <a:br>
              <a:rPr lang="de-DE" sz="2000">
                <a:solidFill>
                  <a:srgbClr val="404040"/>
                </a:solidFill>
                <a:cs typeface="Arial" charset="0"/>
              </a:rPr>
            </a:br>
            <a:r>
              <a:rPr lang="de-DE" sz="2000">
                <a:solidFill>
                  <a:srgbClr val="404040"/>
                </a:solidFill>
                <a:cs typeface="Arial" charset="0"/>
              </a:rPr>
              <a:t>    dabei unter Beweis gestellt?</a:t>
            </a:r>
          </a:p>
          <a:p>
            <a:pPr>
              <a:lnSpc>
                <a:spcPct val="110000"/>
              </a:lnSpc>
              <a:spcBef>
                <a:spcPct val="50000"/>
              </a:spcBef>
              <a:buFont typeface="Wingdings" charset="0"/>
              <a:buChar char="§"/>
            </a:pPr>
            <a:r>
              <a:rPr lang="de-DE" sz="2000">
                <a:solidFill>
                  <a:srgbClr val="404040"/>
                </a:solidFill>
                <a:cs typeface="Arial" charset="0"/>
              </a:rPr>
              <a:t>  Wo liegen meine Stärken?</a:t>
            </a:r>
          </a:p>
          <a:p>
            <a:pPr>
              <a:lnSpc>
                <a:spcPct val="110000"/>
              </a:lnSpc>
              <a:spcBef>
                <a:spcPct val="50000"/>
              </a:spcBef>
              <a:buFont typeface="Wingdings" charset="0"/>
              <a:buChar char="§"/>
            </a:pPr>
            <a:r>
              <a:rPr lang="de-DE" sz="2000">
                <a:solidFill>
                  <a:srgbClr val="404040"/>
                </a:solidFill>
                <a:cs typeface="Arial" charset="0"/>
              </a:rPr>
              <a:t>  Wer oder was gibt mir Kraft und Sicherheit? Auf wen oder </a:t>
            </a:r>
            <a:br>
              <a:rPr lang="de-DE" sz="2000">
                <a:solidFill>
                  <a:srgbClr val="404040"/>
                </a:solidFill>
                <a:cs typeface="Arial" charset="0"/>
              </a:rPr>
            </a:br>
            <a:r>
              <a:rPr lang="de-DE" sz="2000">
                <a:solidFill>
                  <a:srgbClr val="404040"/>
                </a:solidFill>
                <a:cs typeface="Arial" charset="0"/>
              </a:rPr>
              <a:t>    was kann ich mich verlassen?</a:t>
            </a:r>
          </a:p>
          <a:p>
            <a:pPr>
              <a:lnSpc>
                <a:spcPct val="110000"/>
              </a:lnSpc>
              <a:spcBef>
                <a:spcPct val="50000"/>
              </a:spcBef>
              <a:buFont typeface="Wingdings" charset="0"/>
              <a:buChar char="§"/>
            </a:pPr>
            <a:r>
              <a:rPr lang="de-DE" sz="2000">
                <a:solidFill>
                  <a:srgbClr val="404040"/>
                </a:solidFill>
                <a:cs typeface="Arial" charset="0"/>
              </a:rPr>
              <a:t>  Wie beschreiben andere meine Stärken?</a:t>
            </a:r>
          </a:p>
          <a:p>
            <a:pPr>
              <a:lnSpc>
                <a:spcPct val="110000"/>
              </a:lnSpc>
              <a:spcBef>
                <a:spcPct val="50000"/>
              </a:spcBef>
              <a:buFont typeface="Wingdings" charset="0"/>
              <a:buChar char="§"/>
            </a:pPr>
            <a:r>
              <a:rPr lang="de-DE" sz="2000">
                <a:solidFill>
                  <a:srgbClr val="404040"/>
                </a:solidFill>
                <a:cs typeface="Arial" charset="0"/>
              </a:rPr>
              <a:t>  Was würde mir ein guter Freund (oder Kollege, Vater, </a:t>
            </a:r>
            <a:br>
              <a:rPr lang="de-DE" sz="2000">
                <a:solidFill>
                  <a:srgbClr val="404040"/>
                </a:solidFill>
                <a:cs typeface="Arial" charset="0"/>
              </a:rPr>
            </a:br>
            <a:r>
              <a:rPr lang="de-DE" sz="2000">
                <a:solidFill>
                  <a:srgbClr val="404040"/>
                </a:solidFill>
                <a:cs typeface="Arial" charset="0"/>
              </a:rPr>
              <a:t>    Mutter, jemand, der „hinter mir steht</a:t>
            </a:r>
            <a:r>
              <a:rPr lang="ja-JP" altLang="de-DE" sz="2000">
                <a:solidFill>
                  <a:srgbClr val="404040"/>
                </a:solidFill>
                <a:cs typeface="Arial" charset="0"/>
              </a:rPr>
              <a:t>“</a:t>
            </a:r>
            <a:r>
              <a:rPr lang="de-DE" altLang="ja-JP" sz="2000">
                <a:solidFill>
                  <a:srgbClr val="404040"/>
                </a:solidFill>
                <a:cs typeface="Arial" charset="0"/>
              </a:rPr>
              <a:t> ) jetzt zur Unterstützung </a:t>
            </a:r>
            <a:br>
              <a:rPr lang="de-DE" altLang="ja-JP" sz="2000">
                <a:solidFill>
                  <a:srgbClr val="404040"/>
                </a:solidFill>
                <a:cs typeface="Arial" charset="0"/>
              </a:rPr>
            </a:br>
            <a:r>
              <a:rPr lang="de-DE" altLang="ja-JP" sz="2000">
                <a:solidFill>
                  <a:srgbClr val="404040"/>
                </a:solidFill>
                <a:cs typeface="Arial" charset="0"/>
              </a:rPr>
              <a:t>    sagen?</a:t>
            </a:r>
            <a:endParaRPr lang="de-DE" sz="2000">
              <a:solidFill>
                <a:srgbClr val="404040"/>
              </a:solidFill>
              <a:cs typeface="Arial" charset="0"/>
            </a:endParaRPr>
          </a:p>
        </p:txBody>
      </p:sp>
      <p:sp>
        <p:nvSpPr>
          <p:cNvPr id="70659" name="Text Box 4"/>
          <p:cNvSpPr txBox="1">
            <a:spLocks noChangeArrowheads="1"/>
          </p:cNvSpPr>
          <p:nvPr/>
        </p:nvSpPr>
        <p:spPr bwMode="auto">
          <a:xfrm>
            <a:off x="468313" y="1101725"/>
            <a:ext cx="8243887" cy="963613"/>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10000"/>
              </a:lnSpc>
              <a:spcBef>
                <a:spcPct val="50000"/>
              </a:spcBef>
              <a:buFont typeface="Wingdings" charset="0"/>
              <a:buNone/>
            </a:pPr>
            <a:r>
              <a:rPr lang="de-DE" sz="2800" b="1">
                <a:solidFill>
                  <a:srgbClr val="A70202"/>
                </a:solidFill>
              </a:rPr>
              <a:t>„Kompetenz-Denken</a:t>
            </a:r>
            <a:r>
              <a:rPr lang="ja-JP" altLang="de-DE" sz="2800" b="1">
                <a:solidFill>
                  <a:srgbClr val="A70202"/>
                </a:solidFill>
              </a:rPr>
              <a:t>“</a:t>
            </a:r>
            <a:r>
              <a:rPr lang="de-DE" altLang="ja-JP" sz="2800" b="1">
                <a:solidFill>
                  <a:srgbClr val="A70202"/>
                </a:solidFill>
              </a:rPr>
              <a:t>:</a:t>
            </a:r>
            <a:br>
              <a:rPr lang="de-DE" altLang="ja-JP" sz="2800" b="1">
                <a:solidFill>
                  <a:srgbClr val="A70202"/>
                </a:solidFill>
              </a:rPr>
            </a:br>
            <a:r>
              <a:rPr lang="de-DE" altLang="ja-JP" b="1">
                <a:solidFill>
                  <a:srgbClr val="A70202"/>
                </a:solidFill>
              </a:rPr>
              <a:t>Orientieren auf eigene Stärken, Erfolge, Ressourcen</a:t>
            </a:r>
            <a:endParaRPr lang="de-DE" b="1">
              <a:solidFill>
                <a:srgbClr val="A70202"/>
              </a:solidFill>
            </a:endParaRPr>
          </a:p>
        </p:txBody>
      </p:sp>
      <p:pic>
        <p:nvPicPr>
          <p:cNvPr id="6" name="Bild 5" descr="logo-black.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9314" y="6126163"/>
            <a:ext cx="1204686" cy="694050"/>
          </a:xfrm>
          <a:prstGeom prst="rect">
            <a:avLst/>
          </a:prstGeom>
        </p:spPr>
      </p:pic>
    </p:spTree>
    <p:extLst>
      <p:ext uri="{BB962C8B-B14F-4D97-AF65-F5344CB8AC3E}">
        <p14:creationId xmlns:p14="http://schemas.microsoft.com/office/powerpoint/2010/main" val="14919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el 1"/>
          <p:cNvSpPr>
            <a:spLocks noGrp="1"/>
          </p:cNvSpPr>
          <p:nvPr>
            <p:ph type="ctrTitle" idx="4294967295"/>
          </p:nvPr>
        </p:nvSpPr>
        <p:spPr bwMode="auto">
          <a:xfrm>
            <a:off x="304800" y="76200"/>
            <a:ext cx="66294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1" hangingPunct="1"/>
            <a:r>
              <a:rPr lang="de-DE" sz="2800" dirty="0">
                <a:ea typeface="ＭＳ Ｐゴシック" charset="0"/>
                <a:cs typeface="Arial" charset="0"/>
              </a:rPr>
              <a:t>Mentale Strategien </a:t>
            </a:r>
            <a:br>
              <a:rPr lang="de-DE" sz="2800" dirty="0">
                <a:ea typeface="ＭＳ Ｐゴシック" charset="0"/>
                <a:cs typeface="Arial" charset="0"/>
              </a:rPr>
            </a:br>
            <a:r>
              <a:rPr lang="de-DE" sz="2800" dirty="0">
                <a:ea typeface="ＭＳ Ｐゴシック" charset="0"/>
                <a:cs typeface="Arial" charset="0"/>
              </a:rPr>
              <a:t>zur Stress-Reduktion (4)</a:t>
            </a:r>
          </a:p>
        </p:txBody>
      </p:sp>
      <p:sp>
        <p:nvSpPr>
          <p:cNvPr id="71682" name="Text Box 2"/>
          <p:cNvSpPr txBox="1">
            <a:spLocks noChangeArrowheads="1"/>
          </p:cNvSpPr>
          <p:nvPr/>
        </p:nvSpPr>
        <p:spPr bwMode="auto">
          <a:xfrm>
            <a:off x="611188" y="2276475"/>
            <a:ext cx="7632700"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266700" algn="l"/>
                <a:tab pos="295275" algn="l"/>
                <a:tab pos="447675" algn="l"/>
                <a:tab pos="628650" algn="l"/>
                <a:tab pos="809625" algn="l"/>
              </a:tabLst>
              <a:defRPr sz="2400">
                <a:solidFill>
                  <a:schemeClr val="tx1"/>
                </a:solidFill>
                <a:latin typeface="Arial" charset="0"/>
                <a:ea typeface="ＭＳ Ｐゴシック" charset="0"/>
                <a:cs typeface="ＭＳ Ｐゴシック" charset="0"/>
              </a:defRPr>
            </a:lvl1pPr>
            <a:lvl2pPr marL="742950" indent="-285750" eaLnBrk="0" hangingPunct="0">
              <a:tabLst>
                <a:tab pos="266700" algn="l"/>
                <a:tab pos="295275" algn="l"/>
                <a:tab pos="447675" algn="l"/>
                <a:tab pos="628650" algn="l"/>
                <a:tab pos="809625" algn="l"/>
              </a:tabLst>
              <a:defRPr sz="2400">
                <a:solidFill>
                  <a:schemeClr val="tx1"/>
                </a:solidFill>
                <a:latin typeface="Arial" charset="0"/>
                <a:ea typeface="ＭＳ Ｐゴシック" charset="0"/>
              </a:defRPr>
            </a:lvl2pPr>
            <a:lvl3pPr marL="1143000" indent="-228600" eaLnBrk="0" hangingPunct="0">
              <a:tabLst>
                <a:tab pos="266700" algn="l"/>
                <a:tab pos="295275" algn="l"/>
                <a:tab pos="447675" algn="l"/>
                <a:tab pos="628650" algn="l"/>
                <a:tab pos="809625" algn="l"/>
              </a:tabLst>
              <a:defRPr sz="2400">
                <a:solidFill>
                  <a:schemeClr val="tx1"/>
                </a:solidFill>
                <a:latin typeface="Arial" charset="0"/>
                <a:ea typeface="ＭＳ Ｐゴシック" charset="0"/>
              </a:defRPr>
            </a:lvl3pPr>
            <a:lvl4pPr marL="1600200" indent="-228600" eaLnBrk="0" hangingPunct="0">
              <a:tabLst>
                <a:tab pos="266700" algn="l"/>
                <a:tab pos="295275" algn="l"/>
                <a:tab pos="447675" algn="l"/>
                <a:tab pos="628650" algn="l"/>
                <a:tab pos="809625" algn="l"/>
              </a:tabLst>
              <a:defRPr sz="2400">
                <a:solidFill>
                  <a:schemeClr val="tx1"/>
                </a:solidFill>
                <a:latin typeface="Arial" charset="0"/>
                <a:ea typeface="ＭＳ Ｐゴシック" charset="0"/>
              </a:defRPr>
            </a:lvl4pPr>
            <a:lvl5pPr marL="2057400" indent="-228600" eaLnBrk="0" hangingPunct="0">
              <a:tabLst>
                <a:tab pos="266700" algn="l"/>
                <a:tab pos="295275" algn="l"/>
                <a:tab pos="447675" algn="l"/>
                <a:tab pos="628650" algn="l"/>
                <a:tab pos="809625"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266700" algn="l"/>
                <a:tab pos="295275" algn="l"/>
                <a:tab pos="447675" algn="l"/>
                <a:tab pos="628650" algn="l"/>
                <a:tab pos="809625"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266700" algn="l"/>
                <a:tab pos="295275" algn="l"/>
                <a:tab pos="447675" algn="l"/>
                <a:tab pos="628650" algn="l"/>
                <a:tab pos="809625"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266700" algn="l"/>
                <a:tab pos="295275" algn="l"/>
                <a:tab pos="447675" algn="l"/>
                <a:tab pos="628650" algn="l"/>
                <a:tab pos="809625"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266700" algn="l"/>
                <a:tab pos="295275" algn="l"/>
                <a:tab pos="447675" algn="l"/>
                <a:tab pos="628650" algn="l"/>
                <a:tab pos="809625" algn="l"/>
              </a:tabLst>
              <a:defRPr sz="2400">
                <a:solidFill>
                  <a:schemeClr val="tx1"/>
                </a:solidFill>
                <a:latin typeface="Arial" charset="0"/>
                <a:ea typeface="ＭＳ Ｐゴシック" charset="0"/>
              </a:defRPr>
            </a:lvl9pPr>
          </a:lstStyle>
          <a:p>
            <a:pPr eaLnBrk="1" hangingPunct="1">
              <a:spcAft>
                <a:spcPct val="20000"/>
              </a:spcAft>
              <a:buFont typeface="Wingdings" charset="0"/>
              <a:buChar char="§"/>
            </a:pPr>
            <a:r>
              <a:rPr lang="de-DE" sz="2000">
                <a:solidFill>
                  <a:srgbClr val="4D4D4D"/>
                </a:solidFill>
              </a:rPr>
              <a:t> </a:t>
            </a:r>
            <a:r>
              <a:rPr lang="de-DE" sz="2000">
                <a:solidFill>
                  <a:srgbClr val="000000"/>
                </a:solidFill>
              </a:rPr>
              <a:t>Was wird dabei herauskommen, wenn alles gut läuft?</a:t>
            </a:r>
            <a:endParaRPr lang="de-DE" sz="2000">
              <a:solidFill>
                <a:srgbClr val="4D4D4D"/>
              </a:solidFill>
            </a:endParaRPr>
          </a:p>
          <a:p>
            <a:pPr eaLnBrk="1" hangingPunct="1">
              <a:spcAft>
                <a:spcPct val="20000"/>
              </a:spcAft>
              <a:buFont typeface="Wingdings" charset="0"/>
              <a:buChar char="§"/>
            </a:pPr>
            <a:r>
              <a:rPr lang="de-DE" sz="2000">
                <a:solidFill>
                  <a:srgbClr val="4D4D4D"/>
                </a:solidFill>
              </a:rPr>
              <a:t> Wie wird es sein, wenn ich die Anforderung erfolgreich </a:t>
            </a:r>
            <a:br>
              <a:rPr lang="de-DE" sz="2000">
                <a:solidFill>
                  <a:srgbClr val="4D4D4D"/>
                </a:solidFill>
              </a:rPr>
            </a:br>
            <a:r>
              <a:rPr lang="de-DE" sz="2000">
                <a:solidFill>
                  <a:srgbClr val="4D4D4D"/>
                </a:solidFill>
              </a:rPr>
              <a:t>   bewältigt habe? Wie werde ich mich dann fühlen?</a:t>
            </a:r>
          </a:p>
          <a:p>
            <a:pPr eaLnBrk="1" hangingPunct="1">
              <a:spcAft>
                <a:spcPct val="20000"/>
              </a:spcAft>
              <a:buFont typeface="Wingdings" charset="0"/>
              <a:buChar char="§"/>
            </a:pPr>
            <a:r>
              <a:rPr lang="de-DE" sz="2000">
                <a:solidFill>
                  <a:srgbClr val="4D4D4D"/>
                </a:solidFill>
              </a:rPr>
              <a:t> Wie werden andere, die mir wichtig sind, auf meinen Erfolg </a:t>
            </a:r>
            <a:br>
              <a:rPr lang="de-DE" sz="2000">
                <a:solidFill>
                  <a:srgbClr val="4D4D4D"/>
                </a:solidFill>
              </a:rPr>
            </a:br>
            <a:r>
              <a:rPr lang="de-DE" sz="2000">
                <a:solidFill>
                  <a:srgbClr val="4D4D4D"/>
                </a:solidFill>
              </a:rPr>
              <a:t>   reagieren?</a:t>
            </a:r>
          </a:p>
          <a:p>
            <a:pPr eaLnBrk="1" hangingPunct="1">
              <a:spcAft>
                <a:spcPct val="20000"/>
              </a:spcAft>
              <a:buFont typeface="Wingdings" charset="0"/>
              <a:buNone/>
            </a:pPr>
            <a:r>
              <a:rPr lang="de-DE" sz="2000">
                <a:solidFill>
                  <a:srgbClr val="4D4D4D"/>
                </a:solidFill>
              </a:rPr>
              <a:t/>
            </a:r>
            <a:br>
              <a:rPr lang="de-DE" sz="2000">
                <a:solidFill>
                  <a:srgbClr val="4D4D4D"/>
                </a:solidFill>
              </a:rPr>
            </a:br>
            <a:r>
              <a:rPr lang="de-DE" sz="2000">
                <a:solidFill>
                  <a:srgbClr val="4D4D4D"/>
                </a:solidFill>
              </a:rPr>
              <a:t>Auch Entkatastrophisieren:</a:t>
            </a:r>
          </a:p>
          <a:p>
            <a:pPr eaLnBrk="1" hangingPunct="1">
              <a:spcAft>
                <a:spcPct val="20000"/>
              </a:spcAft>
              <a:buFont typeface="Wingdings" charset="0"/>
              <a:buChar char="§"/>
            </a:pPr>
            <a:r>
              <a:rPr lang="de-DE" sz="2000">
                <a:solidFill>
                  <a:srgbClr val="4D4D4D"/>
                </a:solidFill>
              </a:rPr>
              <a:t>  Was würde schlimmstenfalls geschehen? Wie schlimm wäre </a:t>
            </a:r>
            <a:br>
              <a:rPr lang="de-DE" sz="2000">
                <a:solidFill>
                  <a:srgbClr val="4D4D4D"/>
                </a:solidFill>
              </a:rPr>
            </a:br>
            <a:r>
              <a:rPr lang="de-DE" sz="2000">
                <a:solidFill>
                  <a:srgbClr val="4D4D4D"/>
                </a:solidFill>
              </a:rPr>
              <a:t>   das wirklich? Wie wahrscheinlich ist das?</a:t>
            </a:r>
          </a:p>
          <a:p>
            <a:pPr eaLnBrk="1" hangingPunct="1">
              <a:buFont typeface="Wingdings" charset="0"/>
              <a:buChar char="§"/>
            </a:pPr>
            <a:endParaRPr lang="de-DE" sz="2000">
              <a:solidFill>
                <a:srgbClr val="4D4D4D"/>
              </a:solidFill>
            </a:endParaRPr>
          </a:p>
          <a:p>
            <a:pPr eaLnBrk="1" hangingPunct="1">
              <a:buFont typeface="Wingdings" charset="0"/>
              <a:buChar char="§"/>
            </a:pPr>
            <a:endParaRPr lang="de-DE" sz="2000">
              <a:solidFill>
                <a:srgbClr val="4D4D4D"/>
              </a:solidFill>
            </a:endParaRPr>
          </a:p>
        </p:txBody>
      </p:sp>
      <p:sp>
        <p:nvSpPr>
          <p:cNvPr id="71683" name="Text Box 4"/>
          <p:cNvSpPr txBox="1">
            <a:spLocks noChangeArrowheads="1"/>
          </p:cNvSpPr>
          <p:nvPr/>
        </p:nvSpPr>
        <p:spPr bwMode="auto">
          <a:xfrm>
            <a:off x="611188" y="1101725"/>
            <a:ext cx="8243887" cy="963613"/>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10000"/>
              </a:lnSpc>
              <a:spcBef>
                <a:spcPct val="50000"/>
              </a:spcBef>
              <a:buFont typeface="Wingdings" charset="0"/>
              <a:buNone/>
            </a:pPr>
            <a:r>
              <a:rPr lang="de-DE" sz="2800" b="1">
                <a:solidFill>
                  <a:srgbClr val="A70202"/>
                </a:solidFill>
              </a:rPr>
              <a:t>Positives Konsequenzen-Denken:</a:t>
            </a:r>
            <a:br>
              <a:rPr lang="de-DE" sz="2800" b="1">
                <a:solidFill>
                  <a:srgbClr val="A70202"/>
                </a:solidFill>
              </a:rPr>
            </a:br>
            <a:r>
              <a:rPr lang="de-DE" b="1">
                <a:solidFill>
                  <a:srgbClr val="A70202"/>
                </a:solidFill>
              </a:rPr>
              <a:t>Orientieren auf mögliche Erfolge und positive Folgen</a:t>
            </a:r>
          </a:p>
        </p:txBody>
      </p:sp>
      <p:pic>
        <p:nvPicPr>
          <p:cNvPr id="6" name="Bild 5" descr="logo-black.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5920" y="6135453"/>
            <a:ext cx="1568080" cy="722547"/>
          </a:xfrm>
          <a:prstGeom prst="rect">
            <a:avLst/>
          </a:prstGeom>
        </p:spPr>
      </p:pic>
    </p:spTree>
    <p:extLst>
      <p:ext uri="{BB962C8B-B14F-4D97-AF65-F5344CB8AC3E}">
        <p14:creationId xmlns:p14="http://schemas.microsoft.com/office/powerpoint/2010/main" val="364735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
            </a:r>
            <a:br>
              <a:rPr lang="de-DE" dirty="0" smtClean="0"/>
            </a:br>
            <a:r>
              <a:rPr lang="de-DE" dirty="0"/>
              <a:t/>
            </a:r>
            <a:br>
              <a:rPr lang="de-DE" dirty="0"/>
            </a:br>
            <a:r>
              <a:rPr lang="de-DE" dirty="0" smtClean="0"/>
              <a:t/>
            </a:r>
            <a:br>
              <a:rPr lang="de-DE" dirty="0" smtClean="0"/>
            </a:br>
            <a:r>
              <a:rPr lang="de-DE" sz="4000" dirty="0" smtClean="0"/>
              <a:t>Transaktionales Stressmodell von Lazarus</a:t>
            </a:r>
            <a:endParaRPr lang="de-DE" sz="4000" dirty="0"/>
          </a:p>
        </p:txBody>
      </p:sp>
      <p:sp>
        <p:nvSpPr>
          <p:cNvPr id="3" name="Inhaltsplatzhalter 2"/>
          <p:cNvSpPr>
            <a:spLocks noGrp="1"/>
          </p:cNvSpPr>
          <p:nvPr>
            <p:ph idx="1"/>
          </p:nvPr>
        </p:nvSpPr>
        <p:spPr>
          <a:xfrm>
            <a:off x="558800" y="2195512"/>
            <a:ext cx="8229600" cy="4525963"/>
          </a:xfrm>
        </p:spPr>
        <p:txBody>
          <a:bodyPr>
            <a:normAutofit fontScale="62500" lnSpcReduction="20000"/>
          </a:bodyPr>
          <a:lstStyle/>
          <a:p>
            <a:endParaRPr lang="de-DE" dirty="0"/>
          </a:p>
          <a:p>
            <a:r>
              <a:rPr lang="de-DE" dirty="0" smtClean="0"/>
              <a:t>Lazarus </a:t>
            </a:r>
            <a:r>
              <a:rPr lang="de-DE" dirty="0"/>
              <a:t>(1974) ging </a:t>
            </a:r>
            <a:r>
              <a:rPr lang="de-DE" dirty="0" smtClean="0"/>
              <a:t>als erster davon </a:t>
            </a:r>
            <a:r>
              <a:rPr lang="de-DE" dirty="0"/>
              <a:t>aus, </a:t>
            </a:r>
            <a:r>
              <a:rPr lang="de-DE" dirty="0" smtClean="0"/>
              <a:t>dass </a:t>
            </a:r>
            <a:r>
              <a:rPr lang="de-DE" dirty="0"/>
              <a:t>nicht die Charakteristika der Reize oder Situationen für die Stressreaktion von Bedeutung sind, sondern die individuelle kognitive Verarbeitung des Betroffenen.</a:t>
            </a:r>
          </a:p>
          <a:p>
            <a:endParaRPr lang="de-DE" dirty="0" smtClean="0"/>
          </a:p>
          <a:p>
            <a:r>
              <a:rPr lang="de-DE" dirty="0" smtClean="0"/>
              <a:t>Nach </a:t>
            </a:r>
            <a:r>
              <a:rPr lang="de-DE" dirty="0"/>
              <a:t>seinem Stressmodell wird jede neue oder unbekannte Situation in 2 Phasen kognitiv bewertet:</a:t>
            </a:r>
          </a:p>
          <a:p>
            <a:endParaRPr lang="de-DE" dirty="0" smtClean="0"/>
          </a:p>
          <a:p>
            <a:r>
              <a:rPr lang="de-DE" b="1" dirty="0" smtClean="0"/>
              <a:t>Primary </a:t>
            </a:r>
            <a:r>
              <a:rPr lang="de-DE" b="1" dirty="0" err="1"/>
              <a:t>appraisal</a:t>
            </a:r>
            <a:r>
              <a:rPr lang="de-DE" i="1" dirty="0"/>
              <a:t>: </a:t>
            </a:r>
            <a:r>
              <a:rPr lang="de-DE" dirty="0"/>
              <a:t>Bewertung, ob die Situation eine </a:t>
            </a:r>
            <a:r>
              <a:rPr lang="de-DE" b="1" dirty="0"/>
              <a:t>Bedrohung</a:t>
            </a:r>
            <a:r>
              <a:rPr lang="de-DE" dirty="0"/>
              <a:t> enthält</a:t>
            </a:r>
          </a:p>
          <a:p>
            <a:r>
              <a:rPr lang="de-DE" b="1" dirty="0" err="1" smtClean="0"/>
              <a:t>Secondery</a:t>
            </a:r>
            <a:r>
              <a:rPr lang="de-DE" b="1" dirty="0" smtClean="0"/>
              <a:t> </a:t>
            </a:r>
            <a:r>
              <a:rPr lang="de-DE" b="1" dirty="0" err="1"/>
              <a:t>appraisal</a:t>
            </a:r>
            <a:r>
              <a:rPr lang="de-DE" i="1" dirty="0"/>
              <a:t>:</a:t>
            </a:r>
            <a:r>
              <a:rPr lang="de-DE" dirty="0"/>
              <a:t> Bewertung, ob die Situation mit den verfügbaren </a:t>
            </a:r>
            <a:r>
              <a:rPr lang="de-DE" b="1" dirty="0"/>
              <a:t>Ressourcen</a:t>
            </a:r>
            <a:r>
              <a:rPr lang="de-DE" dirty="0"/>
              <a:t> bewältigt werden kann.</a:t>
            </a:r>
          </a:p>
          <a:p>
            <a:endParaRPr lang="de-DE" dirty="0"/>
          </a:p>
          <a:p>
            <a:r>
              <a:rPr lang="de-DE" dirty="0" smtClean="0"/>
              <a:t>Nur </a:t>
            </a:r>
            <a:r>
              <a:rPr lang="de-DE" dirty="0"/>
              <a:t>wenn die Ressourcen nicht ausreichend sind, wird eine </a:t>
            </a:r>
            <a:r>
              <a:rPr lang="de-DE" dirty="0" smtClean="0"/>
              <a:t>Stressreaktion </a:t>
            </a:r>
            <a:r>
              <a:rPr lang="de-DE" dirty="0"/>
              <a:t>ausgelöst</a:t>
            </a:r>
          </a:p>
        </p:txBody>
      </p:sp>
      <p:pic>
        <p:nvPicPr>
          <p:cNvPr id="5" name="Bild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4917" y="6139543"/>
            <a:ext cx="1317471" cy="607070"/>
          </a:xfrm>
          <a:prstGeom prst="rect">
            <a:avLst/>
          </a:prstGeom>
        </p:spPr>
      </p:pic>
      <p:pic>
        <p:nvPicPr>
          <p:cNvPr id="6" name="Bild 5"/>
          <p:cNvPicPr>
            <a:picLocks noChangeAspect="1"/>
          </p:cNvPicPr>
          <p:nvPr/>
        </p:nvPicPr>
        <p:blipFill>
          <a:blip r:embed="rId3"/>
          <a:stretch>
            <a:fillRect/>
          </a:stretch>
        </p:blipFill>
        <p:spPr>
          <a:xfrm>
            <a:off x="0" y="0"/>
            <a:ext cx="9144000" cy="1421272"/>
          </a:xfrm>
          <a:prstGeom prst="rect">
            <a:avLst/>
          </a:prstGeom>
        </p:spPr>
      </p:pic>
    </p:spTree>
    <p:extLst>
      <p:ext uri="{BB962C8B-B14F-4D97-AF65-F5344CB8AC3E}">
        <p14:creationId xmlns:p14="http://schemas.microsoft.com/office/powerpoint/2010/main" val="15405178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el 1"/>
          <p:cNvSpPr>
            <a:spLocks noGrp="1"/>
          </p:cNvSpPr>
          <p:nvPr>
            <p:ph type="ctrTitle" idx="4294967295"/>
          </p:nvPr>
        </p:nvSpPr>
        <p:spPr bwMode="auto">
          <a:xfrm>
            <a:off x="377371" y="1569018"/>
            <a:ext cx="66294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1" hangingPunct="1"/>
            <a:r>
              <a:rPr lang="de-DE" sz="2800" dirty="0">
                <a:ea typeface="ＭＳ Ｐゴシック" charset="0"/>
                <a:cs typeface="Arial" charset="0"/>
              </a:rPr>
              <a:t>Mentale Strategien </a:t>
            </a:r>
            <a:r>
              <a:rPr lang="de-DE" sz="2800" dirty="0" smtClean="0">
                <a:ea typeface="ＭＳ Ｐゴシック" charset="0"/>
                <a:cs typeface="Arial" charset="0"/>
              </a:rPr>
              <a:t/>
            </a:r>
            <a:br>
              <a:rPr lang="de-DE" sz="2800" dirty="0" smtClean="0">
                <a:ea typeface="ＭＳ Ｐゴシック" charset="0"/>
                <a:cs typeface="Arial" charset="0"/>
              </a:rPr>
            </a:br>
            <a:r>
              <a:rPr lang="de-DE" sz="2800" dirty="0" smtClean="0">
                <a:ea typeface="ＭＳ Ｐゴシック" charset="0"/>
                <a:cs typeface="Arial" charset="0"/>
              </a:rPr>
              <a:t>zur Stress-Reduktion (5-</a:t>
            </a:r>
            <a:r>
              <a:rPr lang="de-DE" sz="2400" dirty="0" smtClean="0">
                <a:ea typeface="ＭＳ Ｐゴシック" charset="0"/>
                <a:cs typeface="Arial" charset="0"/>
              </a:rPr>
              <a:t>1</a:t>
            </a:r>
            <a:r>
              <a:rPr lang="de-DE" sz="2800" dirty="0" smtClean="0">
                <a:ea typeface="ＭＳ Ｐゴシック" charset="0"/>
                <a:cs typeface="Arial" charset="0"/>
              </a:rPr>
              <a:t>)</a:t>
            </a:r>
            <a:endParaRPr lang="de-DE" sz="2800" dirty="0">
              <a:ea typeface="ＭＳ Ｐゴシック" charset="0"/>
              <a:cs typeface="Arial" charset="0"/>
            </a:endParaRPr>
          </a:p>
        </p:txBody>
      </p:sp>
      <p:sp>
        <p:nvSpPr>
          <p:cNvPr id="72706" name="Text Box 2"/>
          <p:cNvSpPr txBox="1">
            <a:spLocks noChangeArrowheads="1"/>
          </p:cNvSpPr>
          <p:nvPr/>
        </p:nvSpPr>
        <p:spPr bwMode="auto">
          <a:xfrm>
            <a:off x="595993" y="3494995"/>
            <a:ext cx="7405688" cy="319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266700" algn="l"/>
                <a:tab pos="295275" algn="l"/>
                <a:tab pos="447675" algn="l"/>
                <a:tab pos="628650" algn="l"/>
                <a:tab pos="809625" algn="l"/>
              </a:tabLst>
              <a:defRPr sz="2400">
                <a:solidFill>
                  <a:schemeClr val="tx1"/>
                </a:solidFill>
                <a:latin typeface="Arial" charset="0"/>
                <a:ea typeface="ＭＳ Ｐゴシック" charset="0"/>
                <a:cs typeface="ＭＳ Ｐゴシック" charset="0"/>
              </a:defRPr>
            </a:lvl1pPr>
            <a:lvl2pPr marL="742950" indent="-285750" eaLnBrk="0" hangingPunct="0">
              <a:tabLst>
                <a:tab pos="266700" algn="l"/>
                <a:tab pos="295275" algn="l"/>
                <a:tab pos="447675" algn="l"/>
                <a:tab pos="628650" algn="l"/>
                <a:tab pos="809625" algn="l"/>
              </a:tabLst>
              <a:defRPr sz="2400">
                <a:solidFill>
                  <a:schemeClr val="tx1"/>
                </a:solidFill>
                <a:latin typeface="Arial" charset="0"/>
                <a:ea typeface="ＭＳ Ｐゴシック" charset="0"/>
              </a:defRPr>
            </a:lvl2pPr>
            <a:lvl3pPr marL="1143000" indent="-228600" eaLnBrk="0" hangingPunct="0">
              <a:tabLst>
                <a:tab pos="266700" algn="l"/>
                <a:tab pos="295275" algn="l"/>
                <a:tab pos="447675" algn="l"/>
                <a:tab pos="628650" algn="l"/>
                <a:tab pos="809625" algn="l"/>
              </a:tabLst>
              <a:defRPr sz="2400">
                <a:solidFill>
                  <a:schemeClr val="tx1"/>
                </a:solidFill>
                <a:latin typeface="Arial" charset="0"/>
                <a:ea typeface="ＭＳ Ｐゴシック" charset="0"/>
              </a:defRPr>
            </a:lvl3pPr>
            <a:lvl4pPr marL="1600200" indent="-228600" eaLnBrk="0" hangingPunct="0">
              <a:tabLst>
                <a:tab pos="266700" algn="l"/>
                <a:tab pos="295275" algn="l"/>
                <a:tab pos="447675" algn="l"/>
                <a:tab pos="628650" algn="l"/>
                <a:tab pos="809625" algn="l"/>
              </a:tabLst>
              <a:defRPr sz="2400">
                <a:solidFill>
                  <a:schemeClr val="tx1"/>
                </a:solidFill>
                <a:latin typeface="Arial" charset="0"/>
                <a:ea typeface="ＭＳ Ｐゴシック" charset="0"/>
              </a:defRPr>
            </a:lvl4pPr>
            <a:lvl5pPr marL="2057400" indent="-228600" eaLnBrk="0" hangingPunct="0">
              <a:tabLst>
                <a:tab pos="266700" algn="l"/>
                <a:tab pos="295275" algn="l"/>
                <a:tab pos="447675" algn="l"/>
                <a:tab pos="628650" algn="l"/>
                <a:tab pos="809625"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266700" algn="l"/>
                <a:tab pos="295275" algn="l"/>
                <a:tab pos="447675" algn="l"/>
                <a:tab pos="628650" algn="l"/>
                <a:tab pos="809625"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266700" algn="l"/>
                <a:tab pos="295275" algn="l"/>
                <a:tab pos="447675" algn="l"/>
                <a:tab pos="628650" algn="l"/>
                <a:tab pos="809625"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266700" algn="l"/>
                <a:tab pos="295275" algn="l"/>
                <a:tab pos="447675" algn="l"/>
                <a:tab pos="628650" algn="l"/>
                <a:tab pos="809625"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266700" algn="l"/>
                <a:tab pos="295275" algn="l"/>
                <a:tab pos="447675" algn="l"/>
                <a:tab pos="628650" algn="l"/>
                <a:tab pos="809625" algn="l"/>
              </a:tabLst>
              <a:defRPr sz="2400">
                <a:solidFill>
                  <a:schemeClr val="tx1"/>
                </a:solidFill>
                <a:latin typeface="Arial" charset="0"/>
                <a:ea typeface="ＭＳ Ｐゴシック" charset="0"/>
              </a:defRPr>
            </a:lvl9pPr>
          </a:lstStyle>
          <a:p>
            <a:pPr>
              <a:lnSpc>
                <a:spcPct val="110000"/>
              </a:lnSpc>
              <a:spcBef>
                <a:spcPct val="50000"/>
              </a:spcBef>
              <a:buFont typeface="Wingdings" charset="0"/>
              <a:buChar char="§"/>
            </a:pPr>
            <a:r>
              <a:rPr lang="de-DE" sz="2000" dirty="0">
                <a:solidFill>
                  <a:srgbClr val="404040"/>
                </a:solidFill>
                <a:cs typeface="Arial" charset="0"/>
              </a:rPr>
              <a:t>  Wie werde ich morgen, in einem Jahr, in 10 Jahren darüber</a:t>
            </a:r>
            <a:br>
              <a:rPr lang="de-DE" sz="2000" dirty="0">
                <a:solidFill>
                  <a:srgbClr val="404040"/>
                </a:solidFill>
                <a:cs typeface="Arial" charset="0"/>
              </a:rPr>
            </a:br>
            <a:r>
              <a:rPr lang="de-DE" sz="2000" dirty="0">
                <a:solidFill>
                  <a:srgbClr val="404040"/>
                </a:solidFill>
                <a:cs typeface="Arial" charset="0"/>
              </a:rPr>
              <a:t>   denken?</a:t>
            </a:r>
          </a:p>
          <a:p>
            <a:pPr>
              <a:lnSpc>
                <a:spcPct val="110000"/>
              </a:lnSpc>
              <a:spcBef>
                <a:spcPct val="50000"/>
              </a:spcBef>
              <a:buFont typeface="Wingdings" charset="0"/>
              <a:buChar char="§"/>
            </a:pPr>
            <a:r>
              <a:rPr lang="de-DE" sz="2000" dirty="0">
                <a:solidFill>
                  <a:srgbClr val="404040"/>
                </a:solidFill>
                <a:cs typeface="Arial" charset="0"/>
              </a:rPr>
              <a:t>  Wie sehe ich die Sache von einer höheren Warte aus? </a:t>
            </a:r>
            <a:br>
              <a:rPr lang="de-DE" sz="2000" dirty="0">
                <a:solidFill>
                  <a:srgbClr val="404040"/>
                </a:solidFill>
                <a:cs typeface="Arial" charset="0"/>
              </a:rPr>
            </a:br>
            <a:r>
              <a:rPr lang="de-DE" sz="2000" dirty="0">
                <a:solidFill>
                  <a:srgbClr val="404040"/>
                </a:solidFill>
                <a:cs typeface="Arial" charset="0"/>
              </a:rPr>
              <a:t>    Wie wichtig ist das dann wirklich?</a:t>
            </a:r>
          </a:p>
          <a:p>
            <a:pPr>
              <a:lnSpc>
                <a:spcPct val="110000"/>
              </a:lnSpc>
              <a:spcBef>
                <a:spcPct val="50000"/>
              </a:spcBef>
              <a:buFont typeface="Wingdings" charset="0"/>
              <a:buChar char="§"/>
            </a:pPr>
            <a:r>
              <a:rPr lang="de-DE" sz="2000" dirty="0">
                <a:solidFill>
                  <a:srgbClr val="404040"/>
                </a:solidFill>
                <a:cs typeface="Arial" charset="0"/>
              </a:rPr>
              <a:t>  Was denkt jemand, den die Situation weniger belastet als</a:t>
            </a:r>
            <a:br>
              <a:rPr lang="de-DE" sz="2000" dirty="0">
                <a:solidFill>
                  <a:srgbClr val="404040"/>
                </a:solidFill>
                <a:cs typeface="Arial" charset="0"/>
              </a:rPr>
            </a:br>
            <a:r>
              <a:rPr lang="de-DE" sz="2000" dirty="0">
                <a:solidFill>
                  <a:srgbClr val="404040"/>
                </a:solidFill>
                <a:cs typeface="Arial" charset="0"/>
              </a:rPr>
              <a:t>    mich?</a:t>
            </a:r>
          </a:p>
          <a:p>
            <a:pPr>
              <a:lnSpc>
                <a:spcPct val="110000"/>
              </a:lnSpc>
              <a:spcBef>
                <a:spcPct val="50000"/>
              </a:spcBef>
              <a:buFont typeface="Wingdings" charset="0"/>
              <a:buChar char="§"/>
            </a:pPr>
            <a:r>
              <a:rPr lang="de-DE" sz="2000" dirty="0">
                <a:solidFill>
                  <a:srgbClr val="000000"/>
                </a:solidFill>
              </a:rPr>
              <a:t> Inwieweit betrifft mich das hier wirklich persönlich?</a:t>
            </a:r>
            <a:endParaRPr lang="de-DE" sz="2000" dirty="0">
              <a:solidFill>
                <a:srgbClr val="404040"/>
              </a:solidFill>
              <a:cs typeface="Arial" charset="0"/>
            </a:endParaRPr>
          </a:p>
          <a:p>
            <a:pPr eaLnBrk="1" hangingPunct="1"/>
            <a:endParaRPr lang="de-DE" sz="2000" dirty="0">
              <a:solidFill>
                <a:srgbClr val="404040"/>
              </a:solidFill>
              <a:cs typeface="Arial" charset="0"/>
            </a:endParaRPr>
          </a:p>
        </p:txBody>
      </p:sp>
      <p:sp>
        <p:nvSpPr>
          <p:cNvPr id="72707" name="Text Box 4"/>
          <p:cNvSpPr txBox="1">
            <a:spLocks noChangeArrowheads="1"/>
          </p:cNvSpPr>
          <p:nvPr/>
        </p:nvSpPr>
        <p:spPr bwMode="auto">
          <a:xfrm>
            <a:off x="595993" y="2503715"/>
            <a:ext cx="8243888" cy="96361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10000"/>
              </a:lnSpc>
              <a:spcBef>
                <a:spcPct val="50000"/>
              </a:spcBef>
              <a:buFont typeface="Wingdings" charset="0"/>
              <a:buNone/>
            </a:pPr>
            <a:r>
              <a:rPr lang="de-DE" sz="2800" b="1" dirty="0">
                <a:solidFill>
                  <a:srgbClr val="A70202"/>
                </a:solidFill>
              </a:rPr>
              <a:t>„Teflon-Denken</a:t>
            </a:r>
            <a:r>
              <a:rPr lang="ja-JP" altLang="de-DE" sz="2800" b="1" dirty="0">
                <a:solidFill>
                  <a:srgbClr val="A70202"/>
                </a:solidFill>
              </a:rPr>
              <a:t>“</a:t>
            </a:r>
            <a:r>
              <a:rPr lang="de-DE" altLang="ja-JP" sz="2800" b="1" dirty="0">
                <a:solidFill>
                  <a:srgbClr val="A70202"/>
                </a:solidFill>
              </a:rPr>
              <a:t>:</a:t>
            </a:r>
            <a:br>
              <a:rPr lang="de-DE" altLang="ja-JP" sz="2800" b="1" dirty="0">
                <a:solidFill>
                  <a:srgbClr val="A70202"/>
                </a:solidFill>
              </a:rPr>
            </a:br>
            <a:r>
              <a:rPr lang="de-DE" altLang="ja-JP" b="1" dirty="0">
                <a:solidFill>
                  <a:srgbClr val="A70202"/>
                </a:solidFill>
              </a:rPr>
              <a:t>Relativieren und Distanzieren</a:t>
            </a:r>
            <a:endParaRPr lang="de-DE" b="1" dirty="0">
              <a:solidFill>
                <a:srgbClr val="A70202"/>
              </a:solidFill>
            </a:endParaRPr>
          </a:p>
        </p:txBody>
      </p:sp>
      <p:pic>
        <p:nvPicPr>
          <p:cNvPr id="6" name="Bild 5" descr="logo-black.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5920" y="6135453"/>
            <a:ext cx="1568080" cy="722547"/>
          </a:xfrm>
          <a:prstGeom prst="rect">
            <a:avLst/>
          </a:prstGeom>
        </p:spPr>
      </p:pic>
      <p:pic>
        <p:nvPicPr>
          <p:cNvPr id="7" name="Bild 6"/>
          <p:cNvPicPr>
            <a:picLocks noChangeAspect="1"/>
          </p:cNvPicPr>
          <p:nvPr/>
        </p:nvPicPr>
        <p:blipFill>
          <a:blip r:embed="rId3"/>
          <a:stretch>
            <a:fillRect/>
          </a:stretch>
        </p:blipFill>
        <p:spPr>
          <a:xfrm>
            <a:off x="0" y="0"/>
            <a:ext cx="9144000" cy="1421272"/>
          </a:xfrm>
          <a:prstGeom prst="rect">
            <a:avLst/>
          </a:prstGeom>
        </p:spPr>
      </p:pic>
    </p:spTree>
    <p:extLst>
      <p:ext uri="{BB962C8B-B14F-4D97-AF65-F5344CB8AC3E}">
        <p14:creationId xmlns:p14="http://schemas.microsoft.com/office/powerpoint/2010/main" val="360676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el 1"/>
          <p:cNvSpPr>
            <a:spLocks noGrp="1"/>
          </p:cNvSpPr>
          <p:nvPr>
            <p:ph type="ctrTitle" idx="4294967295"/>
          </p:nvPr>
        </p:nvSpPr>
        <p:spPr bwMode="auto">
          <a:xfrm>
            <a:off x="304800" y="76200"/>
            <a:ext cx="66294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1" hangingPunct="1"/>
            <a:r>
              <a:rPr lang="de-DE" sz="2800" dirty="0">
                <a:ea typeface="ＭＳ Ｐゴシック" charset="0"/>
                <a:cs typeface="Arial" charset="0"/>
              </a:rPr>
              <a:t>Mentale Strategien </a:t>
            </a:r>
            <a:r>
              <a:rPr lang="de-DE" sz="2800" dirty="0" smtClean="0">
                <a:ea typeface="ＭＳ Ｐゴシック" charset="0"/>
                <a:cs typeface="Arial" charset="0"/>
              </a:rPr>
              <a:t/>
            </a:r>
            <a:br>
              <a:rPr lang="de-DE" sz="2800" dirty="0" smtClean="0">
                <a:ea typeface="ＭＳ Ｐゴシック" charset="0"/>
                <a:cs typeface="Arial" charset="0"/>
              </a:rPr>
            </a:br>
            <a:r>
              <a:rPr lang="de-DE" sz="2800" dirty="0" smtClean="0">
                <a:ea typeface="ＭＳ Ｐゴシック" charset="0"/>
                <a:cs typeface="Arial" charset="0"/>
              </a:rPr>
              <a:t>zur Stress-Reduktion (5-</a:t>
            </a:r>
            <a:r>
              <a:rPr lang="de-DE" sz="2400" dirty="0" smtClean="0">
                <a:ea typeface="ＭＳ Ｐゴシック" charset="0"/>
                <a:cs typeface="Arial" charset="0"/>
              </a:rPr>
              <a:t>2</a:t>
            </a:r>
            <a:r>
              <a:rPr lang="de-DE" sz="2800" dirty="0" smtClean="0">
                <a:ea typeface="ＭＳ Ｐゴシック" charset="0"/>
                <a:cs typeface="Arial" charset="0"/>
              </a:rPr>
              <a:t>)</a:t>
            </a:r>
            <a:endParaRPr lang="de-DE" sz="2800" dirty="0">
              <a:ea typeface="ＭＳ Ｐゴシック" charset="0"/>
              <a:cs typeface="Arial" charset="0"/>
            </a:endParaRPr>
          </a:p>
        </p:txBody>
      </p:sp>
      <p:sp>
        <p:nvSpPr>
          <p:cNvPr id="73730" name="Text Box 2"/>
          <p:cNvSpPr txBox="1">
            <a:spLocks noChangeArrowheads="1"/>
          </p:cNvSpPr>
          <p:nvPr/>
        </p:nvSpPr>
        <p:spPr bwMode="auto">
          <a:xfrm>
            <a:off x="684213" y="2565400"/>
            <a:ext cx="8280400"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266700" algn="l"/>
                <a:tab pos="295275" algn="l"/>
                <a:tab pos="447675" algn="l"/>
                <a:tab pos="628650" algn="l"/>
                <a:tab pos="809625" algn="l"/>
              </a:tabLst>
              <a:defRPr sz="2400">
                <a:solidFill>
                  <a:schemeClr val="tx1"/>
                </a:solidFill>
                <a:latin typeface="Arial" charset="0"/>
                <a:ea typeface="ＭＳ Ｐゴシック" charset="0"/>
                <a:cs typeface="ＭＳ Ｐゴシック" charset="0"/>
              </a:defRPr>
            </a:lvl1pPr>
            <a:lvl2pPr marL="742950" indent="-285750" eaLnBrk="0" hangingPunct="0">
              <a:tabLst>
                <a:tab pos="266700" algn="l"/>
                <a:tab pos="295275" algn="l"/>
                <a:tab pos="447675" algn="l"/>
                <a:tab pos="628650" algn="l"/>
                <a:tab pos="809625" algn="l"/>
              </a:tabLst>
              <a:defRPr sz="2400">
                <a:solidFill>
                  <a:schemeClr val="tx1"/>
                </a:solidFill>
                <a:latin typeface="Arial" charset="0"/>
                <a:ea typeface="ＭＳ Ｐゴシック" charset="0"/>
              </a:defRPr>
            </a:lvl2pPr>
            <a:lvl3pPr marL="1143000" indent="-228600" eaLnBrk="0" hangingPunct="0">
              <a:tabLst>
                <a:tab pos="266700" algn="l"/>
                <a:tab pos="295275" algn="l"/>
                <a:tab pos="447675" algn="l"/>
                <a:tab pos="628650" algn="l"/>
                <a:tab pos="809625" algn="l"/>
              </a:tabLst>
              <a:defRPr sz="2400">
                <a:solidFill>
                  <a:schemeClr val="tx1"/>
                </a:solidFill>
                <a:latin typeface="Arial" charset="0"/>
                <a:ea typeface="ＭＳ Ｐゴシック" charset="0"/>
              </a:defRPr>
            </a:lvl3pPr>
            <a:lvl4pPr marL="1600200" indent="-228600" eaLnBrk="0" hangingPunct="0">
              <a:tabLst>
                <a:tab pos="266700" algn="l"/>
                <a:tab pos="295275" algn="l"/>
                <a:tab pos="447675" algn="l"/>
                <a:tab pos="628650" algn="l"/>
                <a:tab pos="809625" algn="l"/>
              </a:tabLst>
              <a:defRPr sz="2400">
                <a:solidFill>
                  <a:schemeClr val="tx1"/>
                </a:solidFill>
                <a:latin typeface="Arial" charset="0"/>
                <a:ea typeface="ＭＳ Ｐゴシック" charset="0"/>
              </a:defRPr>
            </a:lvl4pPr>
            <a:lvl5pPr marL="2057400" indent="-228600" eaLnBrk="0" hangingPunct="0">
              <a:tabLst>
                <a:tab pos="266700" algn="l"/>
                <a:tab pos="295275" algn="l"/>
                <a:tab pos="447675" algn="l"/>
                <a:tab pos="628650" algn="l"/>
                <a:tab pos="809625"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266700" algn="l"/>
                <a:tab pos="295275" algn="l"/>
                <a:tab pos="447675" algn="l"/>
                <a:tab pos="628650" algn="l"/>
                <a:tab pos="809625"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266700" algn="l"/>
                <a:tab pos="295275" algn="l"/>
                <a:tab pos="447675" algn="l"/>
                <a:tab pos="628650" algn="l"/>
                <a:tab pos="809625"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266700" algn="l"/>
                <a:tab pos="295275" algn="l"/>
                <a:tab pos="447675" algn="l"/>
                <a:tab pos="628650" algn="l"/>
                <a:tab pos="809625"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266700" algn="l"/>
                <a:tab pos="295275" algn="l"/>
                <a:tab pos="447675" algn="l"/>
                <a:tab pos="628650" algn="l"/>
                <a:tab pos="809625" algn="l"/>
              </a:tabLst>
              <a:defRPr sz="2400">
                <a:solidFill>
                  <a:schemeClr val="tx1"/>
                </a:solidFill>
                <a:latin typeface="Arial" charset="0"/>
                <a:ea typeface="ＭＳ Ｐゴシック" charset="0"/>
              </a:defRPr>
            </a:lvl9pPr>
          </a:lstStyle>
          <a:p>
            <a:pPr eaLnBrk="1" hangingPunct="1">
              <a:spcAft>
                <a:spcPct val="20000"/>
              </a:spcAft>
            </a:pPr>
            <a:r>
              <a:rPr lang="de-DE" altLang="ko-KR" sz="2000"/>
              <a:t>• Ist es wirklich so? Welche Beweise/Tatsachen sprechen für meine </a:t>
            </a:r>
            <a:br>
              <a:rPr lang="de-DE" altLang="ko-KR" sz="2000"/>
            </a:br>
            <a:r>
              <a:rPr lang="de-DE" altLang="ko-KR" sz="2000"/>
              <a:t>  Sichtweise? Was genau ist passiert? Was ist im Einzelnen geschehen </a:t>
            </a:r>
            <a:br>
              <a:rPr lang="de-DE" altLang="ko-KR" sz="2000"/>
            </a:br>
            <a:r>
              <a:rPr lang="de-DE" altLang="ko-KR" sz="2000"/>
              <a:t>  oder gesagt worden?</a:t>
            </a:r>
          </a:p>
          <a:p>
            <a:pPr eaLnBrk="1" hangingPunct="1">
              <a:spcAft>
                <a:spcPct val="20000"/>
              </a:spcAft>
            </a:pPr>
            <a:r>
              <a:rPr lang="de-DE" altLang="ko-KR" sz="2000"/>
              <a:t>• Welche anderen Möglichkeiten gibt es, die Situation zu erklären?</a:t>
            </a:r>
          </a:p>
          <a:p>
            <a:pPr eaLnBrk="1" hangingPunct="1">
              <a:spcAft>
                <a:spcPct val="20000"/>
              </a:spcAft>
            </a:pPr>
            <a:r>
              <a:rPr lang="de-DE" altLang="ko-KR" sz="2000"/>
              <a:t>• Wie sehen die anderen beteiligten Personen die Sache? Wie fühlen </a:t>
            </a:r>
            <a:br>
              <a:rPr lang="de-DE" altLang="ko-KR" sz="2000"/>
            </a:br>
            <a:r>
              <a:rPr lang="de-DE" altLang="ko-KR" sz="2000"/>
              <a:t>  die sich?</a:t>
            </a:r>
          </a:p>
          <a:p>
            <a:pPr eaLnBrk="1" hangingPunct="1">
              <a:spcAft>
                <a:spcPct val="20000"/>
              </a:spcAft>
            </a:pPr>
            <a:r>
              <a:rPr lang="de-DE" altLang="ko-KR" sz="2000"/>
              <a:t>• Wie würde das Geschehen in einem Dokumentarfilm aussehen? </a:t>
            </a:r>
          </a:p>
          <a:p>
            <a:pPr eaLnBrk="1" hangingPunct="1">
              <a:spcAft>
                <a:spcPct val="20000"/>
              </a:spcAft>
            </a:pPr>
            <a:r>
              <a:rPr lang="de-DE" altLang="ko-KR" sz="2000"/>
              <a:t>• </a:t>
            </a:r>
            <a:r>
              <a:rPr lang="de-DE" sz="2000">
                <a:solidFill>
                  <a:srgbClr val="404040"/>
                </a:solidFill>
              </a:rPr>
              <a:t>Wie sehen das andere (neutrale, unabhängige, erfahrene Personen)?</a:t>
            </a:r>
          </a:p>
          <a:p>
            <a:pPr eaLnBrk="1" hangingPunct="1">
              <a:spcAft>
                <a:spcPct val="20000"/>
              </a:spcAft>
            </a:pPr>
            <a:endParaRPr lang="de-DE" altLang="ko-KR" sz="2000"/>
          </a:p>
          <a:p>
            <a:pPr eaLnBrk="1" hangingPunct="1">
              <a:spcAft>
                <a:spcPct val="20000"/>
              </a:spcAft>
            </a:pPr>
            <a:endParaRPr lang="de-DE" sz="2000"/>
          </a:p>
        </p:txBody>
      </p:sp>
      <p:sp>
        <p:nvSpPr>
          <p:cNvPr id="73731" name="Text Box 4"/>
          <p:cNvSpPr txBox="1">
            <a:spLocks noChangeArrowheads="1"/>
          </p:cNvSpPr>
          <p:nvPr/>
        </p:nvSpPr>
        <p:spPr bwMode="auto">
          <a:xfrm>
            <a:off x="684213" y="1412875"/>
            <a:ext cx="7773987" cy="963613"/>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10000"/>
              </a:lnSpc>
              <a:spcBef>
                <a:spcPct val="50000"/>
              </a:spcBef>
              <a:buFont typeface="Wingdings" charset="0"/>
              <a:buNone/>
            </a:pPr>
            <a:r>
              <a:rPr lang="de-DE" sz="2800" b="1">
                <a:solidFill>
                  <a:srgbClr val="A70202"/>
                </a:solidFill>
              </a:rPr>
              <a:t> „Teflon-Denken</a:t>
            </a:r>
            <a:r>
              <a:rPr lang="ja-JP" altLang="de-DE" sz="2800" b="1">
                <a:solidFill>
                  <a:srgbClr val="A70202"/>
                </a:solidFill>
              </a:rPr>
              <a:t>“</a:t>
            </a:r>
            <a:r>
              <a:rPr lang="de-DE" altLang="ja-JP" sz="2800" b="1">
                <a:solidFill>
                  <a:srgbClr val="A70202"/>
                </a:solidFill>
              </a:rPr>
              <a:t>:</a:t>
            </a:r>
            <a:br>
              <a:rPr lang="de-DE" altLang="ja-JP" sz="2800" b="1">
                <a:solidFill>
                  <a:srgbClr val="A70202"/>
                </a:solidFill>
              </a:rPr>
            </a:br>
            <a:r>
              <a:rPr lang="de-DE" altLang="ja-JP" b="1">
                <a:solidFill>
                  <a:srgbClr val="A70202"/>
                </a:solidFill>
              </a:rPr>
              <a:t>Realitätstestung und Konkretisieren</a:t>
            </a:r>
            <a:endParaRPr lang="de-DE" b="1">
              <a:solidFill>
                <a:srgbClr val="A70202"/>
              </a:solidFill>
            </a:endParaRPr>
          </a:p>
        </p:txBody>
      </p:sp>
      <p:pic>
        <p:nvPicPr>
          <p:cNvPr id="6" name="Bild 5" descr="logo-black.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5920" y="6135453"/>
            <a:ext cx="1568080" cy="722547"/>
          </a:xfrm>
          <a:prstGeom prst="rect">
            <a:avLst/>
          </a:prstGeom>
        </p:spPr>
      </p:pic>
    </p:spTree>
    <p:extLst>
      <p:ext uri="{BB962C8B-B14F-4D97-AF65-F5344CB8AC3E}">
        <p14:creationId xmlns:p14="http://schemas.microsoft.com/office/powerpoint/2010/main" val="416704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el 1"/>
          <p:cNvSpPr>
            <a:spLocks noGrp="1"/>
          </p:cNvSpPr>
          <p:nvPr>
            <p:ph type="ctrTitle" idx="4294967295"/>
          </p:nvPr>
        </p:nvSpPr>
        <p:spPr bwMode="auto">
          <a:xfrm>
            <a:off x="414916" y="2996158"/>
            <a:ext cx="66294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0000"/>
          </a:bodyPr>
          <a:lstStyle/>
          <a:p>
            <a:pPr algn="l" eaLnBrk="1" hangingPunct="1"/>
            <a:r>
              <a:rPr lang="de-DE" dirty="0" smtClean="0">
                <a:ea typeface="ＭＳ Ｐゴシック" charset="0"/>
                <a:cs typeface="Arial" charset="0"/>
              </a:rPr>
              <a:t>4. Phasen von Stress und </a:t>
            </a:r>
            <a:r>
              <a:rPr lang="de-DE" dirty="0" err="1" smtClean="0">
                <a:ea typeface="ＭＳ Ｐゴシック" charset="0"/>
                <a:cs typeface="Arial" charset="0"/>
              </a:rPr>
              <a:t>Burn</a:t>
            </a:r>
            <a:r>
              <a:rPr lang="de-DE" dirty="0" smtClean="0">
                <a:ea typeface="ＭＳ Ｐゴシック" charset="0"/>
                <a:cs typeface="Arial" charset="0"/>
              </a:rPr>
              <a:t> Out: 2 Modelle</a:t>
            </a:r>
            <a:br>
              <a:rPr lang="de-DE" dirty="0" smtClean="0">
                <a:ea typeface="ＭＳ Ｐゴシック" charset="0"/>
                <a:cs typeface="Arial" charset="0"/>
              </a:rPr>
            </a:br>
            <a:r>
              <a:rPr lang="de-DE" dirty="0">
                <a:ea typeface="ＭＳ Ｐゴシック" charset="0"/>
                <a:cs typeface="Arial" charset="0"/>
              </a:rPr>
              <a:t/>
            </a:r>
            <a:br>
              <a:rPr lang="de-DE" dirty="0">
                <a:ea typeface="ＭＳ Ｐゴシック" charset="0"/>
                <a:cs typeface="Arial" charset="0"/>
              </a:rPr>
            </a:br>
            <a:r>
              <a:rPr lang="de-DE" sz="4000" dirty="0" smtClean="0">
                <a:ea typeface="ＭＳ Ｐゴシック" charset="0"/>
                <a:cs typeface="Arial" charset="0"/>
              </a:rPr>
              <a:t>(</a:t>
            </a:r>
            <a:r>
              <a:rPr lang="de-DE" sz="4000" dirty="0" err="1" smtClean="0">
                <a:ea typeface="ＭＳ Ｐゴシック" charset="0"/>
                <a:cs typeface="Arial" charset="0"/>
              </a:rPr>
              <a:t>Burn</a:t>
            </a:r>
            <a:r>
              <a:rPr lang="de-DE" sz="4000" dirty="0" smtClean="0">
                <a:ea typeface="ＭＳ Ｐゴシック" charset="0"/>
                <a:cs typeface="Arial" charset="0"/>
              </a:rPr>
              <a:t> Out  entwickelt sich meist über längeren Zeitraum zwischen 6 Monaten und einigen Jahren ) </a:t>
            </a:r>
            <a:endParaRPr lang="de-DE" sz="4000" dirty="0">
              <a:ea typeface="ＭＳ Ｐゴシック" charset="0"/>
              <a:cs typeface="Arial" charset="0"/>
            </a:endParaRPr>
          </a:p>
        </p:txBody>
      </p:sp>
      <p:pic>
        <p:nvPicPr>
          <p:cNvPr id="6" name="Bild 5" descr="logo-black.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5920" y="6135453"/>
            <a:ext cx="1568080" cy="722547"/>
          </a:xfrm>
          <a:prstGeom prst="rect">
            <a:avLst/>
          </a:prstGeom>
        </p:spPr>
      </p:pic>
      <p:pic>
        <p:nvPicPr>
          <p:cNvPr id="7" name="Bild 6"/>
          <p:cNvPicPr>
            <a:picLocks noChangeAspect="1"/>
          </p:cNvPicPr>
          <p:nvPr/>
        </p:nvPicPr>
        <p:blipFill>
          <a:blip r:embed="rId3"/>
          <a:stretch>
            <a:fillRect/>
          </a:stretch>
        </p:blipFill>
        <p:spPr>
          <a:xfrm>
            <a:off x="0" y="0"/>
            <a:ext cx="9144000" cy="1421272"/>
          </a:xfrm>
          <a:prstGeom prst="rect">
            <a:avLst/>
          </a:prstGeom>
        </p:spPr>
      </p:pic>
    </p:spTree>
    <p:extLst>
      <p:ext uri="{BB962C8B-B14F-4D97-AF65-F5344CB8AC3E}">
        <p14:creationId xmlns:p14="http://schemas.microsoft.com/office/powerpoint/2010/main" val="2160224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el 1"/>
          <p:cNvSpPr>
            <a:spLocks noGrp="1"/>
          </p:cNvSpPr>
          <p:nvPr>
            <p:ph type="ctrTitle" idx="4294967295"/>
          </p:nvPr>
        </p:nvSpPr>
        <p:spPr bwMode="auto">
          <a:xfrm>
            <a:off x="414915" y="1547190"/>
            <a:ext cx="8438443"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p>
            <a:pPr algn="l" eaLnBrk="1" hangingPunct="1"/>
            <a:r>
              <a:rPr lang="de-DE" sz="2800" dirty="0" smtClean="0">
                <a:ea typeface="ＭＳ Ｐゴシック" charset="0"/>
                <a:cs typeface="Arial" charset="0"/>
              </a:rPr>
              <a:t>12-Phasen-Modell nach Freudenberger &amp; Gail, NY 1974 </a:t>
            </a:r>
            <a:endParaRPr lang="de-DE" sz="2800" dirty="0">
              <a:ea typeface="ＭＳ Ｐゴシック" charset="0"/>
              <a:cs typeface="Arial" charset="0"/>
            </a:endParaRPr>
          </a:p>
        </p:txBody>
      </p:sp>
      <p:pic>
        <p:nvPicPr>
          <p:cNvPr id="6" name="Bild 5" descr="logo-black.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5920" y="6135453"/>
            <a:ext cx="1568080" cy="722547"/>
          </a:xfrm>
          <a:prstGeom prst="rect">
            <a:avLst/>
          </a:prstGeom>
        </p:spPr>
      </p:pic>
      <p:pic>
        <p:nvPicPr>
          <p:cNvPr id="7" name="Bild 6"/>
          <p:cNvPicPr>
            <a:picLocks noChangeAspect="1"/>
          </p:cNvPicPr>
          <p:nvPr/>
        </p:nvPicPr>
        <p:blipFill>
          <a:blip r:embed="rId3"/>
          <a:stretch>
            <a:fillRect/>
          </a:stretch>
        </p:blipFill>
        <p:spPr>
          <a:xfrm>
            <a:off x="0" y="0"/>
            <a:ext cx="9144000" cy="1421272"/>
          </a:xfrm>
          <a:prstGeom prst="rect">
            <a:avLst/>
          </a:prstGeom>
        </p:spPr>
      </p:pic>
      <p:sp>
        <p:nvSpPr>
          <p:cNvPr id="2" name="Textfeld 1"/>
          <p:cNvSpPr txBox="1"/>
          <p:nvPr/>
        </p:nvSpPr>
        <p:spPr>
          <a:xfrm>
            <a:off x="414915" y="2537790"/>
            <a:ext cx="8205931" cy="3970318"/>
          </a:xfrm>
          <a:prstGeom prst="rect">
            <a:avLst/>
          </a:prstGeom>
          <a:noFill/>
        </p:spPr>
        <p:txBody>
          <a:bodyPr wrap="square" rtlCol="0">
            <a:spAutoFit/>
          </a:bodyPr>
          <a:lstStyle/>
          <a:p>
            <a:pPr marL="342900" indent="-342900">
              <a:buAutoNum type="arabicPeriod"/>
            </a:pPr>
            <a:r>
              <a:rPr lang="de-DE" dirty="0" smtClean="0"/>
              <a:t>Drang, sich selbst und anderen etwas beweisen zu wollen</a:t>
            </a:r>
          </a:p>
          <a:p>
            <a:pPr marL="342900" indent="-342900">
              <a:buAutoNum type="arabicPeriod"/>
            </a:pPr>
            <a:r>
              <a:rPr lang="de-DE" dirty="0" smtClean="0"/>
              <a:t>Extremes Leistungsstreben, um besonders hohe Erwartungen erfüllen zu können</a:t>
            </a:r>
          </a:p>
          <a:p>
            <a:pPr marL="342900" indent="-342900">
              <a:buAutoNum type="arabicPeriod"/>
            </a:pPr>
            <a:r>
              <a:rPr lang="de-DE" dirty="0" smtClean="0"/>
              <a:t>Überarbeitung mit Vernachlässigung persönlicher Bedürfnisse und sozialer Kontakte</a:t>
            </a:r>
          </a:p>
          <a:p>
            <a:pPr marL="342900" indent="-342900">
              <a:buAutoNum type="arabicPeriod"/>
            </a:pPr>
            <a:r>
              <a:rPr lang="de-DE" dirty="0" smtClean="0"/>
              <a:t>Übergehen innerer Probleme und Konflikte</a:t>
            </a:r>
          </a:p>
          <a:p>
            <a:pPr marL="342900" indent="-342900">
              <a:buAutoNum type="arabicPeriod"/>
            </a:pPr>
            <a:r>
              <a:rPr lang="de-DE" dirty="0" smtClean="0"/>
              <a:t>Zweifel am eigenen Wertesystem sowie an ehemals wichtigen Dingen wie Hobbys</a:t>
            </a:r>
          </a:p>
          <a:p>
            <a:pPr marL="342900" indent="-342900">
              <a:buAutoNum type="arabicPeriod"/>
            </a:pPr>
            <a:r>
              <a:rPr lang="de-DE" dirty="0" smtClean="0"/>
              <a:t>Absinken der Toleranzgrenze</a:t>
            </a:r>
          </a:p>
          <a:p>
            <a:pPr marL="342900" indent="-342900">
              <a:buAutoNum type="arabicPeriod"/>
            </a:pPr>
            <a:r>
              <a:rPr lang="de-DE" dirty="0" smtClean="0"/>
              <a:t>Sozialer Rückzug</a:t>
            </a:r>
          </a:p>
          <a:p>
            <a:pPr marL="342900" indent="-342900">
              <a:buAutoNum type="arabicPeriod"/>
            </a:pPr>
            <a:r>
              <a:rPr lang="de-DE" dirty="0" smtClean="0"/>
              <a:t>Offensichtliche Verhaltensänderungen, zunehmende Angst und Gefühl von Wertlosigkeit</a:t>
            </a:r>
          </a:p>
          <a:p>
            <a:pPr marL="342900" indent="-342900">
              <a:buAutoNum type="arabicPeriod"/>
            </a:pPr>
            <a:r>
              <a:rPr lang="de-DE" dirty="0" err="1" smtClean="0"/>
              <a:t>Depersonalisierung</a:t>
            </a:r>
            <a:r>
              <a:rPr lang="de-DE" dirty="0" smtClean="0"/>
              <a:t>: innerlich wie abgestorben, funktional und mechanisch</a:t>
            </a:r>
          </a:p>
          <a:p>
            <a:pPr marL="342900" indent="-342900">
              <a:buAutoNum type="arabicPeriod"/>
            </a:pPr>
            <a:r>
              <a:rPr lang="de-DE" dirty="0" smtClean="0"/>
              <a:t>Innere Leere und der verzweifelte Versuch, diese zu füllen (Sex, Drogen, Essen...)</a:t>
            </a:r>
          </a:p>
          <a:p>
            <a:pPr marL="342900" indent="-342900">
              <a:buAutoNum type="arabicPeriod"/>
            </a:pPr>
            <a:r>
              <a:rPr lang="de-DE" dirty="0" smtClean="0"/>
              <a:t>Depression: Hoffnungslosigkeit, Gleichgültigkeit, Perspektivlosigkeit, Erschöpfung</a:t>
            </a:r>
          </a:p>
          <a:p>
            <a:pPr marL="342900" indent="-342900">
              <a:buAutoNum type="arabicPeriod"/>
            </a:pPr>
            <a:r>
              <a:rPr lang="de-DE" dirty="0" smtClean="0"/>
              <a:t>Mentaler und physischer Zusammenbruch    </a:t>
            </a:r>
            <a:endParaRPr lang="de-DE" dirty="0"/>
          </a:p>
        </p:txBody>
      </p:sp>
    </p:spTree>
    <p:extLst>
      <p:ext uri="{BB962C8B-B14F-4D97-AF65-F5344CB8AC3E}">
        <p14:creationId xmlns:p14="http://schemas.microsoft.com/office/powerpoint/2010/main" val="1494219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95288" y="-242888"/>
            <a:ext cx="8229600" cy="1143001"/>
          </a:xfrm>
        </p:spPr>
        <p:txBody>
          <a:bodyPr/>
          <a:lstStyle/>
          <a:p>
            <a:r>
              <a:rPr lang="de-DE" sz="2400"/>
              <a:t>Stress und Überlastung</a:t>
            </a:r>
          </a:p>
        </p:txBody>
      </p:sp>
      <p:sp>
        <p:nvSpPr>
          <p:cNvPr id="30723" name="Line 3"/>
          <p:cNvSpPr>
            <a:spLocks noChangeShapeType="1"/>
          </p:cNvSpPr>
          <p:nvPr/>
        </p:nvSpPr>
        <p:spPr bwMode="auto">
          <a:xfrm>
            <a:off x="0" y="620713"/>
            <a:ext cx="9144000" cy="0"/>
          </a:xfrm>
          <a:prstGeom prst="line">
            <a:avLst/>
          </a:prstGeom>
          <a:noFill/>
          <a:ln w="9525">
            <a:solidFill>
              <a:schemeClr val="tx1"/>
            </a:solidFill>
            <a:round/>
            <a:headEnd/>
            <a:tailEnd/>
          </a:ln>
          <a:effectLst/>
        </p:spPr>
        <p:txBody>
          <a:bodyPr/>
          <a:lstStyle/>
          <a:p>
            <a:endParaRPr lang="de-DE"/>
          </a:p>
        </p:txBody>
      </p:sp>
      <p:sp>
        <p:nvSpPr>
          <p:cNvPr id="30724" name="Rectangle 4"/>
          <p:cNvSpPr>
            <a:spLocks noChangeArrowheads="1"/>
          </p:cNvSpPr>
          <p:nvPr/>
        </p:nvSpPr>
        <p:spPr bwMode="auto">
          <a:xfrm>
            <a:off x="395288" y="908050"/>
            <a:ext cx="8424862" cy="5447645"/>
          </a:xfrm>
          <a:prstGeom prst="rect">
            <a:avLst/>
          </a:prstGeom>
          <a:noFill/>
          <a:ln w="9525">
            <a:noFill/>
            <a:miter lim="800000"/>
            <a:headEnd/>
            <a:tailEnd/>
          </a:ln>
          <a:effectLst/>
        </p:spPr>
        <p:txBody>
          <a:bodyPr>
            <a:spAutoFit/>
          </a:bodyPr>
          <a:lstStyle/>
          <a:p>
            <a:pPr>
              <a:spcBef>
                <a:spcPct val="50000"/>
              </a:spcBef>
            </a:pPr>
            <a:r>
              <a:rPr lang="de-DE" sz="2400" u="sng" dirty="0" smtClean="0"/>
              <a:t>Burnout erkennen: 4- Phasen-Modell nach Dr. Michael Neuber</a:t>
            </a:r>
            <a:endParaRPr lang="de-DE" sz="2400" u="sng" dirty="0"/>
          </a:p>
          <a:p>
            <a:pPr>
              <a:spcBef>
                <a:spcPct val="50000"/>
              </a:spcBef>
            </a:pPr>
            <a:r>
              <a:rPr lang="de-DE" sz="2400" dirty="0" smtClean="0"/>
              <a:t>Phase </a:t>
            </a:r>
            <a:r>
              <a:rPr lang="de-DE" sz="2400" dirty="0"/>
              <a:t>1</a:t>
            </a:r>
          </a:p>
          <a:p>
            <a:pPr>
              <a:spcBef>
                <a:spcPct val="50000"/>
              </a:spcBef>
            </a:pPr>
            <a:r>
              <a:rPr lang="de-DE" sz="2400" dirty="0">
                <a:solidFill>
                  <a:srgbClr val="FF0000"/>
                </a:solidFill>
              </a:rPr>
              <a:t>Mach – mal – Pause – Signale</a:t>
            </a:r>
            <a:endParaRPr lang="de-DE" sz="2400" dirty="0"/>
          </a:p>
          <a:p>
            <a:pPr>
              <a:spcBef>
                <a:spcPct val="50000"/>
              </a:spcBef>
              <a:buFontTx/>
              <a:buChar char="•"/>
            </a:pPr>
            <a:r>
              <a:rPr lang="de-DE" sz="2400" dirty="0"/>
              <a:t> Bewegungsdrang, Recken, Umherlaufen</a:t>
            </a:r>
          </a:p>
          <a:p>
            <a:pPr>
              <a:spcBef>
                <a:spcPct val="50000"/>
              </a:spcBef>
              <a:buFontTx/>
              <a:buChar char="•"/>
            </a:pPr>
            <a:r>
              <a:rPr lang="de-DE" sz="2400" dirty="0"/>
              <a:t> Gähnen und Seufzen</a:t>
            </a:r>
          </a:p>
          <a:p>
            <a:pPr>
              <a:spcBef>
                <a:spcPct val="50000"/>
              </a:spcBef>
              <a:buFontTx/>
              <a:buChar char="•"/>
            </a:pPr>
            <a:r>
              <a:rPr lang="de-DE" sz="2400" dirty="0"/>
              <a:t> Verspannungen, Mattheit</a:t>
            </a:r>
          </a:p>
          <a:p>
            <a:pPr>
              <a:spcBef>
                <a:spcPct val="50000"/>
              </a:spcBef>
              <a:buFontTx/>
              <a:buChar char="•"/>
            </a:pPr>
            <a:r>
              <a:rPr lang="de-DE" sz="2400" dirty="0"/>
              <a:t> Hunger und / oder Durst</a:t>
            </a:r>
          </a:p>
          <a:p>
            <a:pPr>
              <a:spcBef>
                <a:spcPct val="50000"/>
              </a:spcBef>
              <a:buFontTx/>
              <a:buChar char="•"/>
            </a:pPr>
            <a:r>
              <a:rPr lang="de-DE" sz="2400" dirty="0"/>
              <a:t> Konzentrationsschwäche</a:t>
            </a:r>
          </a:p>
          <a:p>
            <a:pPr>
              <a:spcBef>
                <a:spcPct val="50000"/>
              </a:spcBef>
              <a:buFontTx/>
              <a:buChar char="•"/>
            </a:pPr>
            <a:r>
              <a:rPr lang="de-DE" sz="2400" dirty="0"/>
              <a:t> Tagträume</a:t>
            </a:r>
          </a:p>
          <a:p>
            <a:pPr>
              <a:spcBef>
                <a:spcPct val="50000"/>
              </a:spcBef>
              <a:buFontTx/>
              <a:buChar char="•"/>
            </a:pPr>
            <a:r>
              <a:rPr lang="de-DE" sz="2400" dirty="0"/>
              <a:t> Selbst bemerkbare kleine Flüchtigkeitsfehler</a:t>
            </a:r>
          </a:p>
        </p:txBody>
      </p:sp>
      <p:pic>
        <p:nvPicPr>
          <p:cNvPr id="6" name="Bild 5" descr="logo-black.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5920" y="6135453"/>
            <a:ext cx="1568080" cy="722547"/>
          </a:xfrm>
          <a:prstGeom prst="rect">
            <a:avLst/>
          </a:prstGeom>
        </p:spPr>
      </p:pic>
    </p:spTree>
    <p:extLst>
      <p:ext uri="{BB962C8B-B14F-4D97-AF65-F5344CB8AC3E}">
        <p14:creationId xmlns:p14="http://schemas.microsoft.com/office/powerpoint/2010/main" val="34907955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95288" y="-242888"/>
            <a:ext cx="8229600" cy="1143001"/>
          </a:xfrm>
        </p:spPr>
        <p:txBody>
          <a:bodyPr/>
          <a:lstStyle/>
          <a:p>
            <a:r>
              <a:rPr lang="de-DE" sz="2400"/>
              <a:t>Stress und Überlastung</a:t>
            </a:r>
          </a:p>
        </p:txBody>
      </p:sp>
      <p:sp>
        <p:nvSpPr>
          <p:cNvPr id="32771" name="Line 3"/>
          <p:cNvSpPr>
            <a:spLocks noChangeShapeType="1"/>
          </p:cNvSpPr>
          <p:nvPr/>
        </p:nvSpPr>
        <p:spPr bwMode="auto">
          <a:xfrm>
            <a:off x="0" y="620713"/>
            <a:ext cx="9144000" cy="0"/>
          </a:xfrm>
          <a:prstGeom prst="line">
            <a:avLst/>
          </a:prstGeom>
          <a:noFill/>
          <a:ln w="9525">
            <a:solidFill>
              <a:schemeClr val="tx1"/>
            </a:solidFill>
            <a:round/>
            <a:headEnd/>
            <a:tailEnd/>
          </a:ln>
          <a:effectLst/>
        </p:spPr>
        <p:txBody>
          <a:bodyPr/>
          <a:lstStyle/>
          <a:p>
            <a:endParaRPr lang="de-DE"/>
          </a:p>
        </p:txBody>
      </p:sp>
      <p:sp>
        <p:nvSpPr>
          <p:cNvPr id="32773" name="Text Box 5"/>
          <p:cNvSpPr txBox="1">
            <a:spLocks noChangeArrowheads="1"/>
          </p:cNvSpPr>
          <p:nvPr/>
        </p:nvSpPr>
        <p:spPr bwMode="auto">
          <a:xfrm>
            <a:off x="468313" y="765175"/>
            <a:ext cx="8135937" cy="4291013"/>
          </a:xfrm>
          <a:prstGeom prst="rect">
            <a:avLst/>
          </a:prstGeom>
          <a:noFill/>
          <a:ln w="9525">
            <a:noFill/>
            <a:miter lim="800000"/>
            <a:headEnd/>
            <a:tailEnd/>
          </a:ln>
          <a:effectLst/>
        </p:spPr>
        <p:txBody>
          <a:bodyPr>
            <a:spAutoFit/>
          </a:bodyPr>
          <a:lstStyle/>
          <a:p>
            <a:pPr>
              <a:spcBef>
                <a:spcPct val="50000"/>
              </a:spcBef>
            </a:pPr>
            <a:r>
              <a:rPr lang="de-DE" sz="2400" u="sng"/>
              <a:t>Phase 2</a:t>
            </a:r>
          </a:p>
          <a:p>
            <a:pPr>
              <a:spcBef>
                <a:spcPct val="50000"/>
              </a:spcBef>
            </a:pPr>
            <a:r>
              <a:rPr lang="de-DE" sz="2400">
                <a:solidFill>
                  <a:srgbClr val="FF0000"/>
                </a:solidFill>
              </a:rPr>
              <a:t>High von den eigenen Hormonen</a:t>
            </a:r>
          </a:p>
          <a:p>
            <a:pPr>
              <a:spcBef>
                <a:spcPct val="50000"/>
              </a:spcBef>
              <a:buFontTx/>
              <a:buChar char="•"/>
            </a:pPr>
            <a:r>
              <a:rPr lang="de-DE" sz="2400"/>
              <a:t> Überschuss von Stresshormonen ( z.B. Adrenalin )</a:t>
            </a:r>
          </a:p>
          <a:p>
            <a:pPr>
              <a:spcBef>
                <a:spcPct val="50000"/>
              </a:spcBef>
              <a:buFontTx/>
              <a:buChar char="•"/>
            </a:pPr>
            <a:r>
              <a:rPr lang="de-DE" sz="2400"/>
              <a:t> Beschleunigung des gesamten Verhaltens </a:t>
            </a:r>
          </a:p>
          <a:p>
            <a:pPr>
              <a:spcBef>
                <a:spcPct val="50000"/>
              </a:spcBef>
              <a:buFontTx/>
              <a:buChar char="•"/>
            </a:pPr>
            <a:r>
              <a:rPr lang="de-DE" sz="2400"/>
              <a:t> Hyperaktivität, Reizbarkeit, Ungeduld, Zornausbrüche</a:t>
            </a:r>
          </a:p>
          <a:p>
            <a:pPr>
              <a:spcBef>
                <a:spcPct val="50000"/>
              </a:spcBef>
              <a:buFontTx/>
              <a:buChar char="•"/>
            </a:pPr>
            <a:r>
              <a:rPr lang="de-DE" sz="2400"/>
              <a:t> Egozentrisches und narzisstisches Verhalten</a:t>
            </a:r>
          </a:p>
          <a:p>
            <a:pPr>
              <a:spcBef>
                <a:spcPct val="50000"/>
              </a:spcBef>
              <a:buFontTx/>
              <a:buChar char="•"/>
            </a:pPr>
            <a:r>
              <a:rPr lang="de-DE" sz="2400"/>
              <a:t> Spannungen, Misstrauen, Konflikte</a:t>
            </a:r>
          </a:p>
          <a:p>
            <a:pPr>
              <a:spcBef>
                <a:spcPct val="50000"/>
              </a:spcBef>
              <a:buFontTx/>
              <a:buChar char="•"/>
            </a:pPr>
            <a:r>
              <a:rPr lang="de-DE" sz="2400"/>
              <a:t> Erster Kontaktverlust mit sich selbst </a:t>
            </a:r>
            <a:endParaRPr lang="de-DE" sz="2400" u="sng"/>
          </a:p>
        </p:txBody>
      </p:sp>
      <p:pic>
        <p:nvPicPr>
          <p:cNvPr id="6" name="Bild 5" descr="logo-black.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5920" y="6135453"/>
            <a:ext cx="1568080" cy="722547"/>
          </a:xfrm>
          <a:prstGeom prst="rect">
            <a:avLst/>
          </a:prstGeom>
        </p:spPr>
      </p:pic>
    </p:spTree>
    <p:extLst>
      <p:ext uri="{BB962C8B-B14F-4D97-AF65-F5344CB8AC3E}">
        <p14:creationId xmlns:p14="http://schemas.microsoft.com/office/powerpoint/2010/main" val="141578939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95288" y="-242888"/>
            <a:ext cx="8229600" cy="1143001"/>
          </a:xfrm>
        </p:spPr>
        <p:txBody>
          <a:bodyPr/>
          <a:lstStyle/>
          <a:p>
            <a:r>
              <a:rPr lang="de-DE" sz="2400"/>
              <a:t>Stress und Überlastung</a:t>
            </a:r>
          </a:p>
        </p:txBody>
      </p:sp>
      <p:sp>
        <p:nvSpPr>
          <p:cNvPr id="34819" name="Line 3"/>
          <p:cNvSpPr>
            <a:spLocks noChangeShapeType="1"/>
          </p:cNvSpPr>
          <p:nvPr/>
        </p:nvSpPr>
        <p:spPr bwMode="auto">
          <a:xfrm>
            <a:off x="0" y="620713"/>
            <a:ext cx="9144000" cy="0"/>
          </a:xfrm>
          <a:prstGeom prst="line">
            <a:avLst/>
          </a:prstGeom>
          <a:noFill/>
          <a:ln w="9525">
            <a:solidFill>
              <a:schemeClr val="tx1"/>
            </a:solidFill>
            <a:round/>
            <a:headEnd/>
            <a:tailEnd/>
          </a:ln>
          <a:effectLst/>
        </p:spPr>
        <p:txBody>
          <a:bodyPr/>
          <a:lstStyle/>
          <a:p>
            <a:endParaRPr lang="de-DE"/>
          </a:p>
        </p:txBody>
      </p:sp>
      <p:sp>
        <p:nvSpPr>
          <p:cNvPr id="34820" name="Rectangle 4"/>
          <p:cNvSpPr>
            <a:spLocks noChangeArrowheads="1"/>
          </p:cNvSpPr>
          <p:nvPr/>
        </p:nvSpPr>
        <p:spPr bwMode="auto">
          <a:xfrm>
            <a:off x="179388" y="908050"/>
            <a:ext cx="8642350" cy="4525963"/>
          </a:xfrm>
          <a:prstGeom prst="rect">
            <a:avLst/>
          </a:prstGeom>
          <a:noFill/>
          <a:ln w="9525">
            <a:noFill/>
            <a:miter lim="800000"/>
            <a:headEnd/>
            <a:tailEnd/>
          </a:ln>
          <a:effectLst/>
        </p:spPr>
        <p:txBody>
          <a:bodyPr/>
          <a:lstStyle/>
          <a:p>
            <a:pPr marL="342900" indent="-342900">
              <a:spcBef>
                <a:spcPct val="50000"/>
              </a:spcBef>
            </a:pPr>
            <a:r>
              <a:rPr lang="de-DE" sz="2400" u="sng" dirty="0"/>
              <a:t>Phase </a:t>
            </a:r>
            <a:r>
              <a:rPr lang="de-DE" sz="2400" u="sng" dirty="0" smtClean="0"/>
              <a:t>2</a:t>
            </a:r>
          </a:p>
          <a:p>
            <a:pPr marL="342900" indent="-342900">
              <a:spcBef>
                <a:spcPct val="50000"/>
              </a:spcBef>
              <a:buFontTx/>
              <a:buChar char="•"/>
            </a:pPr>
            <a:r>
              <a:rPr lang="de-DE" sz="2400" dirty="0" smtClean="0"/>
              <a:t>Sucht </a:t>
            </a:r>
            <a:r>
              <a:rPr lang="de-DE" sz="2400" dirty="0"/>
              <a:t>auf </a:t>
            </a:r>
            <a:r>
              <a:rPr lang="de-DE" sz="2400" b="1" dirty="0"/>
              <a:t>„Arbeiten unter großen Druck“</a:t>
            </a:r>
          </a:p>
          <a:p>
            <a:pPr marL="342900" indent="-342900">
              <a:spcBef>
                <a:spcPct val="50000"/>
              </a:spcBef>
              <a:buFontTx/>
              <a:buChar char="•"/>
            </a:pPr>
            <a:r>
              <a:rPr lang="de-DE" sz="2400" dirty="0"/>
              <a:t>Kaffee, Zigaretten, Medikamente, Alkohol, weil es anders gar nicht mehr auszuhalten ist</a:t>
            </a:r>
          </a:p>
          <a:p>
            <a:pPr marL="342900" indent="-342900">
              <a:spcBef>
                <a:spcPct val="50000"/>
              </a:spcBef>
              <a:buFontTx/>
              <a:buChar char="•"/>
            </a:pPr>
            <a:r>
              <a:rPr lang="de-DE" sz="2400" dirty="0"/>
              <a:t>Ein </a:t>
            </a:r>
            <a:r>
              <a:rPr lang="de-DE" sz="2400" b="1" dirty="0"/>
              <a:t>Teufelskreis ist </a:t>
            </a:r>
            <a:r>
              <a:rPr lang="de-DE" sz="2400" b="1" dirty="0" smtClean="0"/>
              <a:t>möglich,</a:t>
            </a:r>
            <a:r>
              <a:rPr lang="de-DE" sz="2400" dirty="0" smtClean="0"/>
              <a:t> </a:t>
            </a:r>
            <a:r>
              <a:rPr lang="de-DE" sz="2400" dirty="0"/>
              <a:t>in dessen Verlauf </a:t>
            </a:r>
            <a:r>
              <a:rPr lang="de-DE" sz="2400" b="1" dirty="0"/>
              <a:t>die künstlichen Anregungsmittel / Beruhigungsmittel immer weiter erhöht werden</a:t>
            </a:r>
            <a:r>
              <a:rPr lang="de-DE" sz="2400" dirty="0"/>
              <a:t> und </a:t>
            </a:r>
            <a:r>
              <a:rPr lang="de-DE" sz="2400" b="1" dirty="0"/>
              <a:t>die gesunden Heilreaktion: Entspannung, Bewegung und gesunde Ernährung immer weniger werden</a:t>
            </a:r>
            <a:r>
              <a:rPr lang="de-DE" sz="2400" dirty="0"/>
              <a:t>.</a:t>
            </a:r>
          </a:p>
        </p:txBody>
      </p:sp>
      <p:pic>
        <p:nvPicPr>
          <p:cNvPr id="6" name="Bild 5" descr="logo-black.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5920" y="6135453"/>
            <a:ext cx="1568080" cy="722547"/>
          </a:xfrm>
          <a:prstGeom prst="rect">
            <a:avLst/>
          </a:prstGeom>
        </p:spPr>
      </p:pic>
    </p:spTree>
    <p:extLst>
      <p:ext uri="{BB962C8B-B14F-4D97-AF65-F5344CB8AC3E}">
        <p14:creationId xmlns:p14="http://schemas.microsoft.com/office/powerpoint/2010/main" val="98370968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242888"/>
            <a:ext cx="8229600" cy="1143001"/>
          </a:xfrm>
        </p:spPr>
        <p:txBody>
          <a:bodyPr/>
          <a:lstStyle/>
          <a:p>
            <a:r>
              <a:rPr lang="de-DE" sz="2400"/>
              <a:t>Stress und Überlastung</a:t>
            </a:r>
          </a:p>
        </p:txBody>
      </p:sp>
      <p:sp>
        <p:nvSpPr>
          <p:cNvPr id="35843" name="Line 3"/>
          <p:cNvSpPr>
            <a:spLocks noChangeShapeType="1"/>
          </p:cNvSpPr>
          <p:nvPr/>
        </p:nvSpPr>
        <p:spPr bwMode="auto">
          <a:xfrm>
            <a:off x="0" y="620713"/>
            <a:ext cx="9144000" cy="0"/>
          </a:xfrm>
          <a:prstGeom prst="line">
            <a:avLst/>
          </a:prstGeom>
          <a:noFill/>
          <a:ln w="9525">
            <a:solidFill>
              <a:schemeClr val="tx1"/>
            </a:solidFill>
            <a:round/>
            <a:headEnd/>
            <a:tailEnd/>
          </a:ln>
          <a:effectLst/>
        </p:spPr>
        <p:txBody>
          <a:bodyPr/>
          <a:lstStyle/>
          <a:p>
            <a:endParaRPr lang="de-DE"/>
          </a:p>
        </p:txBody>
      </p:sp>
      <p:sp>
        <p:nvSpPr>
          <p:cNvPr id="35844" name="Rectangle 4"/>
          <p:cNvSpPr>
            <a:spLocks noChangeArrowheads="1"/>
          </p:cNvSpPr>
          <p:nvPr/>
        </p:nvSpPr>
        <p:spPr bwMode="auto">
          <a:xfrm>
            <a:off x="323850" y="765175"/>
            <a:ext cx="8229600" cy="4525963"/>
          </a:xfrm>
          <a:prstGeom prst="rect">
            <a:avLst/>
          </a:prstGeom>
          <a:noFill/>
          <a:ln w="9525">
            <a:noFill/>
            <a:miter lim="800000"/>
            <a:headEnd/>
            <a:tailEnd/>
          </a:ln>
          <a:effectLst/>
        </p:spPr>
        <p:txBody>
          <a:bodyPr/>
          <a:lstStyle/>
          <a:p>
            <a:pPr marL="342900" indent="-342900">
              <a:spcBef>
                <a:spcPct val="50000"/>
              </a:spcBef>
            </a:pPr>
            <a:r>
              <a:rPr lang="de-DE" sz="2400" u="sng"/>
              <a:t>Phase 3</a:t>
            </a:r>
          </a:p>
          <a:p>
            <a:pPr marL="342900" indent="-342900">
              <a:spcBef>
                <a:spcPct val="50000"/>
              </a:spcBef>
            </a:pPr>
            <a:r>
              <a:rPr lang="de-DE" sz="2400">
                <a:solidFill>
                  <a:srgbClr val="FF0000"/>
                </a:solidFill>
              </a:rPr>
              <a:t>Psychische Funktionsstörungen:</a:t>
            </a:r>
          </a:p>
          <a:p>
            <a:pPr marL="342900" indent="-342900">
              <a:spcBef>
                <a:spcPct val="50000"/>
              </a:spcBef>
              <a:buFontTx/>
              <a:buChar char="•"/>
            </a:pPr>
            <a:r>
              <a:rPr lang="de-DE" sz="2400"/>
              <a:t>Das Erholungsbedürfnis unterdrückt</a:t>
            </a:r>
          </a:p>
          <a:p>
            <a:pPr marL="342900" indent="-342900">
              <a:spcBef>
                <a:spcPct val="50000"/>
              </a:spcBef>
              <a:buFontTx/>
              <a:buChar char="•"/>
            </a:pPr>
            <a:r>
              <a:rPr lang="de-DE" sz="2400"/>
              <a:t>Wahrnehmung und Reaktion gestört</a:t>
            </a:r>
          </a:p>
          <a:p>
            <a:pPr marL="342900" indent="-342900">
              <a:spcBef>
                <a:spcPct val="50000"/>
              </a:spcBef>
              <a:buFontTx/>
              <a:buChar char="•"/>
            </a:pPr>
            <a:r>
              <a:rPr lang="de-DE" sz="2400"/>
              <a:t>Gedächtnisstörungen</a:t>
            </a:r>
          </a:p>
          <a:p>
            <a:pPr marL="342900" indent="-342900">
              <a:spcBef>
                <a:spcPct val="50000"/>
              </a:spcBef>
              <a:buFontTx/>
              <a:buChar char="•"/>
            </a:pPr>
            <a:r>
              <a:rPr lang="de-DE" sz="2400"/>
              <a:t>Neigungen zu Unfällen</a:t>
            </a:r>
          </a:p>
          <a:p>
            <a:pPr marL="342900" indent="-342900">
              <a:spcBef>
                <a:spcPct val="50000"/>
              </a:spcBef>
              <a:buFontTx/>
              <a:buChar char="•"/>
            </a:pPr>
            <a:r>
              <a:rPr lang="de-DE" sz="2400"/>
              <a:t>Gravierende Fehler</a:t>
            </a:r>
          </a:p>
          <a:p>
            <a:pPr marL="342900" indent="-342900">
              <a:spcBef>
                <a:spcPct val="50000"/>
              </a:spcBef>
              <a:buFontTx/>
              <a:buChar char="•"/>
            </a:pPr>
            <a:r>
              <a:rPr lang="de-DE" sz="2400"/>
              <a:t>Kontrollverlust über Affekte (Wut, Angst, Panik)</a:t>
            </a:r>
          </a:p>
          <a:p>
            <a:pPr marL="342900" indent="-342900">
              <a:spcBef>
                <a:spcPct val="50000"/>
              </a:spcBef>
              <a:buFontTx/>
              <a:buChar char="•"/>
            </a:pPr>
            <a:r>
              <a:rPr lang="de-DE" sz="2400"/>
              <a:t>Depression</a:t>
            </a:r>
          </a:p>
          <a:p>
            <a:pPr marL="1143000" lvl="2" indent="-228600">
              <a:spcBef>
                <a:spcPct val="50000"/>
              </a:spcBef>
            </a:pPr>
            <a:endParaRPr lang="de-DE" sz="2400"/>
          </a:p>
        </p:txBody>
      </p:sp>
      <p:pic>
        <p:nvPicPr>
          <p:cNvPr id="6" name="Bild 5" descr="logo-black.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5920" y="6135453"/>
            <a:ext cx="1568080" cy="722547"/>
          </a:xfrm>
          <a:prstGeom prst="rect">
            <a:avLst/>
          </a:prstGeom>
        </p:spPr>
      </p:pic>
    </p:spTree>
    <p:extLst>
      <p:ext uri="{BB962C8B-B14F-4D97-AF65-F5344CB8AC3E}">
        <p14:creationId xmlns:p14="http://schemas.microsoft.com/office/powerpoint/2010/main" val="136198839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95288" y="-242888"/>
            <a:ext cx="8229600" cy="1143001"/>
          </a:xfrm>
        </p:spPr>
        <p:txBody>
          <a:bodyPr/>
          <a:lstStyle/>
          <a:p>
            <a:r>
              <a:rPr lang="de-DE" sz="2400"/>
              <a:t>Stress und Überlastung</a:t>
            </a:r>
          </a:p>
        </p:txBody>
      </p:sp>
      <p:sp>
        <p:nvSpPr>
          <p:cNvPr id="38915" name="Line 3"/>
          <p:cNvSpPr>
            <a:spLocks noChangeShapeType="1"/>
          </p:cNvSpPr>
          <p:nvPr/>
        </p:nvSpPr>
        <p:spPr bwMode="auto">
          <a:xfrm>
            <a:off x="0" y="620713"/>
            <a:ext cx="9144000" cy="0"/>
          </a:xfrm>
          <a:prstGeom prst="line">
            <a:avLst/>
          </a:prstGeom>
          <a:noFill/>
          <a:ln w="9525">
            <a:solidFill>
              <a:schemeClr val="tx1"/>
            </a:solidFill>
            <a:round/>
            <a:headEnd/>
            <a:tailEnd/>
          </a:ln>
          <a:effectLst/>
        </p:spPr>
        <p:txBody>
          <a:bodyPr/>
          <a:lstStyle/>
          <a:p>
            <a:endParaRPr lang="de-DE"/>
          </a:p>
        </p:txBody>
      </p:sp>
      <p:sp>
        <p:nvSpPr>
          <p:cNvPr id="38916" name="Text Box 4"/>
          <p:cNvSpPr txBox="1">
            <a:spLocks noChangeArrowheads="1"/>
          </p:cNvSpPr>
          <p:nvPr/>
        </p:nvSpPr>
        <p:spPr bwMode="auto">
          <a:xfrm>
            <a:off x="250825" y="836613"/>
            <a:ext cx="8642350" cy="6001643"/>
          </a:xfrm>
          <a:prstGeom prst="rect">
            <a:avLst/>
          </a:prstGeom>
          <a:noFill/>
          <a:ln w="9525">
            <a:noFill/>
            <a:miter lim="800000"/>
            <a:headEnd/>
            <a:tailEnd/>
          </a:ln>
          <a:effectLst/>
        </p:spPr>
        <p:txBody>
          <a:bodyPr>
            <a:spAutoFit/>
          </a:bodyPr>
          <a:lstStyle/>
          <a:p>
            <a:pPr>
              <a:spcBef>
                <a:spcPct val="50000"/>
              </a:spcBef>
            </a:pPr>
            <a:r>
              <a:rPr lang="de-DE" sz="2400" u="sng" dirty="0">
                <a:latin typeface="Arial Unicode MS" pitchFamily="34" charset="-128"/>
              </a:rPr>
              <a:t>Phase 4</a:t>
            </a:r>
          </a:p>
          <a:p>
            <a:pPr>
              <a:spcBef>
                <a:spcPct val="50000"/>
              </a:spcBef>
            </a:pPr>
            <a:r>
              <a:rPr lang="de-DE" sz="2400" dirty="0">
                <a:solidFill>
                  <a:srgbClr val="FF0000"/>
                </a:solidFill>
                <a:latin typeface="Arial Unicode MS" pitchFamily="34" charset="-128"/>
              </a:rPr>
              <a:t>Befindlichkeitsstörungen und somatische Krankheiten:</a:t>
            </a:r>
          </a:p>
          <a:p>
            <a:pPr>
              <a:spcBef>
                <a:spcPct val="50000"/>
              </a:spcBef>
              <a:buFontTx/>
              <a:buChar char="•"/>
            </a:pPr>
            <a:r>
              <a:rPr lang="de-DE" sz="2400" dirty="0">
                <a:latin typeface="Arial Unicode MS" pitchFamily="34" charset="-128"/>
              </a:rPr>
              <a:t> Herz- und Kreislauferkrankungen</a:t>
            </a:r>
          </a:p>
          <a:p>
            <a:pPr>
              <a:spcBef>
                <a:spcPct val="50000"/>
              </a:spcBef>
              <a:buFontTx/>
              <a:buChar char="•"/>
            </a:pPr>
            <a:r>
              <a:rPr lang="de-DE" sz="2400" dirty="0">
                <a:latin typeface="Arial Unicode MS" pitchFamily="34" charset="-128"/>
              </a:rPr>
              <a:t> Stoffwechselerkrankungen</a:t>
            </a:r>
          </a:p>
          <a:p>
            <a:pPr>
              <a:spcBef>
                <a:spcPct val="50000"/>
              </a:spcBef>
              <a:buFontTx/>
              <a:buChar char="•"/>
            </a:pPr>
            <a:r>
              <a:rPr lang="de-DE" sz="2400" dirty="0">
                <a:latin typeface="Arial Unicode MS" pitchFamily="34" charset="-128"/>
              </a:rPr>
              <a:t> Magengeschwüre, Darmgeschwüre, </a:t>
            </a:r>
            <a:r>
              <a:rPr lang="de-DE" sz="2400" dirty="0" err="1">
                <a:latin typeface="Arial Unicode MS" pitchFamily="34" charset="-128"/>
              </a:rPr>
              <a:t>Reizdarm</a:t>
            </a:r>
            <a:endParaRPr lang="de-DE" sz="2400" dirty="0">
              <a:latin typeface="Arial Unicode MS" pitchFamily="34" charset="-128"/>
            </a:endParaRPr>
          </a:p>
          <a:p>
            <a:pPr>
              <a:spcBef>
                <a:spcPct val="50000"/>
              </a:spcBef>
              <a:buFontTx/>
              <a:buChar char="•"/>
            </a:pPr>
            <a:r>
              <a:rPr lang="de-DE" sz="2400" dirty="0">
                <a:latin typeface="Arial Unicode MS" pitchFamily="34" charset="-128"/>
              </a:rPr>
              <a:t> Tinnitus</a:t>
            </a:r>
          </a:p>
          <a:p>
            <a:pPr>
              <a:spcBef>
                <a:spcPct val="50000"/>
              </a:spcBef>
              <a:buFontTx/>
              <a:buChar char="•"/>
            </a:pPr>
            <a:r>
              <a:rPr lang="de-DE" sz="2400" dirty="0">
                <a:latin typeface="Arial Unicode MS" pitchFamily="34" charset="-128"/>
              </a:rPr>
              <a:t> Muskelverspannungen, Wirbelsäulenbeschwerden</a:t>
            </a:r>
          </a:p>
          <a:p>
            <a:pPr>
              <a:spcBef>
                <a:spcPct val="50000"/>
              </a:spcBef>
              <a:buFontTx/>
              <a:buChar char="•"/>
            </a:pPr>
            <a:r>
              <a:rPr lang="de-DE" sz="2400" dirty="0">
                <a:latin typeface="Arial Unicode MS" pitchFamily="34" charset="-128"/>
              </a:rPr>
              <a:t> </a:t>
            </a:r>
            <a:r>
              <a:rPr lang="de-DE" sz="2400" dirty="0" err="1">
                <a:latin typeface="Arial Unicode MS" pitchFamily="34" charset="-128"/>
              </a:rPr>
              <a:t>Infektneigung</a:t>
            </a:r>
            <a:endParaRPr lang="de-DE" sz="2400" dirty="0">
              <a:latin typeface="Arial Unicode MS" pitchFamily="34" charset="-128"/>
            </a:endParaRPr>
          </a:p>
          <a:p>
            <a:pPr>
              <a:spcBef>
                <a:spcPct val="50000"/>
              </a:spcBef>
              <a:buFontTx/>
              <a:buChar char="•"/>
            </a:pPr>
            <a:r>
              <a:rPr lang="de-DE" sz="2400" dirty="0">
                <a:latin typeface="Arial Unicode MS" pitchFamily="34" charset="-128"/>
              </a:rPr>
              <a:t> Schlafstörungen</a:t>
            </a:r>
          </a:p>
          <a:p>
            <a:pPr>
              <a:spcBef>
                <a:spcPct val="50000"/>
              </a:spcBef>
              <a:buFontTx/>
              <a:buChar char="•"/>
            </a:pPr>
            <a:r>
              <a:rPr lang="de-DE" sz="2400" dirty="0">
                <a:latin typeface="Arial Unicode MS" pitchFamily="34" charset="-128"/>
              </a:rPr>
              <a:t> Störungen der </a:t>
            </a:r>
            <a:r>
              <a:rPr lang="de-DE" sz="2400" dirty="0" smtClean="0">
                <a:latin typeface="Arial Unicode MS" pitchFamily="34" charset="-128"/>
              </a:rPr>
              <a:t>Sexualität</a:t>
            </a:r>
          </a:p>
          <a:p>
            <a:pPr>
              <a:spcBef>
                <a:spcPct val="50000"/>
              </a:spcBef>
              <a:buFontTx/>
              <a:buChar char="•"/>
            </a:pPr>
            <a:r>
              <a:rPr lang="de-DE" sz="2400" dirty="0" smtClean="0">
                <a:latin typeface="Arial Unicode MS" pitchFamily="34" charset="-128"/>
              </a:rPr>
              <a:t> Burnout </a:t>
            </a:r>
            <a:endParaRPr lang="de-DE" sz="2400" dirty="0">
              <a:latin typeface="Arial Unicode MS" pitchFamily="34" charset="-128"/>
            </a:endParaRPr>
          </a:p>
        </p:txBody>
      </p:sp>
      <p:pic>
        <p:nvPicPr>
          <p:cNvPr id="6" name="Bild 5" descr="logo-black.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5920" y="6135453"/>
            <a:ext cx="1568080" cy="722547"/>
          </a:xfrm>
          <a:prstGeom prst="rect">
            <a:avLst/>
          </a:prstGeom>
        </p:spPr>
      </p:pic>
    </p:spTree>
    <p:extLst>
      <p:ext uri="{BB962C8B-B14F-4D97-AF65-F5344CB8AC3E}">
        <p14:creationId xmlns:p14="http://schemas.microsoft.com/office/powerpoint/2010/main" val="168679794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el 1"/>
          <p:cNvSpPr>
            <a:spLocks noGrp="1"/>
          </p:cNvSpPr>
          <p:nvPr>
            <p:ph type="ctrTitle"/>
          </p:nvPr>
        </p:nvSpPr>
        <p:spPr bwMode="auto">
          <a:xfrm>
            <a:off x="609600" y="101600"/>
            <a:ext cx="7866744"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fontScale="90000"/>
          </a:bodyPr>
          <a:lstStyle/>
          <a:p>
            <a:pPr eaLnBrk="1" hangingPunct="1">
              <a:spcBef>
                <a:spcPct val="0"/>
              </a:spcBef>
            </a:pPr>
            <a:r>
              <a:rPr lang="de-DE" dirty="0">
                <a:latin typeface="Arial Bold" charset="0"/>
                <a:ea typeface="ＭＳ Ｐゴシック" charset="0"/>
                <a:cs typeface="ＭＳ Ｐゴシック" charset="0"/>
              </a:rPr>
              <a:t>Burn-out: Erschöpfung </a:t>
            </a:r>
            <a:r>
              <a:rPr lang="de-DE" dirty="0" smtClean="0">
                <a:latin typeface="Arial Bold" charset="0"/>
                <a:ea typeface="ＭＳ Ｐゴシック" charset="0"/>
                <a:cs typeface="ＭＳ Ｐゴシック" charset="0"/>
              </a:rPr>
              <a:t>total </a:t>
            </a:r>
            <a:r>
              <a:rPr lang="de-DE" sz="3600" dirty="0" smtClean="0">
                <a:latin typeface="Arial Bold" charset="0"/>
                <a:ea typeface="ＭＳ Ｐゴシック" charset="0"/>
                <a:cs typeface="ＭＳ Ｐゴシック" charset="0"/>
              </a:rPr>
              <a:t>(Prof. Dr. Gerd Kaluza)</a:t>
            </a:r>
            <a:endParaRPr lang="de-DE" sz="3600" dirty="0">
              <a:latin typeface="Arial Bold" charset="0"/>
              <a:ea typeface="ＭＳ Ｐゴシック" charset="0"/>
              <a:cs typeface="ＭＳ Ｐゴシック" charset="0"/>
            </a:endParaRPr>
          </a:p>
        </p:txBody>
      </p:sp>
      <p:sp>
        <p:nvSpPr>
          <p:cNvPr id="4" name="Text Box 3"/>
          <p:cNvSpPr txBox="1">
            <a:spLocks noChangeArrowheads="1"/>
          </p:cNvSpPr>
          <p:nvPr/>
        </p:nvSpPr>
        <p:spPr bwMode="auto">
          <a:xfrm>
            <a:off x="5573713" y="1143000"/>
            <a:ext cx="3363912"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de-DE" sz="1600" b="1">
                <a:solidFill>
                  <a:srgbClr val="A70202"/>
                </a:solidFill>
                <a:cs typeface="Arial" charset="0"/>
              </a:rPr>
              <a:t>Körperliche Erschöpfung</a:t>
            </a:r>
          </a:p>
          <a:p>
            <a:pPr>
              <a:lnSpc>
                <a:spcPts val="2000"/>
              </a:lnSpc>
              <a:spcBef>
                <a:spcPts val="200"/>
              </a:spcBef>
              <a:buClr>
                <a:srgbClr val="A70202"/>
              </a:buClr>
              <a:buSzPct val="120000"/>
              <a:buFont typeface="Wingdings" charset="0"/>
              <a:buChar char="§"/>
            </a:pPr>
            <a:r>
              <a:rPr lang="de-DE" sz="1400">
                <a:solidFill>
                  <a:srgbClr val="404040"/>
                </a:solidFill>
                <a:cs typeface="Arial" charset="0"/>
              </a:rPr>
              <a:t>  Energiemangel, chronische  </a:t>
            </a:r>
            <a:br>
              <a:rPr lang="de-DE" sz="1400">
                <a:solidFill>
                  <a:srgbClr val="404040"/>
                </a:solidFill>
                <a:cs typeface="Arial" charset="0"/>
              </a:rPr>
            </a:br>
            <a:r>
              <a:rPr lang="de-DE" sz="1400">
                <a:solidFill>
                  <a:srgbClr val="404040"/>
                </a:solidFill>
                <a:cs typeface="Arial" charset="0"/>
              </a:rPr>
              <a:t>    Müdigkeit, Schwächegefühle</a:t>
            </a:r>
          </a:p>
          <a:p>
            <a:pPr>
              <a:lnSpc>
                <a:spcPts val="2000"/>
              </a:lnSpc>
              <a:spcBef>
                <a:spcPts val="200"/>
              </a:spcBef>
              <a:buClr>
                <a:srgbClr val="A70202"/>
              </a:buClr>
              <a:buSzPct val="120000"/>
              <a:buFont typeface="Wingdings" charset="0"/>
              <a:buChar char="§"/>
            </a:pPr>
            <a:r>
              <a:rPr lang="de-DE" sz="1400">
                <a:solidFill>
                  <a:srgbClr val="404040"/>
                </a:solidFill>
                <a:cs typeface="Arial" charset="0"/>
              </a:rPr>
              <a:t>  Schlafstörungen</a:t>
            </a:r>
          </a:p>
          <a:p>
            <a:pPr>
              <a:lnSpc>
                <a:spcPts val="2000"/>
              </a:lnSpc>
              <a:spcBef>
                <a:spcPts val="200"/>
              </a:spcBef>
              <a:buClr>
                <a:srgbClr val="A70202"/>
              </a:buClr>
              <a:buSzPct val="120000"/>
              <a:buFont typeface="Wingdings" charset="0"/>
              <a:buChar char="§"/>
            </a:pPr>
            <a:r>
              <a:rPr lang="de-DE" sz="1400">
                <a:solidFill>
                  <a:srgbClr val="404040"/>
                </a:solidFill>
                <a:cs typeface="Arial" charset="0"/>
              </a:rPr>
              <a:t>  Häufige Kopf-, Rückenschmerzen</a:t>
            </a:r>
          </a:p>
          <a:p>
            <a:pPr>
              <a:lnSpc>
                <a:spcPts val="2000"/>
              </a:lnSpc>
              <a:spcBef>
                <a:spcPts val="200"/>
              </a:spcBef>
              <a:buClr>
                <a:srgbClr val="A70202"/>
              </a:buClr>
              <a:buSzPct val="120000"/>
              <a:buFont typeface="Wingdings" charset="0"/>
              <a:buChar char="§"/>
            </a:pPr>
            <a:r>
              <a:rPr lang="de-DE" sz="1400">
                <a:solidFill>
                  <a:srgbClr val="404040"/>
                </a:solidFill>
                <a:cs typeface="Arial" charset="0"/>
              </a:rPr>
              <a:t>  Geschwächte Abwehrkräfte</a:t>
            </a:r>
          </a:p>
          <a:p>
            <a:pPr>
              <a:lnSpc>
                <a:spcPts val="2000"/>
              </a:lnSpc>
              <a:spcBef>
                <a:spcPts val="200"/>
              </a:spcBef>
              <a:buClr>
                <a:srgbClr val="A70202"/>
              </a:buClr>
              <a:buSzPct val="120000"/>
              <a:buFont typeface="Wingdings" charset="0"/>
              <a:buChar char="§"/>
            </a:pPr>
            <a:r>
              <a:rPr lang="de-DE" sz="1400">
                <a:solidFill>
                  <a:srgbClr val="404040"/>
                </a:solidFill>
                <a:cs typeface="Arial" charset="0"/>
              </a:rPr>
              <a:t>  Psychosomatische Symptome   </a:t>
            </a:r>
            <a:br>
              <a:rPr lang="de-DE" sz="1400">
                <a:solidFill>
                  <a:srgbClr val="404040"/>
                </a:solidFill>
                <a:cs typeface="Arial" charset="0"/>
              </a:rPr>
            </a:br>
            <a:r>
              <a:rPr lang="de-DE" sz="1400">
                <a:solidFill>
                  <a:srgbClr val="404040"/>
                </a:solidFill>
                <a:cs typeface="Arial" charset="0"/>
              </a:rPr>
              <a:t>    (Magen- Darm-Beschwerden, Herz- </a:t>
            </a:r>
            <a:br>
              <a:rPr lang="de-DE" sz="1400">
                <a:solidFill>
                  <a:srgbClr val="404040"/>
                </a:solidFill>
                <a:cs typeface="Arial" charset="0"/>
              </a:rPr>
            </a:br>
            <a:r>
              <a:rPr lang="de-DE" sz="1400">
                <a:solidFill>
                  <a:srgbClr val="404040"/>
                </a:solidFill>
                <a:cs typeface="Arial" charset="0"/>
              </a:rPr>
              <a:t>    Kreislauf-Störungen, Tinnitus…)</a:t>
            </a:r>
          </a:p>
          <a:p>
            <a:pPr>
              <a:lnSpc>
                <a:spcPts val="2000"/>
              </a:lnSpc>
              <a:spcBef>
                <a:spcPts val="200"/>
              </a:spcBef>
              <a:buClr>
                <a:srgbClr val="A70202"/>
              </a:buClr>
              <a:buSzPct val="120000"/>
              <a:buFont typeface="Wingdings" charset="0"/>
              <a:buChar char="§"/>
            </a:pPr>
            <a:r>
              <a:rPr lang="de-DE" sz="1400">
                <a:solidFill>
                  <a:srgbClr val="404040"/>
                </a:solidFill>
                <a:cs typeface="Arial" charset="0"/>
              </a:rPr>
              <a:t>  Medikamentenkonsum</a:t>
            </a:r>
          </a:p>
        </p:txBody>
      </p:sp>
      <p:sp>
        <p:nvSpPr>
          <p:cNvPr id="5" name="Text Box 5"/>
          <p:cNvSpPr txBox="1">
            <a:spLocks noChangeArrowheads="1"/>
          </p:cNvSpPr>
          <p:nvPr/>
        </p:nvSpPr>
        <p:spPr bwMode="auto">
          <a:xfrm>
            <a:off x="5573713" y="4038600"/>
            <a:ext cx="3365500"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ts val="1200"/>
              </a:spcBef>
            </a:pPr>
            <a:r>
              <a:rPr lang="de-DE" sz="1600" b="1">
                <a:solidFill>
                  <a:srgbClr val="A70202"/>
                </a:solidFill>
                <a:cs typeface="Arial" charset="0"/>
              </a:rPr>
              <a:t>Mentale Erschöpfung</a:t>
            </a:r>
          </a:p>
          <a:p>
            <a:pPr>
              <a:lnSpc>
                <a:spcPts val="2000"/>
              </a:lnSpc>
              <a:spcBef>
                <a:spcPts val="400"/>
              </a:spcBef>
              <a:buClr>
                <a:srgbClr val="A70202"/>
              </a:buClr>
              <a:buSzPct val="120000"/>
              <a:buFont typeface="Wingdings" charset="0"/>
              <a:buChar char="§"/>
            </a:pPr>
            <a:r>
              <a:rPr lang="de-DE" sz="1400" b="1">
                <a:solidFill>
                  <a:srgbClr val="404040"/>
                </a:solidFill>
                <a:cs typeface="Arial" charset="0"/>
              </a:rPr>
              <a:t>  </a:t>
            </a:r>
            <a:r>
              <a:rPr lang="de-DE" sz="1400">
                <a:solidFill>
                  <a:srgbClr val="404040"/>
                </a:solidFill>
                <a:cs typeface="Arial" charset="0"/>
              </a:rPr>
              <a:t>Verlust von  Kreativität</a:t>
            </a:r>
          </a:p>
          <a:p>
            <a:pPr>
              <a:lnSpc>
                <a:spcPts val="2000"/>
              </a:lnSpc>
              <a:spcBef>
                <a:spcPts val="400"/>
              </a:spcBef>
              <a:buClr>
                <a:srgbClr val="A70202"/>
              </a:buClr>
              <a:buSzPct val="120000"/>
              <a:buFont typeface="Wingdings" charset="0"/>
              <a:buChar char="§"/>
            </a:pPr>
            <a:r>
              <a:rPr lang="de-DE" sz="1400">
                <a:solidFill>
                  <a:srgbClr val="404040"/>
                </a:solidFill>
                <a:cs typeface="Arial" charset="0"/>
              </a:rPr>
              <a:t>  Abbau kognitiver Leistungs-</a:t>
            </a:r>
            <a:br>
              <a:rPr lang="de-DE" sz="1400">
                <a:solidFill>
                  <a:srgbClr val="404040"/>
                </a:solidFill>
                <a:cs typeface="Arial" charset="0"/>
              </a:rPr>
            </a:br>
            <a:r>
              <a:rPr lang="de-DE" sz="1400">
                <a:solidFill>
                  <a:srgbClr val="404040"/>
                </a:solidFill>
                <a:cs typeface="Arial" charset="0"/>
              </a:rPr>
              <a:t>    fähigkeit, Konzentrationsmängel</a:t>
            </a:r>
          </a:p>
          <a:p>
            <a:pPr>
              <a:lnSpc>
                <a:spcPts val="2000"/>
              </a:lnSpc>
              <a:spcBef>
                <a:spcPts val="400"/>
              </a:spcBef>
              <a:buClr>
                <a:srgbClr val="A70202"/>
              </a:buClr>
              <a:buSzPct val="120000"/>
              <a:buFont typeface="Wingdings" charset="0"/>
              <a:buChar char="§"/>
            </a:pPr>
            <a:r>
              <a:rPr lang="de-DE" sz="1400">
                <a:solidFill>
                  <a:srgbClr val="404040"/>
                </a:solidFill>
                <a:cs typeface="Arial" charset="0"/>
              </a:rPr>
              <a:t>  Negative Einstellung zur eigenen </a:t>
            </a:r>
            <a:br>
              <a:rPr lang="de-DE" sz="1400">
                <a:solidFill>
                  <a:srgbClr val="404040"/>
                </a:solidFill>
                <a:cs typeface="Arial" charset="0"/>
              </a:rPr>
            </a:br>
            <a:r>
              <a:rPr lang="de-DE" sz="1400">
                <a:solidFill>
                  <a:srgbClr val="404040"/>
                </a:solidFill>
                <a:cs typeface="Arial" charset="0"/>
              </a:rPr>
              <a:t>    Person,  zur Arbeit, zum Leben </a:t>
            </a:r>
          </a:p>
          <a:p>
            <a:pPr>
              <a:lnSpc>
                <a:spcPts val="2000"/>
              </a:lnSpc>
              <a:spcBef>
                <a:spcPts val="400"/>
              </a:spcBef>
              <a:buClr>
                <a:srgbClr val="A70202"/>
              </a:buClr>
              <a:buSzPct val="120000"/>
              <a:buFont typeface="Wingdings" charset="0"/>
              <a:buChar char="§"/>
            </a:pPr>
            <a:r>
              <a:rPr lang="de-DE" sz="1400">
                <a:solidFill>
                  <a:srgbClr val="404040"/>
                </a:solidFill>
                <a:cs typeface="Arial" charset="0"/>
              </a:rPr>
              <a:t>  Gedanken der Sinnlosigkeit und </a:t>
            </a:r>
            <a:br>
              <a:rPr lang="de-DE" sz="1400">
                <a:solidFill>
                  <a:srgbClr val="404040"/>
                </a:solidFill>
                <a:cs typeface="Arial" charset="0"/>
              </a:rPr>
            </a:br>
            <a:r>
              <a:rPr lang="de-DE" sz="1400">
                <a:solidFill>
                  <a:srgbClr val="404040"/>
                </a:solidFill>
                <a:cs typeface="Arial" charset="0"/>
              </a:rPr>
              <a:t>    existentielle Verzweiflung </a:t>
            </a:r>
          </a:p>
          <a:p>
            <a:pPr>
              <a:lnSpc>
                <a:spcPts val="2000"/>
              </a:lnSpc>
              <a:spcBef>
                <a:spcPts val="400"/>
              </a:spcBef>
              <a:buClr>
                <a:srgbClr val="A70202"/>
              </a:buClr>
              <a:buSzPct val="120000"/>
              <a:buFont typeface="Wingdings" charset="0"/>
              <a:buChar char="§"/>
            </a:pPr>
            <a:r>
              <a:rPr lang="de-DE" sz="1400">
                <a:solidFill>
                  <a:srgbClr val="404040"/>
                </a:solidFill>
                <a:cs typeface="Arial" charset="0"/>
              </a:rPr>
              <a:t>  Zynismus</a:t>
            </a:r>
          </a:p>
          <a:p>
            <a:pPr>
              <a:lnSpc>
                <a:spcPts val="2000"/>
              </a:lnSpc>
              <a:spcBef>
                <a:spcPts val="400"/>
              </a:spcBef>
              <a:buClr>
                <a:srgbClr val="A70202"/>
              </a:buClr>
              <a:buSzPct val="120000"/>
              <a:buFont typeface="Wingdings" charset="0"/>
              <a:buNone/>
            </a:pPr>
            <a:endParaRPr lang="de-DE" sz="1500">
              <a:solidFill>
                <a:srgbClr val="7F7F7F"/>
              </a:solidFill>
              <a:cs typeface="Arial" charset="0"/>
            </a:endParaRPr>
          </a:p>
        </p:txBody>
      </p:sp>
      <p:sp>
        <p:nvSpPr>
          <p:cNvPr id="6" name="Text Box 6"/>
          <p:cNvSpPr txBox="1">
            <a:spLocks noChangeArrowheads="1"/>
          </p:cNvSpPr>
          <p:nvPr/>
        </p:nvSpPr>
        <p:spPr bwMode="auto">
          <a:xfrm>
            <a:off x="304800" y="4137025"/>
            <a:ext cx="34290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Clr>
                <a:srgbClr val="E03127"/>
              </a:buClr>
              <a:buFont typeface="Wingdings" charset="0"/>
              <a:buNone/>
            </a:pPr>
            <a:r>
              <a:rPr lang="de-DE" sz="1600" b="1" dirty="0">
                <a:solidFill>
                  <a:srgbClr val="A70202"/>
                </a:solidFill>
                <a:cs typeface="Arial" charset="0"/>
              </a:rPr>
              <a:t>Soziale Erschöpfung</a:t>
            </a:r>
          </a:p>
          <a:p>
            <a:pPr>
              <a:spcBef>
                <a:spcPts val="400"/>
              </a:spcBef>
              <a:buClr>
                <a:srgbClr val="A70202"/>
              </a:buClr>
              <a:buSzPct val="125000"/>
              <a:buFont typeface="Wingdings" charset="0"/>
              <a:buChar char="§"/>
            </a:pPr>
            <a:r>
              <a:rPr lang="de-DE" sz="1400" b="1" dirty="0">
                <a:solidFill>
                  <a:srgbClr val="404040"/>
                </a:solidFill>
                <a:cs typeface="Arial" charset="0"/>
              </a:rPr>
              <a:t>  </a:t>
            </a:r>
            <a:r>
              <a:rPr lang="de-DE" sz="1400" dirty="0">
                <a:solidFill>
                  <a:srgbClr val="404040"/>
                </a:solidFill>
                <a:cs typeface="Arial" charset="0"/>
              </a:rPr>
              <a:t>Verlust des Interesses an anderen,  </a:t>
            </a:r>
            <a:br>
              <a:rPr lang="de-DE" sz="1400" dirty="0">
                <a:solidFill>
                  <a:srgbClr val="404040"/>
                </a:solidFill>
                <a:cs typeface="Arial" charset="0"/>
              </a:rPr>
            </a:br>
            <a:r>
              <a:rPr lang="de-DE" sz="1400" dirty="0">
                <a:solidFill>
                  <a:srgbClr val="404040"/>
                </a:solidFill>
                <a:cs typeface="Arial" charset="0"/>
              </a:rPr>
              <a:t>    sozialer Rückzug (beruflich, privat)</a:t>
            </a:r>
          </a:p>
          <a:p>
            <a:pPr>
              <a:lnSpc>
                <a:spcPts val="2000"/>
              </a:lnSpc>
              <a:spcBef>
                <a:spcPts val="400"/>
              </a:spcBef>
              <a:buClr>
                <a:srgbClr val="A70202"/>
              </a:buClr>
              <a:buSzPct val="125000"/>
              <a:buFont typeface="Wingdings" charset="0"/>
              <a:buChar char="§"/>
            </a:pPr>
            <a:r>
              <a:rPr lang="de-DE" sz="1400" dirty="0">
                <a:solidFill>
                  <a:srgbClr val="404040"/>
                </a:solidFill>
                <a:cs typeface="Arial" charset="0"/>
              </a:rPr>
              <a:t>  Gefühl, von anderen ausgesaugt     </a:t>
            </a:r>
            <a:br>
              <a:rPr lang="de-DE" sz="1400" dirty="0">
                <a:solidFill>
                  <a:srgbClr val="404040"/>
                </a:solidFill>
                <a:cs typeface="Arial" charset="0"/>
              </a:rPr>
            </a:br>
            <a:r>
              <a:rPr lang="de-DE" sz="1400" dirty="0">
                <a:solidFill>
                  <a:srgbClr val="404040"/>
                </a:solidFill>
                <a:cs typeface="Arial" charset="0"/>
              </a:rPr>
              <a:t>    zu werden</a:t>
            </a:r>
          </a:p>
          <a:p>
            <a:pPr>
              <a:spcBef>
                <a:spcPts val="400"/>
              </a:spcBef>
              <a:buClr>
                <a:srgbClr val="A70202"/>
              </a:buClr>
              <a:buSzPct val="125000"/>
              <a:buFont typeface="Wingdings" charset="0"/>
              <a:buChar char="§"/>
            </a:pPr>
            <a:r>
              <a:rPr lang="de-DE" sz="1400" dirty="0">
                <a:solidFill>
                  <a:srgbClr val="404040"/>
                </a:solidFill>
                <a:cs typeface="Arial" charset="0"/>
              </a:rPr>
              <a:t>  Verlust der Empathie </a:t>
            </a:r>
            <a:br>
              <a:rPr lang="de-DE" sz="1400" dirty="0">
                <a:solidFill>
                  <a:srgbClr val="404040"/>
                </a:solidFill>
                <a:cs typeface="Arial" charset="0"/>
              </a:rPr>
            </a:br>
            <a:r>
              <a:rPr lang="de-DE" sz="1400" dirty="0">
                <a:solidFill>
                  <a:srgbClr val="404040"/>
                </a:solidFill>
                <a:cs typeface="Arial" charset="0"/>
              </a:rPr>
              <a:t>    (Verständnislosigkeit, nicht  </a:t>
            </a:r>
            <a:br>
              <a:rPr lang="de-DE" sz="1400" dirty="0">
                <a:solidFill>
                  <a:srgbClr val="404040"/>
                </a:solidFill>
                <a:cs typeface="Arial" charset="0"/>
              </a:rPr>
            </a:br>
            <a:r>
              <a:rPr lang="de-DE" sz="1400" dirty="0">
                <a:solidFill>
                  <a:srgbClr val="404040"/>
                </a:solidFill>
                <a:cs typeface="Arial" charset="0"/>
              </a:rPr>
              <a:t>    zuhören können)</a:t>
            </a:r>
          </a:p>
          <a:p>
            <a:pPr>
              <a:spcBef>
                <a:spcPts val="400"/>
              </a:spcBef>
              <a:buClr>
                <a:srgbClr val="A70202"/>
              </a:buClr>
              <a:buSzPct val="125000"/>
              <a:buFont typeface="Wingdings" charset="0"/>
              <a:buChar char="§"/>
            </a:pPr>
            <a:r>
              <a:rPr lang="de-DE" sz="1400" dirty="0">
                <a:solidFill>
                  <a:srgbClr val="404040"/>
                </a:solidFill>
                <a:cs typeface="Arial" charset="0"/>
              </a:rPr>
              <a:t>  </a:t>
            </a:r>
            <a:r>
              <a:rPr lang="de-DE" sz="1400" dirty="0" err="1">
                <a:solidFill>
                  <a:srgbClr val="404040"/>
                </a:solidFill>
                <a:cs typeface="Arial" charset="0"/>
              </a:rPr>
              <a:t>Depersonalisierung</a:t>
            </a:r>
            <a:endParaRPr lang="de-DE" sz="1400" dirty="0">
              <a:solidFill>
                <a:srgbClr val="404040"/>
              </a:solidFill>
              <a:cs typeface="Arial" charset="0"/>
            </a:endParaRPr>
          </a:p>
          <a:p>
            <a:pPr>
              <a:spcBef>
                <a:spcPts val="400"/>
              </a:spcBef>
              <a:buClr>
                <a:srgbClr val="A70202"/>
              </a:buClr>
              <a:buSzPct val="125000"/>
              <a:buFont typeface="Wingdings" charset="0"/>
              <a:buChar char="§"/>
            </a:pPr>
            <a:endParaRPr lang="de-DE" sz="1500" dirty="0">
              <a:solidFill>
                <a:srgbClr val="7F7F7F"/>
              </a:solidFill>
              <a:cs typeface="Arial" charset="0"/>
            </a:endParaRPr>
          </a:p>
        </p:txBody>
      </p:sp>
      <p:sp>
        <p:nvSpPr>
          <p:cNvPr id="7" name="Text Box 7"/>
          <p:cNvSpPr txBox="1">
            <a:spLocks noChangeArrowheads="1"/>
          </p:cNvSpPr>
          <p:nvPr/>
        </p:nvSpPr>
        <p:spPr bwMode="auto">
          <a:xfrm>
            <a:off x="304800" y="1143000"/>
            <a:ext cx="3048000"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Clr>
                <a:srgbClr val="E03127"/>
              </a:buClr>
              <a:buFont typeface="Wingdings" charset="0"/>
              <a:buNone/>
            </a:pPr>
            <a:r>
              <a:rPr lang="de-DE" sz="1600" b="1">
                <a:solidFill>
                  <a:srgbClr val="A70202"/>
                </a:solidFill>
                <a:cs typeface="Arial" charset="0"/>
              </a:rPr>
              <a:t>Emotionale Erschöpfung </a:t>
            </a:r>
          </a:p>
          <a:p>
            <a:pPr>
              <a:lnSpc>
                <a:spcPts val="2000"/>
              </a:lnSpc>
              <a:spcBef>
                <a:spcPts val="200"/>
              </a:spcBef>
              <a:buClr>
                <a:srgbClr val="A70202"/>
              </a:buClr>
              <a:buSzPct val="120000"/>
              <a:buFont typeface="Wingdings" charset="0"/>
              <a:buChar char="§"/>
            </a:pPr>
            <a:r>
              <a:rPr lang="de-DE" sz="1400">
                <a:solidFill>
                  <a:srgbClr val="404040"/>
                </a:solidFill>
                <a:cs typeface="Arial" charset="0"/>
              </a:rPr>
              <a:t>   Niedergeschlagenheit</a:t>
            </a:r>
          </a:p>
          <a:p>
            <a:pPr>
              <a:lnSpc>
                <a:spcPts val="2000"/>
              </a:lnSpc>
              <a:spcBef>
                <a:spcPts val="200"/>
              </a:spcBef>
              <a:buClr>
                <a:srgbClr val="A70202"/>
              </a:buClr>
              <a:buSzPct val="120000"/>
              <a:buFont typeface="Wingdings" charset="0"/>
              <a:buChar char="§"/>
            </a:pPr>
            <a:r>
              <a:rPr lang="de-DE" sz="1400">
                <a:solidFill>
                  <a:srgbClr val="404040"/>
                </a:solidFill>
                <a:cs typeface="Arial" charset="0"/>
              </a:rPr>
              <a:t>   Hilf-, Hoffnungslosigkeit,   </a:t>
            </a:r>
            <a:br>
              <a:rPr lang="de-DE" sz="1400">
                <a:solidFill>
                  <a:srgbClr val="404040"/>
                </a:solidFill>
                <a:cs typeface="Arial" charset="0"/>
              </a:rPr>
            </a:br>
            <a:r>
              <a:rPr lang="de-DE" sz="1400">
                <a:solidFill>
                  <a:srgbClr val="404040"/>
                </a:solidFill>
                <a:cs typeface="Arial" charset="0"/>
              </a:rPr>
              <a:t>     Ausweglosigkeit</a:t>
            </a:r>
          </a:p>
          <a:p>
            <a:pPr>
              <a:lnSpc>
                <a:spcPts val="2000"/>
              </a:lnSpc>
              <a:spcBef>
                <a:spcPts val="200"/>
              </a:spcBef>
              <a:buClr>
                <a:srgbClr val="A70202"/>
              </a:buClr>
              <a:buSzPct val="120000"/>
              <a:buFont typeface="Wingdings" charset="0"/>
              <a:buChar char="§"/>
            </a:pPr>
            <a:r>
              <a:rPr lang="de-DE" sz="1400">
                <a:solidFill>
                  <a:srgbClr val="404040"/>
                </a:solidFill>
                <a:cs typeface="Arial" charset="0"/>
              </a:rPr>
              <a:t>   Gefühl von innerer Leere, </a:t>
            </a:r>
            <a:br>
              <a:rPr lang="de-DE" sz="1400">
                <a:solidFill>
                  <a:srgbClr val="404040"/>
                </a:solidFill>
                <a:cs typeface="Arial" charset="0"/>
              </a:rPr>
            </a:br>
            <a:r>
              <a:rPr lang="de-DE" sz="1400">
                <a:solidFill>
                  <a:srgbClr val="404040"/>
                </a:solidFill>
                <a:cs typeface="Arial" charset="0"/>
              </a:rPr>
              <a:t>     Abgestorbensein</a:t>
            </a:r>
          </a:p>
          <a:p>
            <a:pPr>
              <a:lnSpc>
                <a:spcPts val="2000"/>
              </a:lnSpc>
              <a:spcBef>
                <a:spcPts val="200"/>
              </a:spcBef>
              <a:buClr>
                <a:srgbClr val="A70202"/>
              </a:buClr>
              <a:buSzPct val="120000"/>
              <a:buFont typeface="Wingdings" charset="0"/>
              <a:buChar char="§"/>
            </a:pPr>
            <a:r>
              <a:rPr lang="de-DE" sz="1400">
                <a:solidFill>
                  <a:srgbClr val="404040"/>
                </a:solidFill>
                <a:cs typeface="Arial" charset="0"/>
              </a:rPr>
              <a:t>   Reizbarkeit, Ärger,   </a:t>
            </a:r>
            <a:br>
              <a:rPr lang="de-DE" sz="1400">
                <a:solidFill>
                  <a:srgbClr val="404040"/>
                </a:solidFill>
                <a:cs typeface="Arial" charset="0"/>
              </a:rPr>
            </a:br>
            <a:r>
              <a:rPr lang="de-DE" sz="1400">
                <a:solidFill>
                  <a:srgbClr val="404040"/>
                </a:solidFill>
                <a:cs typeface="Arial" charset="0"/>
              </a:rPr>
              <a:t>     Schuldzuweisung </a:t>
            </a:r>
          </a:p>
          <a:p>
            <a:pPr>
              <a:buClr>
                <a:srgbClr val="E03127"/>
              </a:buClr>
              <a:buSzPct val="125000"/>
              <a:buFont typeface="Wingdings" charset="0"/>
              <a:buChar char="§"/>
            </a:pPr>
            <a:endParaRPr lang="de-DE" sz="1400" b="1">
              <a:cs typeface="Arial" charset="0"/>
            </a:endParaRPr>
          </a:p>
          <a:p>
            <a:pPr>
              <a:buClr>
                <a:srgbClr val="E03127"/>
              </a:buClr>
              <a:buSzPct val="125000"/>
              <a:buFont typeface="Wingdings" charset="0"/>
              <a:buChar char="§"/>
            </a:pPr>
            <a:endParaRPr lang="de-DE" sz="1400" b="1">
              <a:cs typeface="Arial" charset="0"/>
            </a:endParaRPr>
          </a:p>
        </p:txBody>
      </p:sp>
      <p:pic>
        <p:nvPicPr>
          <p:cNvPr id="8" name="Bild 7" descr="logo-black.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9712" y="6135453"/>
            <a:ext cx="1284287" cy="722547"/>
          </a:xfrm>
          <a:prstGeom prst="rect">
            <a:avLst/>
          </a:prstGeom>
        </p:spPr>
      </p:pic>
    </p:spTree>
    <p:extLst>
      <p:ext uri="{BB962C8B-B14F-4D97-AF65-F5344CB8AC3E}">
        <p14:creationId xmlns:p14="http://schemas.microsoft.com/office/powerpoint/2010/main" val="3367867490"/>
      </p:ext>
    </p:extLst>
  </p:cSld>
  <p:clrMapOvr>
    <a:masterClrMapping/>
  </p:clrMapOvr>
  <p:transition xmlns:p14="http://schemas.microsoft.com/office/powerpoint/2010/main">
    <p:push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linds(horizontal)">
                                      <p:cBhvr>
                                        <p:cTn id="13" dur="500"/>
                                        <p:tgtEl>
                                          <p:spTgt spid="4">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linds(horizontal)">
                                      <p:cBhvr>
                                        <p:cTn id="16" dur="500"/>
                                        <p:tgtEl>
                                          <p:spTgt spid="4">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linds(horizontal)">
                                      <p:cBhvr>
                                        <p:cTn id="19" dur="500"/>
                                        <p:tgtEl>
                                          <p:spTgt spid="4">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linds(horizontal)">
                                      <p:cBhvr>
                                        <p:cTn id="22" dur="500"/>
                                        <p:tgtEl>
                                          <p:spTgt spid="4">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blinds(horizontal)">
                                      <p:cBhvr>
                                        <p:cTn id="25" dur="500"/>
                                        <p:tgtEl>
                                          <p:spTgt spid="4">
                                            <p:txEl>
                                              <p:pRg st="6" end="6"/>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blinds(horizontal)">
                                      <p:cBhvr>
                                        <p:cTn id="30" dur="500"/>
                                        <p:tgtEl>
                                          <p:spTgt spid="5">
                                            <p:txEl>
                                              <p:pRg st="0" end="0"/>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blinds(horizontal)">
                                      <p:cBhvr>
                                        <p:cTn id="33" dur="500"/>
                                        <p:tgtEl>
                                          <p:spTgt spid="5">
                                            <p:txEl>
                                              <p:pRg st="1" end="1"/>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blinds(horizontal)">
                                      <p:cBhvr>
                                        <p:cTn id="36" dur="500"/>
                                        <p:tgtEl>
                                          <p:spTgt spid="5">
                                            <p:txEl>
                                              <p:pRg st="2" end="2"/>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blinds(horizontal)">
                                      <p:cBhvr>
                                        <p:cTn id="39" dur="500"/>
                                        <p:tgtEl>
                                          <p:spTgt spid="5">
                                            <p:txEl>
                                              <p:pRg st="3" end="3"/>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blinds(horizontal)">
                                      <p:cBhvr>
                                        <p:cTn id="42" dur="500"/>
                                        <p:tgtEl>
                                          <p:spTgt spid="5">
                                            <p:txEl>
                                              <p:pRg st="4" end="4"/>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animEffect transition="in" filter="blinds(horizontal)">
                                      <p:cBhvr>
                                        <p:cTn id="45" dur="500"/>
                                        <p:tgtEl>
                                          <p:spTgt spid="5">
                                            <p:txEl>
                                              <p:pRg st="5" end="5"/>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nodeType="clickEffect">
                                  <p:stCondLst>
                                    <p:cond delay="0"/>
                                  </p:stCondLst>
                                  <p:childTnLst>
                                    <p:set>
                                      <p:cBhvr>
                                        <p:cTn id="49" dur="1" fill="hold">
                                          <p:stCondLst>
                                            <p:cond delay="0"/>
                                          </p:stCondLst>
                                        </p:cTn>
                                        <p:tgtEl>
                                          <p:spTgt spid="7">
                                            <p:txEl>
                                              <p:pRg st="0" end="0"/>
                                            </p:txEl>
                                          </p:spTgt>
                                        </p:tgtEl>
                                        <p:attrNameLst>
                                          <p:attrName>style.visibility</p:attrName>
                                        </p:attrNameLst>
                                      </p:cBhvr>
                                      <p:to>
                                        <p:strVal val="visible"/>
                                      </p:to>
                                    </p:set>
                                    <p:animEffect transition="in" filter="blinds(horizontal)">
                                      <p:cBhvr>
                                        <p:cTn id="50" dur="500"/>
                                        <p:tgtEl>
                                          <p:spTgt spid="7">
                                            <p:txEl>
                                              <p:pRg st="0" end="0"/>
                                            </p:txEl>
                                          </p:spTgt>
                                        </p:tgtEl>
                                      </p:cBhvr>
                                    </p:animEffect>
                                  </p:childTnLst>
                                </p:cTn>
                              </p:par>
                              <p:par>
                                <p:cTn id="51" presetID="3" presetClass="entr" presetSubtype="10" fill="hold" nodeType="withEffect">
                                  <p:stCondLst>
                                    <p:cond delay="0"/>
                                  </p:stCondLst>
                                  <p:childTnLst>
                                    <p:set>
                                      <p:cBhvr>
                                        <p:cTn id="52" dur="1" fill="hold">
                                          <p:stCondLst>
                                            <p:cond delay="0"/>
                                          </p:stCondLst>
                                        </p:cTn>
                                        <p:tgtEl>
                                          <p:spTgt spid="7">
                                            <p:txEl>
                                              <p:pRg st="1" end="1"/>
                                            </p:txEl>
                                          </p:spTgt>
                                        </p:tgtEl>
                                        <p:attrNameLst>
                                          <p:attrName>style.visibility</p:attrName>
                                        </p:attrNameLst>
                                      </p:cBhvr>
                                      <p:to>
                                        <p:strVal val="visible"/>
                                      </p:to>
                                    </p:set>
                                    <p:animEffect transition="in" filter="blinds(horizontal)">
                                      <p:cBhvr>
                                        <p:cTn id="53" dur="500"/>
                                        <p:tgtEl>
                                          <p:spTgt spid="7">
                                            <p:txEl>
                                              <p:pRg st="1" end="1"/>
                                            </p:txEl>
                                          </p:spTgt>
                                        </p:tgtEl>
                                      </p:cBhvr>
                                    </p:animEffect>
                                  </p:childTnLst>
                                </p:cTn>
                              </p:par>
                              <p:par>
                                <p:cTn id="54" presetID="3" presetClass="entr" presetSubtype="10" fill="hold" nodeType="withEffect">
                                  <p:stCondLst>
                                    <p:cond delay="0"/>
                                  </p:stCondLst>
                                  <p:childTnLst>
                                    <p:set>
                                      <p:cBhvr>
                                        <p:cTn id="55" dur="1" fill="hold">
                                          <p:stCondLst>
                                            <p:cond delay="0"/>
                                          </p:stCondLst>
                                        </p:cTn>
                                        <p:tgtEl>
                                          <p:spTgt spid="7">
                                            <p:txEl>
                                              <p:pRg st="2" end="2"/>
                                            </p:txEl>
                                          </p:spTgt>
                                        </p:tgtEl>
                                        <p:attrNameLst>
                                          <p:attrName>style.visibility</p:attrName>
                                        </p:attrNameLst>
                                      </p:cBhvr>
                                      <p:to>
                                        <p:strVal val="visible"/>
                                      </p:to>
                                    </p:set>
                                    <p:animEffect transition="in" filter="blinds(horizontal)">
                                      <p:cBhvr>
                                        <p:cTn id="56" dur="500"/>
                                        <p:tgtEl>
                                          <p:spTgt spid="7">
                                            <p:txEl>
                                              <p:pRg st="2" end="2"/>
                                            </p:txEl>
                                          </p:spTgt>
                                        </p:tgtEl>
                                      </p:cBhvr>
                                    </p:animEffect>
                                  </p:childTnLst>
                                </p:cTn>
                              </p:par>
                              <p:par>
                                <p:cTn id="57" presetID="3" presetClass="entr" presetSubtype="10" fill="hold" nodeType="withEffect">
                                  <p:stCondLst>
                                    <p:cond delay="0"/>
                                  </p:stCondLst>
                                  <p:childTnLst>
                                    <p:set>
                                      <p:cBhvr>
                                        <p:cTn id="58" dur="1" fill="hold">
                                          <p:stCondLst>
                                            <p:cond delay="0"/>
                                          </p:stCondLst>
                                        </p:cTn>
                                        <p:tgtEl>
                                          <p:spTgt spid="7">
                                            <p:txEl>
                                              <p:pRg st="3" end="3"/>
                                            </p:txEl>
                                          </p:spTgt>
                                        </p:tgtEl>
                                        <p:attrNameLst>
                                          <p:attrName>style.visibility</p:attrName>
                                        </p:attrNameLst>
                                      </p:cBhvr>
                                      <p:to>
                                        <p:strVal val="visible"/>
                                      </p:to>
                                    </p:set>
                                    <p:animEffect transition="in" filter="blinds(horizontal)">
                                      <p:cBhvr>
                                        <p:cTn id="59" dur="500"/>
                                        <p:tgtEl>
                                          <p:spTgt spid="7">
                                            <p:txEl>
                                              <p:pRg st="3" end="3"/>
                                            </p:txEl>
                                          </p:spTgt>
                                        </p:tgtEl>
                                      </p:cBhvr>
                                    </p:animEffect>
                                  </p:childTnLst>
                                </p:cTn>
                              </p:par>
                              <p:par>
                                <p:cTn id="60" presetID="3" presetClass="entr" presetSubtype="10" fill="hold" nodeType="withEffect">
                                  <p:stCondLst>
                                    <p:cond delay="0"/>
                                  </p:stCondLst>
                                  <p:childTnLst>
                                    <p:set>
                                      <p:cBhvr>
                                        <p:cTn id="61" dur="1" fill="hold">
                                          <p:stCondLst>
                                            <p:cond delay="0"/>
                                          </p:stCondLst>
                                        </p:cTn>
                                        <p:tgtEl>
                                          <p:spTgt spid="7">
                                            <p:txEl>
                                              <p:pRg st="4" end="4"/>
                                            </p:txEl>
                                          </p:spTgt>
                                        </p:tgtEl>
                                        <p:attrNameLst>
                                          <p:attrName>style.visibility</p:attrName>
                                        </p:attrNameLst>
                                      </p:cBhvr>
                                      <p:to>
                                        <p:strVal val="visible"/>
                                      </p:to>
                                    </p:set>
                                    <p:animEffect transition="in" filter="blinds(horizontal)">
                                      <p:cBhvr>
                                        <p:cTn id="62" dur="500"/>
                                        <p:tgtEl>
                                          <p:spTgt spid="7">
                                            <p:txEl>
                                              <p:pRg st="4" end="4"/>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6">
                                            <p:txEl>
                                              <p:pRg st="0" end="0"/>
                                            </p:txEl>
                                          </p:spTgt>
                                        </p:tgtEl>
                                        <p:attrNameLst>
                                          <p:attrName>style.visibility</p:attrName>
                                        </p:attrNameLst>
                                      </p:cBhvr>
                                      <p:to>
                                        <p:strVal val="visible"/>
                                      </p:to>
                                    </p:set>
                                    <p:animEffect transition="in" filter="blinds(horizontal)">
                                      <p:cBhvr>
                                        <p:cTn id="67" dur="500"/>
                                        <p:tgtEl>
                                          <p:spTgt spid="6">
                                            <p:txEl>
                                              <p:pRg st="0" end="0"/>
                                            </p:txEl>
                                          </p:spTgt>
                                        </p:tgtEl>
                                      </p:cBhvr>
                                    </p:animEffect>
                                  </p:childTnLst>
                                </p:cTn>
                              </p:par>
                              <p:par>
                                <p:cTn id="68" presetID="3" presetClass="entr" presetSubtype="10" fill="hold" nodeType="withEffect">
                                  <p:stCondLst>
                                    <p:cond delay="0"/>
                                  </p:stCondLst>
                                  <p:childTnLst>
                                    <p:set>
                                      <p:cBhvr>
                                        <p:cTn id="69" dur="1" fill="hold">
                                          <p:stCondLst>
                                            <p:cond delay="0"/>
                                          </p:stCondLst>
                                        </p:cTn>
                                        <p:tgtEl>
                                          <p:spTgt spid="6">
                                            <p:txEl>
                                              <p:pRg st="1" end="1"/>
                                            </p:txEl>
                                          </p:spTgt>
                                        </p:tgtEl>
                                        <p:attrNameLst>
                                          <p:attrName>style.visibility</p:attrName>
                                        </p:attrNameLst>
                                      </p:cBhvr>
                                      <p:to>
                                        <p:strVal val="visible"/>
                                      </p:to>
                                    </p:set>
                                    <p:animEffect transition="in" filter="blinds(horizontal)">
                                      <p:cBhvr>
                                        <p:cTn id="70" dur="500"/>
                                        <p:tgtEl>
                                          <p:spTgt spid="6">
                                            <p:txEl>
                                              <p:pRg st="1" end="1"/>
                                            </p:txEl>
                                          </p:spTgt>
                                        </p:tgtEl>
                                      </p:cBhvr>
                                    </p:animEffect>
                                  </p:childTnLst>
                                </p:cTn>
                              </p:par>
                              <p:par>
                                <p:cTn id="71" presetID="3" presetClass="entr" presetSubtype="10" fill="hold" nodeType="withEffect">
                                  <p:stCondLst>
                                    <p:cond delay="0"/>
                                  </p:stCondLst>
                                  <p:childTnLst>
                                    <p:set>
                                      <p:cBhvr>
                                        <p:cTn id="72" dur="1" fill="hold">
                                          <p:stCondLst>
                                            <p:cond delay="0"/>
                                          </p:stCondLst>
                                        </p:cTn>
                                        <p:tgtEl>
                                          <p:spTgt spid="6">
                                            <p:txEl>
                                              <p:pRg st="2" end="2"/>
                                            </p:txEl>
                                          </p:spTgt>
                                        </p:tgtEl>
                                        <p:attrNameLst>
                                          <p:attrName>style.visibility</p:attrName>
                                        </p:attrNameLst>
                                      </p:cBhvr>
                                      <p:to>
                                        <p:strVal val="visible"/>
                                      </p:to>
                                    </p:set>
                                    <p:animEffect transition="in" filter="blinds(horizontal)">
                                      <p:cBhvr>
                                        <p:cTn id="73" dur="500"/>
                                        <p:tgtEl>
                                          <p:spTgt spid="6">
                                            <p:txEl>
                                              <p:pRg st="2" end="2"/>
                                            </p:txEl>
                                          </p:spTgt>
                                        </p:tgtEl>
                                      </p:cBhvr>
                                    </p:animEffect>
                                  </p:childTnLst>
                                </p:cTn>
                              </p:par>
                              <p:par>
                                <p:cTn id="74" presetID="3" presetClass="entr" presetSubtype="10" fill="hold" nodeType="withEffect">
                                  <p:stCondLst>
                                    <p:cond delay="0"/>
                                  </p:stCondLst>
                                  <p:childTnLst>
                                    <p:set>
                                      <p:cBhvr>
                                        <p:cTn id="75" dur="1" fill="hold">
                                          <p:stCondLst>
                                            <p:cond delay="0"/>
                                          </p:stCondLst>
                                        </p:cTn>
                                        <p:tgtEl>
                                          <p:spTgt spid="6">
                                            <p:txEl>
                                              <p:pRg st="3" end="3"/>
                                            </p:txEl>
                                          </p:spTgt>
                                        </p:tgtEl>
                                        <p:attrNameLst>
                                          <p:attrName>style.visibility</p:attrName>
                                        </p:attrNameLst>
                                      </p:cBhvr>
                                      <p:to>
                                        <p:strVal val="visible"/>
                                      </p:to>
                                    </p:set>
                                    <p:animEffect transition="in" filter="blinds(horizontal)">
                                      <p:cBhvr>
                                        <p:cTn id="76" dur="500"/>
                                        <p:tgtEl>
                                          <p:spTgt spid="6">
                                            <p:txEl>
                                              <p:pRg st="3" end="3"/>
                                            </p:txEl>
                                          </p:spTgt>
                                        </p:tgtEl>
                                      </p:cBhvr>
                                    </p:animEffect>
                                  </p:childTnLst>
                                </p:cTn>
                              </p:par>
                              <p:par>
                                <p:cTn id="77" presetID="3" presetClass="entr" presetSubtype="10" fill="hold" nodeType="withEffect">
                                  <p:stCondLst>
                                    <p:cond delay="0"/>
                                  </p:stCondLst>
                                  <p:childTnLst>
                                    <p:set>
                                      <p:cBhvr>
                                        <p:cTn id="78" dur="1" fill="hold">
                                          <p:stCondLst>
                                            <p:cond delay="0"/>
                                          </p:stCondLst>
                                        </p:cTn>
                                        <p:tgtEl>
                                          <p:spTgt spid="6">
                                            <p:txEl>
                                              <p:pRg st="4" end="4"/>
                                            </p:txEl>
                                          </p:spTgt>
                                        </p:tgtEl>
                                        <p:attrNameLst>
                                          <p:attrName>style.visibility</p:attrName>
                                        </p:attrNameLst>
                                      </p:cBhvr>
                                      <p:to>
                                        <p:strVal val="visible"/>
                                      </p:to>
                                    </p:set>
                                    <p:animEffect transition="in" filter="blinds(horizontal)">
                                      <p:cBhvr>
                                        <p:cTn id="7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bodyPr>
          <a:lstStyle/>
          <a:p>
            <a:pPr>
              <a:lnSpc>
                <a:spcPct val="90000"/>
              </a:lnSpc>
              <a:buFont typeface="Arial" charset="0"/>
              <a:buNone/>
              <a:defRPr/>
            </a:pPr>
            <a:r>
              <a:rPr lang="de-DE" dirty="0">
                <a:solidFill>
                  <a:srgbClr val="4D4D4D"/>
                </a:solidFill>
                <a:ea typeface="ＭＳ Ｐゴシック" charset="0"/>
                <a:cs typeface="ＭＳ Ｐゴシック" charset="0"/>
              </a:rPr>
              <a:t>Stress ist jedes Ereignis, bei dem eine </a:t>
            </a:r>
          </a:p>
          <a:p>
            <a:pPr algn="ctr">
              <a:lnSpc>
                <a:spcPct val="90000"/>
              </a:lnSpc>
              <a:buFont typeface="Arial" charset="0"/>
              <a:buNone/>
              <a:defRPr/>
            </a:pPr>
            <a:r>
              <a:rPr lang="de-DE" b="1" u="sng" dirty="0">
                <a:solidFill>
                  <a:srgbClr val="4D4D4D"/>
                </a:solidFill>
                <a:ea typeface="ＭＳ Ｐゴシック" charset="0"/>
                <a:cs typeface="ＭＳ Ｐゴシック" charset="0"/>
              </a:rPr>
              <a:t>wahrgenommene </a:t>
            </a:r>
          </a:p>
          <a:p>
            <a:pPr>
              <a:lnSpc>
                <a:spcPct val="90000"/>
              </a:lnSpc>
              <a:buFont typeface="Arial" charset="0"/>
              <a:buNone/>
              <a:defRPr/>
            </a:pPr>
            <a:r>
              <a:rPr lang="de-DE" dirty="0">
                <a:solidFill>
                  <a:srgbClr val="4D4D4D"/>
                </a:solidFill>
                <a:ea typeface="ＭＳ Ｐゴシック" charset="0"/>
                <a:cs typeface="ＭＳ Ｐゴシック" charset="0"/>
              </a:rPr>
              <a:t>Diskrepanz zwischen  Anforderungen (fremd</a:t>
            </a:r>
          </a:p>
          <a:p>
            <a:pPr>
              <a:lnSpc>
                <a:spcPct val="90000"/>
              </a:lnSpc>
              <a:buFont typeface="Arial" charset="0"/>
              <a:buNone/>
              <a:defRPr/>
            </a:pPr>
            <a:r>
              <a:rPr lang="de-DE" dirty="0">
                <a:solidFill>
                  <a:srgbClr val="4D4D4D"/>
                </a:solidFill>
                <a:ea typeface="ＭＳ Ｐゴシック" charset="0"/>
                <a:cs typeface="ＭＳ Ｐゴシック" charset="0"/>
              </a:rPr>
              <a:t>oder selbst gestellt) einerseits und den</a:t>
            </a:r>
          </a:p>
          <a:p>
            <a:pPr>
              <a:lnSpc>
                <a:spcPct val="90000"/>
              </a:lnSpc>
              <a:buFont typeface="Arial" charset="0"/>
              <a:buNone/>
              <a:defRPr/>
            </a:pPr>
            <a:r>
              <a:rPr lang="de-DE" dirty="0">
                <a:solidFill>
                  <a:srgbClr val="4D4D4D"/>
                </a:solidFill>
                <a:ea typeface="ＭＳ Ｐゴシック" charset="0"/>
                <a:cs typeface="ＭＳ Ｐゴシック" charset="0"/>
              </a:rPr>
              <a:t>eigenen Reaktionskapazitäten andererseits</a:t>
            </a:r>
          </a:p>
          <a:p>
            <a:pPr>
              <a:lnSpc>
                <a:spcPct val="90000"/>
              </a:lnSpc>
              <a:buFont typeface="Arial" charset="0"/>
              <a:buNone/>
              <a:defRPr/>
            </a:pPr>
            <a:r>
              <a:rPr lang="de-DE" dirty="0">
                <a:solidFill>
                  <a:srgbClr val="4D4D4D"/>
                </a:solidFill>
                <a:ea typeface="ＭＳ Ｐゴシック" charset="0"/>
                <a:cs typeface="ＭＳ Ｐゴシック" charset="0"/>
              </a:rPr>
              <a:t>besteht.</a:t>
            </a:r>
            <a:r>
              <a:rPr lang="de-DE" sz="4000" dirty="0">
                <a:solidFill>
                  <a:srgbClr val="4D4D4D"/>
                </a:solidFill>
                <a:ea typeface="ＭＳ Ｐゴシック" charset="0"/>
                <a:cs typeface="ＭＳ Ｐゴシック" charset="0"/>
              </a:rPr>
              <a:t> </a:t>
            </a:r>
          </a:p>
          <a:p>
            <a:pPr algn="just">
              <a:lnSpc>
                <a:spcPct val="90000"/>
              </a:lnSpc>
              <a:buFont typeface="Arial" charset="0"/>
              <a:buNone/>
              <a:defRPr/>
            </a:pPr>
            <a:endParaRPr lang="de-DE" sz="4000" dirty="0">
              <a:solidFill>
                <a:srgbClr val="4D4D4D"/>
              </a:solidFill>
              <a:ea typeface="ＭＳ Ｐゴシック" charset="0"/>
              <a:cs typeface="ＭＳ Ｐゴシック" charset="0"/>
            </a:endParaRPr>
          </a:p>
          <a:p>
            <a:pPr algn="r">
              <a:lnSpc>
                <a:spcPct val="90000"/>
              </a:lnSpc>
              <a:buFont typeface="Arial" charset="0"/>
              <a:buNone/>
              <a:defRPr/>
            </a:pPr>
            <a:r>
              <a:rPr lang="de-DE" sz="2000" dirty="0">
                <a:solidFill>
                  <a:srgbClr val="4D4D4D"/>
                </a:solidFill>
                <a:ea typeface="ＭＳ Ｐゴシック" charset="0"/>
                <a:cs typeface="ＭＳ Ｐゴシック" charset="0"/>
              </a:rPr>
              <a:t>(in Anlehnung an Lazarus &amp; </a:t>
            </a:r>
            <a:r>
              <a:rPr lang="de-DE" sz="2000" dirty="0" err="1">
                <a:solidFill>
                  <a:srgbClr val="4D4D4D"/>
                </a:solidFill>
                <a:ea typeface="ＭＳ Ｐゴシック" charset="0"/>
                <a:cs typeface="ＭＳ Ｐゴシック" charset="0"/>
              </a:rPr>
              <a:t>Launier</a:t>
            </a:r>
            <a:r>
              <a:rPr lang="de-DE" sz="2000" dirty="0">
                <a:solidFill>
                  <a:srgbClr val="4D4D4D"/>
                </a:solidFill>
                <a:ea typeface="ＭＳ Ｐゴシック" charset="0"/>
                <a:cs typeface="ＭＳ Ｐゴシック" charset="0"/>
              </a:rPr>
              <a:t> 1982)</a:t>
            </a:r>
          </a:p>
          <a:p>
            <a:pPr>
              <a:lnSpc>
                <a:spcPct val="90000"/>
              </a:lnSpc>
              <a:buFont typeface="Arial" charset="0"/>
              <a:buNone/>
              <a:defRPr/>
            </a:pPr>
            <a:endParaRPr lang="de-DE" sz="2800" dirty="0">
              <a:ea typeface="ＭＳ Ｐゴシック" charset="0"/>
              <a:cs typeface="ＭＳ Ｐゴシック" charset="0"/>
            </a:endParaRPr>
          </a:p>
        </p:txBody>
      </p:sp>
      <p:sp>
        <p:nvSpPr>
          <p:cNvPr id="105475" name="Rectangle 3"/>
          <p:cNvSpPr>
            <a:spLocks noGrp="1" noChangeArrowheads="1"/>
          </p:cNvSpPr>
          <p:nvPr>
            <p:ph type="title"/>
          </p:nvPr>
        </p:nvSpPr>
        <p:spPr bwMode="auto">
          <a:xfrm>
            <a:off x="323850" y="274638"/>
            <a:ext cx="82296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bodyPr>
          <a:lstStyle/>
          <a:p>
            <a:pPr algn="l">
              <a:defRPr/>
            </a:pPr>
            <a:r>
              <a:rPr lang="de-DE" sz="2800">
                <a:latin typeface="Arial Bold" charset="0"/>
                <a:ea typeface="ＭＳ Ｐゴシック" charset="0"/>
                <a:cs typeface="ＭＳ Ｐゴシック" charset="0"/>
              </a:rPr>
              <a:t>Transaktionale Stress-Definition</a:t>
            </a:r>
          </a:p>
        </p:txBody>
      </p:sp>
      <p:pic>
        <p:nvPicPr>
          <p:cNvPr id="5" name="Bild 4" descr="logo-black.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5920" y="6135453"/>
            <a:ext cx="1568080" cy="722547"/>
          </a:xfrm>
          <a:prstGeom prst="rect">
            <a:avLst/>
          </a:prstGeom>
        </p:spPr>
      </p:pic>
    </p:spTree>
    <p:extLst>
      <p:ext uri="{BB962C8B-B14F-4D97-AF65-F5344CB8AC3E}">
        <p14:creationId xmlns:p14="http://schemas.microsoft.com/office/powerpoint/2010/main" val="1848029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05474">
                                            <p:txEl>
                                              <p:pRg st="1" end="1"/>
                                            </p:txEl>
                                          </p:spTgt>
                                        </p:tgtEl>
                                        <p:attrNameLst>
                                          <p:attrName>style.visibility</p:attrName>
                                        </p:attrNameLst>
                                      </p:cBhvr>
                                      <p:to>
                                        <p:strVal val="visible"/>
                                      </p:to>
                                    </p:set>
                                    <p:anim calcmode="lin" valueType="num">
                                      <p:cBhvr>
                                        <p:cTn id="7" dur="1000" fill="hold"/>
                                        <p:tgtEl>
                                          <p:spTgt spid="105474">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105474">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10547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bwMode="auto">
          <a:xfrm>
            <a:off x="513216" y="1574800"/>
            <a:ext cx="6697662" cy="62071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bodyPr>
          <a:lstStyle/>
          <a:p>
            <a:pPr algn="l">
              <a:defRPr/>
            </a:pPr>
            <a:r>
              <a:rPr lang="de-DE" sz="3200" b="1" dirty="0">
                <a:solidFill>
                  <a:srgbClr val="969696"/>
                </a:solidFill>
                <a:ea typeface="ＭＳ Ｐゴシック" charset="0"/>
                <a:cs typeface="ＭＳ Ｐゴシック" charset="0"/>
              </a:rPr>
              <a:t>Wissenschaftliche Burnout-Definition</a:t>
            </a:r>
          </a:p>
        </p:txBody>
      </p:sp>
      <p:sp>
        <p:nvSpPr>
          <p:cNvPr id="362499" name="Rectangle 3"/>
          <p:cNvSpPr>
            <a:spLocks noGrp="1" noChangeArrowheads="1"/>
          </p:cNvSpPr>
          <p:nvPr>
            <p:ph type="body" idx="1"/>
          </p:nvPr>
        </p:nvSpPr>
        <p:spPr bwMode="auto">
          <a:xfrm>
            <a:off x="231960" y="2332037"/>
            <a:ext cx="8229600" cy="45259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bodyPr>
          <a:lstStyle/>
          <a:p>
            <a:pPr>
              <a:lnSpc>
                <a:spcPct val="90000"/>
              </a:lnSpc>
              <a:buFont typeface="Arial" charset="0"/>
              <a:buNone/>
              <a:defRPr/>
            </a:pPr>
            <a:r>
              <a:rPr lang="de-DE" sz="2600" dirty="0">
                <a:ea typeface="ＭＳ Ｐゴシック" charset="0"/>
                <a:cs typeface="ＭＳ Ｐゴシック" charset="0"/>
              </a:rPr>
              <a:t>„Burnout ist ein dauerhafter, negativer, arbeitsbezogener Seelenzustand ‚normaler</a:t>
            </a:r>
            <a:r>
              <a:rPr lang="ja-JP" altLang="de-DE" sz="2600" dirty="0">
                <a:ea typeface="ＭＳ Ｐゴシック" charset="0"/>
                <a:cs typeface="ＭＳ Ｐゴシック" charset="0"/>
              </a:rPr>
              <a:t>’</a:t>
            </a:r>
            <a:r>
              <a:rPr lang="de-DE" sz="2600" dirty="0">
                <a:ea typeface="ＭＳ Ｐゴシック" charset="0"/>
                <a:cs typeface="ＭＳ Ｐゴシック" charset="0"/>
              </a:rPr>
              <a:t> Individuen. Er ist in erste Linie von Erschöpfung gekennzeichnet, begleitet von Unruhe und Anspannung (</a:t>
            </a:r>
            <a:r>
              <a:rPr lang="de-DE" sz="2600" dirty="0" err="1">
                <a:ea typeface="ＭＳ Ｐゴシック" charset="0"/>
                <a:cs typeface="ＭＳ Ｐゴシック" charset="0"/>
              </a:rPr>
              <a:t>distress</a:t>
            </a:r>
            <a:r>
              <a:rPr lang="de-DE" sz="2600" dirty="0">
                <a:ea typeface="ＭＳ Ｐゴシック" charset="0"/>
                <a:cs typeface="ＭＳ Ｐゴシック" charset="0"/>
              </a:rPr>
              <a:t>), einem Gefühl verringerter Effektivität, gesunkener Motivation und der Entwicklung dysfunktionaler Einstellungen und Verhaltensweisen bei der Arbeit.</a:t>
            </a:r>
            <a:r>
              <a:rPr lang="ja-JP" altLang="de-DE" sz="2600" dirty="0">
                <a:ea typeface="ＭＳ Ｐゴシック" charset="0"/>
                <a:cs typeface="ＭＳ Ｐゴシック" charset="0"/>
              </a:rPr>
              <a:t>“</a:t>
            </a:r>
            <a:r>
              <a:rPr lang="de-DE" sz="2600" dirty="0">
                <a:ea typeface="ＭＳ Ｐゴシック" charset="0"/>
                <a:cs typeface="ＭＳ Ｐゴシック" charset="0"/>
              </a:rPr>
              <a:t> </a:t>
            </a:r>
            <a:br>
              <a:rPr lang="de-DE" sz="2600" dirty="0">
                <a:ea typeface="ＭＳ Ｐゴシック" charset="0"/>
                <a:cs typeface="ＭＳ Ｐゴシック" charset="0"/>
              </a:rPr>
            </a:br>
            <a:endParaRPr lang="de-DE" sz="2600" dirty="0">
              <a:ea typeface="ＭＳ Ｐゴシック" charset="0"/>
              <a:cs typeface="ＭＳ Ｐゴシック" charset="0"/>
            </a:endParaRPr>
          </a:p>
          <a:p>
            <a:pPr>
              <a:lnSpc>
                <a:spcPct val="90000"/>
              </a:lnSpc>
              <a:buFont typeface="Arial" charset="0"/>
              <a:buNone/>
              <a:defRPr/>
            </a:pPr>
            <a:r>
              <a:rPr lang="de-DE" sz="2600" dirty="0">
                <a:ea typeface="ＭＳ Ｐゴシック" charset="0"/>
                <a:cs typeface="ＭＳ Ｐゴシック" charset="0"/>
              </a:rPr>
              <a:t>	(</a:t>
            </a:r>
            <a:r>
              <a:rPr lang="de-DE" sz="2600" dirty="0" err="1">
                <a:ea typeface="ＭＳ Ｐゴシック" charset="0"/>
                <a:cs typeface="ＭＳ Ｐゴシック" charset="0"/>
              </a:rPr>
              <a:t>Schaufeli</a:t>
            </a:r>
            <a:r>
              <a:rPr lang="de-DE" sz="2600" dirty="0">
                <a:ea typeface="ＭＳ Ｐゴシック" charset="0"/>
                <a:cs typeface="ＭＳ Ｐゴシック" charset="0"/>
              </a:rPr>
              <a:t> &amp; </a:t>
            </a:r>
            <a:r>
              <a:rPr lang="de-DE" sz="2600" dirty="0" err="1">
                <a:ea typeface="ＭＳ Ｐゴシック" charset="0"/>
                <a:cs typeface="ＭＳ Ｐゴシック" charset="0"/>
              </a:rPr>
              <a:t>Enzmann</a:t>
            </a:r>
            <a:r>
              <a:rPr lang="de-DE" sz="2600" dirty="0">
                <a:ea typeface="ＭＳ Ｐゴシック" charset="0"/>
                <a:cs typeface="ＭＳ Ｐゴシック" charset="0"/>
              </a:rPr>
              <a:t>, 1998)</a:t>
            </a:r>
          </a:p>
          <a:p>
            <a:pPr>
              <a:lnSpc>
                <a:spcPct val="90000"/>
              </a:lnSpc>
              <a:defRPr/>
            </a:pPr>
            <a:endParaRPr lang="de-DE" sz="2600" dirty="0">
              <a:ea typeface="ＭＳ Ｐゴシック" charset="0"/>
              <a:cs typeface="ＭＳ Ｐゴシック" charset="0"/>
            </a:endParaRPr>
          </a:p>
        </p:txBody>
      </p:sp>
      <p:pic>
        <p:nvPicPr>
          <p:cNvPr id="5" name="Bild 4" descr="logo-blac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5920" y="6135453"/>
            <a:ext cx="1568080" cy="722547"/>
          </a:xfrm>
          <a:prstGeom prst="rect">
            <a:avLst/>
          </a:prstGeom>
        </p:spPr>
      </p:pic>
      <p:pic>
        <p:nvPicPr>
          <p:cNvPr id="6" name="Bild 5"/>
          <p:cNvPicPr>
            <a:picLocks noChangeAspect="1"/>
          </p:cNvPicPr>
          <p:nvPr/>
        </p:nvPicPr>
        <p:blipFill>
          <a:blip r:embed="rId4"/>
          <a:stretch>
            <a:fillRect/>
          </a:stretch>
        </p:blipFill>
        <p:spPr>
          <a:xfrm>
            <a:off x="0" y="0"/>
            <a:ext cx="9144000" cy="1421272"/>
          </a:xfrm>
          <a:prstGeom prst="rect">
            <a:avLst/>
          </a:prstGeom>
        </p:spPr>
      </p:pic>
    </p:spTree>
    <p:extLst>
      <p:ext uri="{BB962C8B-B14F-4D97-AF65-F5344CB8AC3E}">
        <p14:creationId xmlns:p14="http://schemas.microsoft.com/office/powerpoint/2010/main" val="2489640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bwMode="auto">
          <a:xfrm>
            <a:off x="250825" y="260350"/>
            <a:ext cx="6481763" cy="6477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normAutofit fontScale="90000"/>
          </a:bodyPr>
          <a:lstStyle/>
          <a:p>
            <a:pPr algn="l">
              <a:defRPr/>
            </a:pPr>
            <a:r>
              <a:rPr lang="de-DE" sz="4000" dirty="0">
                <a:solidFill>
                  <a:srgbClr val="4D4D4D"/>
                </a:solidFill>
                <a:ea typeface="ＭＳ Ｐゴシック" charset="0"/>
                <a:cs typeface="ＭＳ Ｐゴシック" charset="0"/>
              </a:rPr>
              <a:t>Z 73.0 nach ICD </a:t>
            </a:r>
            <a:r>
              <a:rPr lang="de-DE" sz="4000" dirty="0" smtClean="0">
                <a:solidFill>
                  <a:srgbClr val="4D4D4D"/>
                </a:solidFill>
                <a:ea typeface="ＭＳ Ｐゴシック" charset="0"/>
                <a:cs typeface="ＭＳ Ｐゴシック" charset="0"/>
              </a:rPr>
              <a:t>10 (WHO)</a:t>
            </a:r>
            <a:endParaRPr lang="de-DE" sz="4000" dirty="0">
              <a:solidFill>
                <a:srgbClr val="4D4D4D"/>
              </a:solidFill>
              <a:ea typeface="ＭＳ Ｐゴシック" charset="0"/>
              <a:cs typeface="ＭＳ Ｐゴシック" charset="0"/>
            </a:endParaRPr>
          </a:p>
        </p:txBody>
      </p:sp>
      <p:sp>
        <p:nvSpPr>
          <p:cNvPr id="364547" name="Rectangle 3"/>
          <p:cNvSpPr>
            <a:spLocks noGrp="1" noChangeArrowheads="1"/>
          </p:cNvSpPr>
          <p:nvPr>
            <p:ph type="body" idx="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bodyPr>
          <a:lstStyle/>
          <a:p>
            <a:pPr>
              <a:lnSpc>
                <a:spcPct val="80000"/>
              </a:lnSpc>
              <a:buFont typeface="Arial" charset="0"/>
              <a:buNone/>
              <a:defRPr/>
            </a:pPr>
            <a:r>
              <a:rPr lang="de-DE" sz="2400" b="1">
                <a:ea typeface="ＭＳ Ｐゴシック" charset="0"/>
                <a:cs typeface="ＭＳ Ｐゴシック" charset="0"/>
              </a:rPr>
              <a:t>Z73 Probleme mit Bezug auf Schwierigkeiten bei der Lebensbewältigung</a:t>
            </a:r>
            <a:endParaRPr lang="de-DE" sz="2400">
              <a:ea typeface="ＭＳ Ｐゴシック" charset="0"/>
              <a:cs typeface="ＭＳ Ｐゴシック" charset="0"/>
            </a:endParaRPr>
          </a:p>
          <a:p>
            <a:pPr>
              <a:lnSpc>
                <a:spcPct val="80000"/>
              </a:lnSpc>
              <a:defRPr/>
            </a:pPr>
            <a:r>
              <a:rPr lang="de-DE" sz="2400">
                <a:ea typeface="ＭＳ Ｐゴシック" charset="0"/>
                <a:cs typeface="ＭＳ Ｐゴシック" charset="0"/>
              </a:rPr>
              <a:t>Akzentuierung von Persönlichkeitszügen</a:t>
            </a:r>
          </a:p>
          <a:p>
            <a:pPr>
              <a:lnSpc>
                <a:spcPct val="80000"/>
              </a:lnSpc>
              <a:defRPr/>
            </a:pPr>
            <a:r>
              <a:rPr lang="de-DE" sz="2400" b="1">
                <a:ea typeface="ＭＳ Ｐゴシック" charset="0"/>
                <a:cs typeface="ＭＳ Ｐゴシック" charset="0"/>
              </a:rPr>
              <a:t>Ausgebranntsein [Burn out]</a:t>
            </a:r>
          </a:p>
          <a:p>
            <a:pPr>
              <a:lnSpc>
                <a:spcPct val="80000"/>
              </a:lnSpc>
              <a:defRPr/>
            </a:pPr>
            <a:r>
              <a:rPr lang="de-DE" sz="2400">
                <a:ea typeface="ＭＳ Ｐゴシック" charset="0"/>
                <a:cs typeface="ＭＳ Ｐゴシック" charset="0"/>
              </a:rPr>
              <a:t>Einschränkung von Aktivitäten durch Behinderung</a:t>
            </a:r>
          </a:p>
          <a:p>
            <a:pPr>
              <a:lnSpc>
                <a:spcPct val="80000"/>
              </a:lnSpc>
              <a:defRPr/>
            </a:pPr>
            <a:r>
              <a:rPr lang="de-DE" sz="2400">
                <a:ea typeface="ＭＳ Ｐゴシック" charset="0"/>
                <a:cs typeface="ＭＳ Ｐゴシック" charset="0"/>
              </a:rPr>
              <a:t>Körperliche oder psychische Belastung o.n.A.</a:t>
            </a:r>
          </a:p>
          <a:p>
            <a:pPr>
              <a:lnSpc>
                <a:spcPct val="80000"/>
              </a:lnSpc>
              <a:defRPr/>
            </a:pPr>
            <a:r>
              <a:rPr lang="de-DE" sz="2400" b="1">
                <a:ea typeface="ＭＳ Ｐゴシック" charset="0"/>
                <a:cs typeface="ＭＳ Ｐゴシック" charset="0"/>
              </a:rPr>
              <a:t>Mangel an Entspannung oder Freizeit</a:t>
            </a:r>
          </a:p>
          <a:p>
            <a:pPr>
              <a:lnSpc>
                <a:spcPct val="80000"/>
              </a:lnSpc>
              <a:defRPr/>
            </a:pPr>
            <a:r>
              <a:rPr lang="de-DE" sz="2400">
                <a:ea typeface="ＭＳ Ｐゴシック" charset="0"/>
                <a:cs typeface="ＭＳ Ｐゴシック" charset="0"/>
              </a:rPr>
              <a:t>Sozialer Rollenkonflikt, anderenorts nicht klassifiziert</a:t>
            </a:r>
          </a:p>
          <a:p>
            <a:pPr>
              <a:lnSpc>
                <a:spcPct val="80000"/>
              </a:lnSpc>
              <a:defRPr/>
            </a:pPr>
            <a:r>
              <a:rPr lang="de-DE" sz="2400" b="1">
                <a:ea typeface="ＭＳ Ｐゴシック" charset="0"/>
                <a:cs typeface="ＭＳ Ｐゴシック" charset="0"/>
              </a:rPr>
              <a:t>Stress, anderenorts nicht klassifiziert</a:t>
            </a:r>
          </a:p>
          <a:p>
            <a:pPr>
              <a:lnSpc>
                <a:spcPct val="80000"/>
              </a:lnSpc>
              <a:defRPr/>
            </a:pPr>
            <a:r>
              <a:rPr lang="de-DE" sz="2400">
                <a:ea typeface="ＭＳ Ｐゴシック" charset="0"/>
                <a:cs typeface="ＭＳ Ｐゴシック" charset="0"/>
              </a:rPr>
              <a:t>Unzulängliche soziale Fähigkeiten, anderenorts nicht klassifiziert</a:t>
            </a:r>
          </a:p>
          <a:p>
            <a:pPr>
              <a:lnSpc>
                <a:spcPct val="80000"/>
              </a:lnSpc>
              <a:defRPr/>
            </a:pPr>
            <a:r>
              <a:rPr lang="de-DE" sz="2400" b="1">
                <a:ea typeface="ＭＳ Ｐゴシック" charset="0"/>
                <a:cs typeface="ＭＳ Ｐゴシック" charset="0"/>
              </a:rPr>
              <a:t>Zustand der totalen Erschöpfung</a:t>
            </a:r>
          </a:p>
        </p:txBody>
      </p:sp>
      <p:pic>
        <p:nvPicPr>
          <p:cNvPr id="5" name="Bild 4" descr="logo-blac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5920" y="6135453"/>
            <a:ext cx="1568080" cy="722547"/>
          </a:xfrm>
          <a:prstGeom prst="rect">
            <a:avLst/>
          </a:prstGeom>
        </p:spPr>
      </p:pic>
    </p:spTree>
    <p:extLst>
      <p:ext uri="{BB962C8B-B14F-4D97-AF65-F5344CB8AC3E}">
        <p14:creationId xmlns:p14="http://schemas.microsoft.com/office/powerpoint/2010/main" val="4163599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bwMode="auto">
          <a:xfrm>
            <a:off x="457200" y="1574800"/>
            <a:ext cx="6697662" cy="62071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bodyPr>
          <a:lstStyle/>
          <a:p>
            <a:pPr algn="l">
              <a:defRPr/>
            </a:pPr>
            <a:r>
              <a:rPr lang="de-DE" sz="3200" b="1" dirty="0">
                <a:solidFill>
                  <a:srgbClr val="969696"/>
                </a:solidFill>
                <a:ea typeface="ＭＳ Ｐゴシック" charset="0"/>
                <a:cs typeface="ＭＳ Ｐゴシック" charset="0"/>
              </a:rPr>
              <a:t>Ganzheitliche Burnout-Definition</a:t>
            </a:r>
          </a:p>
        </p:txBody>
      </p:sp>
      <p:sp>
        <p:nvSpPr>
          <p:cNvPr id="362499" name="Rectangle 3"/>
          <p:cNvSpPr>
            <a:spLocks noGrp="1" noChangeArrowheads="1"/>
          </p:cNvSpPr>
          <p:nvPr>
            <p:ph type="body" idx="1"/>
          </p:nvPr>
        </p:nvSpPr>
        <p:spPr bwMode="auto">
          <a:xfrm>
            <a:off x="457200" y="2332037"/>
            <a:ext cx="8229600" cy="45259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bodyPr>
          <a:lstStyle/>
          <a:p>
            <a:r>
              <a:rPr lang="de-DE" sz="2800" dirty="0"/>
              <a:t>Burnout ist ein gesunder Selbstregulierungsversuch von Menschen, die den Dialog zu sich selbst und zu ihrer Umwelt </a:t>
            </a:r>
            <a:r>
              <a:rPr lang="de-DE" sz="2800" dirty="0" smtClean="0"/>
              <a:t>– sprich </a:t>
            </a:r>
            <a:r>
              <a:rPr lang="de-DE" sz="2800" dirty="0"/>
              <a:t>den verschiedenen Lebensbereichen – verloren haben und ein Leben leben, das ihrem Wesen widerspricht. Es ist die Aufforderung zu leben, statt zu funktionieren. Eine Aufforderung zu Authentizität und zu einem wesensgemäßen Leben.  </a:t>
            </a:r>
            <a:r>
              <a:rPr lang="de-DE" sz="2800" dirty="0" smtClean="0"/>
              <a:t>(Miriam </a:t>
            </a:r>
            <a:r>
              <a:rPr lang="de-DE" sz="2800" dirty="0" err="1"/>
              <a:t>Prieß</a:t>
            </a:r>
            <a:r>
              <a:rPr lang="de-DE" sz="2800" dirty="0"/>
              <a:t>)</a:t>
            </a:r>
          </a:p>
          <a:p>
            <a:pPr>
              <a:lnSpc>
                <a:spcPct val="90000"/>
              </a:lnSpc>
              <a:defRPr/>
            </a:pPr>
            <a:endParaRPr lang="de-DE" sz="2600" dirty="0">
              <a:ea typeface="ＭＳ Ｐゴシック" charset="0"/>
              <a:cs typeface="ＭＳ Ｐゴシック" charset="0"/>
            </a:endParaRPr>
          </a:p>
        </p:txBody>
      </p:sp>
      <p:pic>
        <p:nvPicPr>
          <p:cNvPr id="5" name="Bild 4" descr="logo-black.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5920" y="6135453"/>
            <a:ext cx="1568080" cy="722547"/>
          </a:xfrm>
          <a:prstGeom prst="rect">
            <a:avLst/>
          </a:prstGeom>
        </p:spPr>
      </p:pic>
      <p:pic>
        <p:nvPicPr>
          <p:cNvPr id="6" name="Bild 5"/>
          <p:cNvPicPr>
            <a:picLocks noChangeAspect="1"/>
          </p:cNvPicPr>
          <p:nvPr/>
        </p:nvPicPr>
        <p:blipFill>
          <a:blip r:embed="rId3"/>
          <a:stretch>
            <a:fillRect/>
          </a:stretch>
        </p:blipFill>
        <p:spPr>
          <a:xfrm>
            <a:off x="0" y="0"/>
            <a:ext cx="9144000" cy="1421272"/>
          </a:xfrm>
          <a:prstGeom prst="rect">
            <a:avLst/>
          </a:prstGeom>
        </p:spPr>
      </p:pic>
    </p:spTree>
    <p:extLst>
      <p:ext uri="{BB962C8B-B14F-4D97-AF65-F5344CB8AC3E}">
        <p14:creationId xmlns:p14="http://schemas.microsoft.com/office/powerpoint/2010/main" val="1100755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idx="4294967295"/>
          </p:nvPr>
        </p:nvSpPr>
        <p:spPr bwMode="auto">
          <a:xfrm>
            <a:off x="179388" y="188913"/>
            <a:ext cx="6732587" cy="86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de-DE" sz="2800" b="1">
                <a:solidFill>
                  <a:srgbClr val="4D4D4D"/>
                </a:solidFill>
                <a:ea typeface="ＭＳ Ｐゴシック" charset="0"/>
                <a:cs typeface="ＭＳ Ｐゴシック" charset="0"/>
              </a:rPr>
              <a:t>Burnout ist keine Diagnose!</a:t>
            </a:r>
          </a:p>
        </p:txBody>
      </p:sp>
      <p:sp>
        <p:nvSpPr>
          <p:cNvPr id="45058" name="Rectangle 3"/>
          <p:cNvSpPr>
            <a:spLocks noGrp="1" noChangeArrowheads="1"/>
          </p:cNvSpPr>
          <p:nvPr>
            <p:ph type="body" idx="4294967295"/>
          </p:nvPr>
        </p:nvSpPr>
        <p:spPr bwMode="auto">
          <a:xfrm>
            <a:off x="457200" y="6276975"/>
            <a:ext cx="8229600" cy="247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algn="r">
              <a:buFont typeface="Arial" charset="0"/>
              <a:buNone/>
            </a:pPr>
            <a:r>
              <a:rPr lang="de-DE" sz="1100">
                <a:ea typeface="ＭＳ Ｐゴシック" charset="0"/>
                <a:cs typeface="ＭＳ Ｐゴシック" charset="0"/>
              </a:rPr>
              <a:t>Quelle: DGPPN, 2012</a:t>
            </a:r>
          </a:p>
        </p:txBody>
      </p:sp>
      <p:sp>
        <p:nvSpPr>
          <p:cNvPr id="5" name="Rechteck 4"/>
          <p:cNvSpPr/>
          <p:nvPr/>
        </p:nvSpPr>
        <p:spPr>
          <a:xfrm>
            <a:off x="1042988" y="5229225"/>
            <a:ext cx="2449512" cy="10795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de-DE" sz="1400" b="1">
                <a:solidFill>
                  <a:srgbClr val="FFFFFF"/>
                </a:solidFill>
                <a:latin typeface="Calibri" charset="0"/>
                <a:ea typeface="ＭＳ Ｐゴシック" charset="0"/>
                <a:cs typeface="ＭＳ Ｐゴシック" charset="0"/>
              </a:rPr>
              <a:t>3. Folgekrankheiten</a:t>
            </a:r>
          </a:p>
          <a:p>
            <a:pPr algn="ctr" defTabSz="914400">
              <a:defRPr/>
            </a:pPr>
            <a:r>
              <a:rPr lang="de-DE" sz="1200">
                <a:solidFill>
                  <a:srgbClr val="FFFFFF"/>
                </a:solidFill>
                <a:latin typeface="Calibri" charset="0"/>
                <a:ea typeface="ＭＳ Ｐゴシック" charset="0"/>
                <a:cs typeface="ＭＳ Ｐゴシック" charset="0"/>
              </a:rPr>
              <a:t>Z.B. Depression, Angsterkrankungen, Medikamentenabhängigkeit, Tinnitus, Hypertonie, (+Z 73.0)</a:t>
            </a:r>
          </a:p>
        </p:txBody>
      </p:sp>
      <p:sp>
        <p:nvSpPr>
          <p:cNvPr id="7" name="Rechteck 6"/>
          <p:cNvSpPr/>
          <p:nvPr/>
        </p:nvSpPr>
        <p:spPr>
          <a:xfrm>
            <a:off x="1547813" y="1268413"/>
            <a:ext cx="2447925" cy="360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de-DE" sz="1400" b="1" dirty="0">
                <a:solidFill>
                  <a:schemeClr val="accent1"/>
                </a:solidFill>
              </a:rPr>
              <a:t>Individuelle Faktoren</a:t>
            </a:r>
          </a:p>
        </p:txBody>
      </p:sp>
      <p:sp>
        <p:nvSpPr>
          <p:cNvPr id="8" name="Rechteck 7"/>
          <p:cNvSpPr/>
          <p:nvPr/>
        </p:nvSpPr>
        <p:spPr>
          <a:xfrm>
            <a:off x="4284663" y="1268413"/>
            <a:ext cx="2447925" cy="360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de-DE" sz="1400" b="1" dirty="0">
                <a:solidFill>
                  <a:schemeClr val="accent1"/>
                </a:solidFill>
              </a:rPr>
              <a:t>Arbeitsplatzfaktoren </a:t>
            </a:r>
          </a:p>
        </p:txBody>
      </p:sp>
      <p:sp>
        <p:nvSpPr>
          <p:cNvPr id="11" name="Rechteck 10"/>
          <p:cNvSpPr/>
          <p:nvPr/>
        </p:nvSpPr>
        <p:spPr>
          <a:xfrm>
            <a:off x="4643438" y="5229225"/>
            <a:ext cx="2449512" cy="10795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de-DE" sz="1400" b="1" dirty="0"/>
              <a:t>4. Somatische und psychische Erkrankungen</a:t>
            </a:r>
          </a:p>
          <a:p>
            <a:pPr algn="ctr" defTabSz="914400">
              <a:defRPr/>
            </a:pPr>
            <a:r>
              <a:rPr lang="de-DE" sz="1200" dirty="0"/>
              <a:t>Z.B. Multiple Sklerose, Krebs, beginnende Demenz, Psychose</a:t>
            </a:r>
          </a:p>
        </p:txBody>
      </p:sp>
      <p:graphicFrame>
        <p:nvGraphicFramePr>
          <p:cNvPr id="12" name="Diagramm 11"/>
          <p:cNvGraphicFramePr/>
          <p:nvPr/>
        </p:nvGraphicFramePr>
        <p:xfrm>
          <a:off x="2267744" y="1916832"/>
          <a:ext cx="5184576" cy="936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Diagramm 12"/>
          <p:cNvGraphicFramePr/>
          <p:nvPr/>
        </p:nvGraphicFramePr>
        <p:xfrm>
          <a:off x="2267744" y="3429000"/>
          <a:ext cx="5256584" cy="10801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5065" name="Textfeld 13"/>
          <p:cNvSpPr txBox="1">
            <a:spLocks noChangeArrowheads="1"/>
          </p:cNvSpPr>
          <p:nvPr/>
        </p:nvSpPr>
        <p:spPr bwMode="auto">
          <a:xfrm>
            <a:off x="4500563" y="2976563"/>
            <a:ext cx="28082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r>
              <a:rPr lang="de-DE" sz="1400" b="1">
                <a:solidFill>
                  <a:srgbClr val="FF0000"/>
                </a:solidFill>
              </a:rPr>
              <a:t>Andauernde Überforderung</a:t>
            </a:r>
          </a:p>
        </p:txBody>
      </p:sp>
      <p:pic>
        <p:nvPicPr>
          <p:cNvPr id="45066"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42988" y="1916113"/>
            <a:ext cx="13684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7"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42988" y="3429000"/>
            <a:ext cx="13684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8" name="Textfeld 18"/>
          <p:cNvSpPr txBox="1">
            <a:spLocks noChangeArrowheads="1"/>
          </p:cNvSpPr>
          <p:nvPr/>
        </p:nvSpPr>
        <p:spPr bwMode="auto">
          <a:xfrm>
            <a:off x="179388" y="4652963"/>
            <a:ext cx="21605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r>
              <a:rPr lang="de-DE" sz="1400" b="1">
                <a:solidFill>
                  <a:srgbClr val="FF0000"/>
                </a:solidFill>
              </a:rPr>
              <a:t>Chronifizierter Stress</a:t>
            </a:r>
          </a:p>
        </p:txBody>
      </p:sp>
      <p:sp>
        <p:nvSpPr>
          <p:cNvPr id="45069" name="Textfeld 19"/>
          <p:cNvSpPr txBox="1">
            <a:spLocks noChangeArrowheads="1"/>
          </p:cNvSpPr>
          <p:nvPr/>
        </p:nvSpPr>
        <p:spPr bwMode="auto">
          <a:xfrm>
            <a:off x="5651500" y="4633913"/>
            <a:ext cx="2305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r>
              <a:rPr lang="de-DE" sz="1400" b="1">
                <a:solidFill>
                  <a:srgbClr val="FF0000"/>
                </a:solidFill>
              </a:rPr>
              <a:t>Leistungseinschränkung</a:t>
            </a:r>
          </a:p>
        </p:txBody>
      </p:sp>
      <p:sp>
        <p:nvSpPr>
          <p:cNvPr id="21" name="Pfeil nach unten 20"/>
          <p:cNvSpPr/>
          <p:nvPr/>
        </p:nvSpPr>
        <p:spPr>
          <a:xfrm rot="20118760">
            <a:off x="2954338" y="1655763"/>
            <a:ext cx="168275" cy="22066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de-DE"/>
          </a:p>
        </p:txBody>
      </p:sp>
      <p:sp>
        <p:nvSpPr>
          <p:cNvPr id="23" name="Pfeil nach rechts 22"/>
          <p:cNvSpPr/>
          <p:nvPr/>
        </p:nvSpPr>
        <p:spPr>
          <a:xfrm rot="6689966">
            <a:off x="4631532" y="1686719"/>
            <a:ext cx="241300" cy="1730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de-DE"/>
          </a:p>
        </p:txBody>
      </p:sp>
      <p:sp>
        <p:nvSpPr>
          <p:cNvPr id="24" name="Pfeil nach rechts 23"/>
          <p:cNvSpPr/>
          <p:nvPr/>
        </p:nvSpPr>
        <p:spPr>
          <a:xfrm rot="6689966">
            <a:off x="2109788" y="4525963"/>
            <a:ext cx="854075" cy="5556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de-DE"/>
          </a:p>
        </p:txBody>
      </p:sp>
      <p:sp>
        <p:nvSpPr>
          <p:cNvPr id="25" name="Pfeil nach unten 24"/>
          <p:cNvSpPr/>
          <p:nvPr/>
        </p:nvSpPr>
        <p:spPr>
          <a:xfrm>
            <a:off x="3943350" y="2852738"/>
            <a:ext cx="484188" cy="57626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de-DE"/>
          </a:p>
        </p:txBody>
      </p:sp>
      <p:sp>
        <p:nvSpPr>
          <p:cNvPr id="41" name="Pfeil nach oben 40"/>
          <p:cNvSpPr/>
          <p:nvPr/>
        </p:nvSpPr>
        <p:spPr>
          <a:xfrm rot="19454614">
            <a:off x="4960938" y="4292600"/>
            <a:ext cx="542925" cy="930275"/>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de-DE"/>
          </a:p>
        </p:txBody>
      </p:sp>
      <p:sp>
        <p:nvSpPr>
          <p:cNvPr id="363540" name="Rectangle 20"/>
          <p:cNvSpPr>
            <a:spLocks noChangeArrowheads="1"/>
          </p:cNvSpPr>
          <p:nvPr/>
        </p:nvSpPr>
        <p:spPr bwMode="auto">
          <a:xfrm>
            <a:off x="5651500" y="1916113"/>
            <a:ext cx="1800225" cy="9366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p>
        </p:txBody>
      </p:sp>
      <p:sp>
        <p:nvSpPr>
          <p:cNvPr id="363541" name="Rectangle 21"/>
          <p:cNvSpPr>
            <a:spLocks noChangeArrowheads="1"/>
          </p:cNvSpPr>
          <p:nvPr/>
        </p:nvSpPr>
        <p:spPr bwMode="auto">
          <a:xfrm>
            <a:off x="5651500" y="3357563"/>
            <a:ext cx="1944688" cy="1152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p>
        </p:txBody>
      </p:sp>
      <p:pic>
        <p:nvPicPr>
          <p:cNvPr id="26" name="Bild 25" descr="logo-black.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451725" y="103808"/>
            <a:ext cx="1568080" cy="722547"/>
          </a:xfrm>
          <a:prstGeom prst="rect">
            <a:avLst/>
          </a:prstGeom>
        </p:spPr>
      </p:pic>
    </p:spTree>
    <p:extLst>
      <p:ext uri="{BB962C8B-B14F-4D97-AF65-F5344CB8AC3E}">
        <p14:creationId xmlns:p14="http://schemas.microsoft.com/office/powerpoint/2010/main" val="2415430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body" idx="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bodyPr>
          <a:lstStyle/>
          <a:p>
            <a:pPr>
              <a:buFont typeface="Wingdings" charset="0"/>
              <a:buChar char="§"/>
              <a:defRPr/>
            </a:pPr>
            <a:endParaRPr lang="en-US" b="1">
              <a:solidFill>
                <a:srgbClr val="4D4D4D"/>
              </a:solidFill>
              <a:ea typeface="ＭＳ Ｐゴシック" charset="0"/>
              <a:cs typeface="ＭＳ Ｐゴシック" charset="0"/>
            </a:endParaRPr>
          </a:p>
          <a:p>
            <a:pPr>
              <a:buFont typeface="Wingdings" charset="0"/>
              <a:buChar char="§"/>
              <a:defRPr/>
            </a:pPr>
            <a:endParaRPr lang="de-DE">
              <a:solidFill>
                <a:srgbClr val="4D4D4D"/>
              </a:solidFill>
              <a:ea typeface="ＭＳ Ｐゴシック" charset="0"/>
              <a:cs typeface="ＭＳ Ｐゴシック" charset="0"/>
            </a:endParaRPr>
          </a:p>
        </p:txBody>
      </p:sp>
      <p:sp>
        <p:nvSpPr>
          <p:cNvPr id="123907" name="Rectangle 3"/>
          <p:cNvSpPr>
            <a:spLocks noGrp="1" noChangeArrowheads="1"/>
          </p:cNvSpPr>
          <p:nvPr>
            <p:ph type="title"/>
          </p:nvPr>
        </p:nvSpPr>
        <p:spPr bwMode="auto">
          <a:xfrm>
            <a:off x="323850" y="269875"/>
            <a:ext cx="82296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bodyPr>
          <a:lstStyle/>
          <a:p>
            <a:pPr algn="l">
              <a:defRPr/>
            </a:pPr>
            <a:r>
              <a:rPr lang="de-DE" sz="2800">
                <a:latin typeface="Arial Bold" charset="0"/>
                <a:ea typeface="ＭＳ Ｐゴシック" charset="0"/>
                <a:cs typeface="ＭＳ Ｐゴシック" charset="0"/>
              </a:rPr>
              <a:t>Stress als übergeordneter Risikofaktor</a:t>
            </a:r>
          </a:p>
        </p:txBody>
      </p:sp>
      <p:grpSp>
        <p:nvGrpSpPr>
          <p:cNvPr id="123908" name="Group 4"/>
          <p:cNvGrpSpPr>
            <a:grpSpLocks/>
          </p:cNvGrpSpPr>
          <p:nvPr/>
        </p:nvGrpSpPr>
        <p:grpSpPr bwMode="auto">
          <a:xfrm>
            <a:off x="611188" y="1219200"/>
            <a:ext cx="3895725" cy="3440113"/>
            <a:chOff x="376" y="886"/>
            <a:chExt cx="1840" cy="2890"/>
          </a:xfrm>
        </p:grpSpPr>
        <p:sp>
          <p:nvSpPr>
            <p:cNvPr id="123909" name="Text Box 5"/>
            <p:cNvSpPr txBox="1">
              <a:spLocks noChangeArrowheads="1"/>
            </p:cNvSpPr>
            <p:nvPr/>
          </p:nvSpPr>
          <p:spPr bwMode="auto">
            <a:xfrm>
              <a:off x="542" y="886"/>
              <a:ext cx="607" cy="444"/>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defRPr/>
              </a:pPr>
              <a:r>
                <a:rPr lang="de-DE" sz="2800" b="1" smtClean="0">
                  <a:solidFill>
                    <a:srgbClr val="CC0000"/>
                  </a:solidFill>
                </a:rPr>
                <a:t>Stress</a:t>
              </a:r>
            </a:p>
          </p:txBody>
        </p:sp>
        <p:sp>
          <p:nvSpPr>
            <p:cNvPr id="123910" name="AutoShape 6"/>
            <p:cNvSpPr>
              <a:spLocks noChangeArrowheads="1"/>
            </p:cNvSpPr>
            <p:nvPr/>
          </p:nvSpPr>
          <p:spPr bwMode="auto">
            <a:xfrm>
              <a:off x="752" y="1263"/>
              <a:ext cx="121" cy="864"/>
            </a:xfrm>
            <a:prstGeom prst="downArrow">
              <a:avLst>
                <a:gd name="adj1" fmla="val 50000"/>
                <a:gd name="adj2" fmla="val 180000"/>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p>
          </p:txBody>
        </p:sp>
        <p:sp>
          <p:nvSpPr>
            <p:cNvPr id="123911" name="Rectangle 7"/>
            <p:cNvSpPr>
              <a:spLocks noChangeArrowheads="1"/>
            </p:cNvSpPr>
            <p:nvPr/>
          </p:nvSpPr>
          <p:spPr bwMode="auto">
            <a:xfrm>
              <a:off x="376" y="2168"/>
              <a:ext cx="1840" cy="1608"/>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a:defRPr/>
              </a:pPr>
              <a:r>
                <a:rPr lang="de-DE" sz="1400" i="1">
                  <a:solidFill>
                    <a:srgbClr val="4D4D4D"/>
                  </a:solidFill>
                </a:rPr>
                <a:t>verstärkte Ausschüttung</a:t>
              </a:r>
              <a:br>
                <a:rPr lang="de-DE" sz="1400" i="1">
                  <a:solidFill>
                    <a:srgbClr val="4D4D4D"/>
                  </a:solidFill>
                </a:rPr>
              </a:br>
              <a:r>
                <a:rPr lang="de-DE" sz="1400" i="1">
                  <a:solidFill>
                    <a:srgbClr val="4D4D4D"/>
                  </a:solidFill>
                </a:rPr>
                <a:t>von Stresshormonen führt zu:</a:t>
              </a:r>
            </a:p>
            <a:p>
              <a:pPr defTabSz="914400">
                <a:defRPr/>
              </a:pPr>
              <a:r>
                <a:rPr lang="de-DE" sz="1600" b="1">
                  <a:solidFill>
                    <a:srgbClr val="4D4D4D"/>
                  </a:solidFill>
                </a:rPr>
                <a:t>Hypertonie                               </a:t>
              </a:r>
            </a:p>
            <a:p>
              <a:pPr defTabSz="914400">
                <a:defRPr/>
              </a:pPr>
              <a:r>
                <a:rPr lang="de-DE" sz="1600" b="1">
                  <a:solidFill>
                    <a:srgbClr val="4D4D4D"/>
                  </a:solidFill>
                </a:rPr>
                <a:t>erhöhten Blutfetten</a:t>
              </a:r>
            </a:p>
            <a:p>
              <a:pPr defTabSz="914400">
                <a:defRPr/>
              </a:pPr>
              <a:r>
                <a:rPr lang="de-DE" sz="1600" b="1">
                  <a:solidFill>
                    <a:srgbClr val="4D4D4D"/>
                  </a:solidFill>
                </a:rPr>
                <a:t>erhöhtem Blutzucker</a:t>
              </a:r>
            </a:p>
            <a:p>
              <a:pPr defTabSz="914400">
                <a:defRPr/>
              </a:pPr>
              <a:r>
                <a:rPr lang="de-DE" sz="1600" b="1">
                  <a:solidFill>
                    <a:srgbClr val="4D4D4D"/>
                  </a:solidFill>
                </a:rPr>
                <a:t>verstärkter Blutgerinnung</a:t>
              </a:r>
            </a:p>
            <a:p>
              <a:pPr defTabSz="914400">
                <a:defRPr/>
              </a:pPr>
              <a:r>
                <a:rPr lang="de-DE" sz="1600" b="1">
                  <a:solidFill>
                    <a:srgbClr val="4D4D4D"/>
                  </a:solidFill>
                </a:rPr>
                <a:t>Anregung der Herztätigkeit</a:t>
              </a:r>
            </a:p>
            <a:p>
              <a:pPr defTabSz="914400">
                <a:defRPr/>
              </a:pPr>
              <a:r>
                <a:rPr lang="de-DE" sz="1600" b="1">
                  <a:solidFill>
                    <a:srgbClr val="4D4D4D"/>
                  </a:solidFill>
                </a:rPr>
                <a:t>Anspannung der Muskulatur</a:t>
              </a:r>
            </a:p>
          </p:txBody>
        </p:sp>
      </p:grpSp>
      <p:grpSp>
        <p:nvGrpSpPr>
          <p:cNvPr id="123912" name="Group 8"/>
          <p:cNvGrpSpPr>
            <a:grpSpLocks/>
          </p:cNvGrpSpPr>
          <p:nvPr/>
        </p:nvGrpSpPr>
        <p:grpSpPr bwMode="auto">
          <a:xfrm>
            <a:off x="2235200" y="1125538"/>
            <a:ext cx="6197600" cy="1398587"/>
            <a:chOff x="1281" y="872"/>
            <a:chExt cx="2927" cy="1084"/>
          </a:xfrm>
        </p:grpSpPr>
        <p:sp>
          <p:nvSpPr>
            <p:cNvPr id="123913" name="Rectangle 9"/>
            <p:cNvSpPr>
              <a:spLocks noChangeArrowheads="1"/>
            </p:cNvSpPr>
            <p:nvPr/>
          </p:nvSpPr>
          <p:spPr bwMode="auto">
            <a:xfrm>
              <a:off x="2408" y="872"/>
              <a:ext cx="1800" cy="1056"/>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defTabSz="914400">
                <a:defRPr/>
              </a:pPr>
              <a:endParaRPr lang="de-DE"/>
            </a:p>
          </p:txBody>
        </p:sp>
        <p:grpSp>
          <p:nvGrpSpPr>
            <p:cNvPr id="37904" name="Group 10"/>
            <p:cNvGrpSpPr>
              <a:grpSpLocks/>
            </p:cNvGrpSpPr>
            <p:nvPr/>
          </p:nvGrpSpPr>
          <p:grpSpPr bwMode="auto">
            <a:xfrm>
              <a:off x="1281" y="895"/>
              <a:ext cx="2832" cy="1061"/>
              <a:chOff x="1281" y="895"/>
              <a:chExt cx="2832" cy="1061"/>
            </a:xfrm>
          </p:grpSpPr>
          <p:sp>
            <p:nvSpPr>
              <p:cNvPr id="123915" name="AutoShape 11"/>
              <p:cNvSpPr>
                <a:spLocks noChangeArrowheads="1"/>
              </p:cNvSpPr>
              <p:nvPr/>
            </p:nvSpPr>
            <p:spPr bwMode="auto">
              <a:xfrm rot="-5400000">
                <a:off x="1729" y="578"/>
                <a:ext cx="128" cy="1024"/>
              </a:xfrm>
              <a:prstGeom prst="downArrow">
                <a:avLst>
                  <a:gd name="adj1" fmla="val 50000"/>
                  <a:gd name="adj2" fmla="val 200000"/>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p>
            </p:txBody>
          </p:sp>
          <p:sp>
            <p:nvSpPr>
              <p:cNvPr id="123916" name="Text Box 12"/>
              <p:cNvSpPr txBox="1">
                <a:spLocks noChangeArrowheads="1"/>
              </p:cNvSpPr>
              <p:nvPr/>
            </p:nvSpPr>
            <p:spPr bwMode="auto">
              <a:xfrm>
                <a:off x="2430" y="895"/>
                <a:ext cx="1683" cy="1061"/>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defRPr/>
                </a:pPr>
                <a:r>
                  <a:rPr lang="de-DE" sz="1400" i="1" smtClean="0">
                    <a:solidFill>
                      <a:srgbClr val="4D4D4D"/>
                    </a:solidFill>
                  </a:rPr>
                  <a:t>zur Leistungssteigerung, zur Betäubung, aus Zeitmangel</a:t>
                </a:r>
              </a:p>
              <a:p>
                <a:pPr defTabSz="914400" eaLnBrk="1" hangingPunct="1">
                  <a:defRPr/>
                </a:pPr>
                <a:r>
                  <a:rPr lang="de-DE" sz="1400" b="1" smtClean="0">
                    <a:solidFill>
                      <a:srgbClr val="4D4D4D"/>
                    </a:solidFill>
                  </a:rPr>
                  <a:t>Rauchen</a:t>
                </a:r>
                <a:br>
                  <a:rPr lang="de-DE" sz="1400" b="1" smtClean="0">
                    <a:solidFill>
                      <a:srgbClr val="4D4D4D"/>
                    </a:solidFill>
                  </a:rPr>
                </a:br>
                <a:r>
                  <a:rPr lang="de-DE" sz="1400" b="1" smtClean="0">
                    <a:solidFill>
                      <a:srgbClr val="4D4D4D"/>
                    </a:solidFill>
                  </a:rPr>
                  <a:t>Alkohol</a:t>
                </a:r>
              </a:p>
              <a:p>
                <a:pPr defTabSz="914400" eaLnBrk="1" hangingPunct="1">
                  <a:defRPr/>
                </a:pPr>
                <a:r>
                  <a:rPr lang="de-DE" sz="1400" b="1" smtClean="0">
                    <a:solidFill>
                      <a:srgbClr val="4D4D4D"/>
                    </a:solidFill>
                  </a:rPr>
                  <a:t>zuviel essen</a:t>
                </a:r>
              </a:p>
              <a:p>
                <a:pPr defTabSz="914400" eaLnBrk="1" hangingPunct="1">
                  <a:defRPr/>
                </a:pPr>
                <a:r>
                  <a:rPr lang="de-DE" sz="1400" b="1" smtClean="0">
                    <a:solidFill>
                      <a:srgbClr val="4D4D4D"/>
                    </a:solidFill>
                  </a:rPr>
                  <a:t>Bewegungsmangel</a:t>
                </a:r>
              </a:p>
            </p:txBody>
          </p:sp>
        </p:grpSp>
      </p:grpSp>
      <p:grpSp>
        <p:nvGrpSpPr>
          <p:cNvPr id="123917" name="Group 13"/>
          <p:cNvGrpSpPr>
            <a:grpSpLocks/>
          </p:cNvGrpSpPr>
          <p:nvPr/>
        </p:nvGrpSpPr>
        <p:grpSpPr bwMode="auto">
          <a:xfrm>
            <a:off x="4529138" y="2460625"/>
            <a:ext cx="3762375" cy="2198688"/>
            <a:chOff x="2336" y="1945"/>
            <a:chExt cx="1840" cy="1847"/>
          </a:xfrm>
        </p:grpSpPr>
        <p:sp>
          <p:nvSpPr>
            <p:cNvPr id="123918" name="Rectangle 14"/>
            <p:cNvSpPr>
              <a:spLocks noChangeArrowheads="1"/>
            </p:cNvSpPr>
            <p:nvPr/>
          </p:nvSpPr>
          <p:spPr bwMode="auto">
            <a:xfrm>
              <a:off x="2336" y="2184"/>
              <a:ext cx="1840" cy="1608"/>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a:defRPr/>
              </a:pPr>
              <a:r>
                <a:rPr lang="de-DE" sz="1600" b="1">
                  <a:solidFill>
                    <a:srgbClr val="4D4D4D"/>
                  </a:solidFill>
                </a:rPr>
                <a:t>Hypertonie                               </a:t>
              </a:r>
            </a:p>
            <a:p>
              <a:pPr defTabSz="914400">
                <a:defRPr/>
              </a:pPr>
              <a:r>
                <a:rPr lang="de-DE" sz="1600" b="1">
                  <a:solidFill>
                    <a:srgbClr val="4D4D4D"/>
                  </a:solidFill>
                </a:rPr>
                <a:t>erhöhte Blutfette</a:t>
              </a:r>
            </a:p>
            <a:p>
              <a:pPr defTabSz="914400">
                <a:defRPr/>
              </a:pPr>
              <a:r>
                <a:rPr lang="de-DE" sz="1600" b="1">
                  <a:solidFill>
                    <a:srgbClr val="4D4D4D"/>
                  </a:solidFill>
                </a:rPr>
                <a:t>erhöhter Blutzucker</a:t>
              </a:r>
            </a:p>
            <a:p>
              <a:pPr defTabSz="914400">
                <a:defRPr/>
              </a:pPr>
              <a:r>
                <a:rPr lang="de-DE" sz="1600" b="1">
                  <a:solidFill>
                    <a:srgbClr val="4D4D4D"/>
                  </a:solidFill>
                </a:rPr>
                <a:t>Übergewicht</a:t>
              </a:r>
            </a:p>
            <a:p>
              <a:pPr defTabSz="914400">
                <a:defRPr/>
              </a:pPr>
              <a:r>
                <a:rPr lang="de-DE" sz="1600" b="1">
                  <a:solidFill>
                    <a:srgbClr val="4D4D4D"/>
                  </a:solidFill>
                </a:rPr>
                <a:t>verringerte Sauerstoffversorgung</a:t>
              </a:r>
            </a:p>
            <a:p>
              <a:pPr defTabSz="914400">
                <a:defRPr/>
              </a:pPr>
              <a:r>
                <a:rPr lang="de-DE" sz="1400" b="1">
                  <a:solidFill>
                    <a:srgbClr val="4D4D4D"/>
                  </a:solidFill>
                </a:rPr>
                <a:t>(durch Trainingsmangel, Kohlenmonoxid)</a:t>
              </a:r>
            </a:p>
          </p:txBody>
        </p:sp>
        <p:sp>
          <p:nvSpPr>
            <p:cNvPr id="123919" name="AutoShape 15"/>
            <p:cNvSpPr>
              <a:spLocks noChangeArrowheads="1"/>
            </p:cNvSpPr>
            <p:nvPr/>
          </p:nvSpPr>
          <p:spPr bwMode="auto">
            <a:xfrm>
              <a:off x="3217" y="1945"/>
              <a:ext cx="184" cy="192"/>
            </a:xfrm>
            <a:prstGeom prst="downArrow">
              <a:avLst>
                <a:gd name="adj1" fmla="val 50000"/>
                <a:gd name="adj2" fmla="val 26087"/>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p>
          </p:txBody>
        </p:sp>
      </p:grpSp>
      <p:grpSp>
        <p:nvGrpSpPr>
          <p:cNvPr id="123920" name="Group 16"/>
          <p:cNvGrpSpPr>
            <a:grpSpLocks/>
          </p:cNvGrpSpPr>
          <p:nvPr/>
        </p:nvGrpSpPr>
        <p:grpSpPr bwMode="auto">
          <a:xfrm>
            <a:off x="1662113" y="4641850"/>
            <a:ext cx="6096000" cy="1606550"/>
            <a:chOff x="888" y="3810"/>
            <a:chExt cx="2880" cy="998"/>
          </a:xfrm>
        </p:grpSpPr>
        <p:sp>
          <p:nvSpPr>
            <p:cNvPr id="123921" name="Rectangle 17"/>
            <p:cNvSpPr>
              <a:spLocks noChangeArrowheads="1"/>
            </p:cNvSpPr>
            <p:nvPr/>
          </p:nvSpPr>
          <p:spPr bwMode="auto">
            <a:xfrm>
              <a:off x="888" y="4016"/>
              <a:ext cx="2880" cy="792"/>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lgn="ctr" defTabSz="914400">
                <a:defRPr/>
              </a:pPr>
              <a:r>
                <a:rPr lang="de-DE" sz="1600" b="1">
                  <a:solidFill>
                    <a:srgbClr val="4D4D4D"/>
                  </a:solidFill>
                </a:rPr>
                <a:t>Gefäßveränderungen</a:t>
              </a:r>
            </a:p>
            <a:p>
              <a:pPr algn="ctr" defTabSz="914400">
                <a:defRPr/>
              </a:pPr>
              <a:r>
                <a:rPr lang="de-DE" sz="1600" b="1">
                  <a:solidFill>
                    <a:srgbClr val="4D4D4D"/>
                  </a:solidFill>
                </a:rPr>
                <a:t>Arteriosklerose</a:t>
              </a:r>
            </a:p>
            <a:p>
              <a:pPr algn="ctr" defTabSz="914400">
                <a:defRPr/>
              </a:pPr>
              <a:r>
                <a:rPr lang="de-DE" sz="1600" b="1">
                  <a:solidFill>
                    <a:srgbClr val="4D4D4D"/>
                  </a:solidFill>
                </a:rPr>
                <a:t>Schwellungen</a:t>
              </a:r>
            </a:p>
            <a:p>
              <a:pPr algn="ctr" defTabSz="914400">
                <a:defRPr/>
              </a:pPr>
              <a:r>
                <a:rPr lang="de-DE" sz="1600" b="1">
                  <a:solidFill>
                    <a:srgbClr val="4D4D4D"/>
                  </a:solidFill>
                </a:rPr>
                <a:t>Spasmen</a:t>
              </a:r>
            </a:p>
            <a:p>
              <a:pPr algn="ctr" defTabSz="914400">
                <a:defRPr/>
              </a:pPr>
              <a:r>
                <a:rPr lang="de-DE" sz="1600" b="1">
                  <a:solidFill>
                    <a:srgbClr val="4D4D4D"/>
                  </a:solidFill>
                </a:rPr>
                <a:t>Gerinsel</a:t>
              </a:r>
            </a:p>
          </p:txBody>
        </p:sp>
        <p:sp>
          <p:nvSpPr>
            <p:cNvPr id="123922" name="AutoShape 18"/>
            <p:cNvSpPr>
              <a:spLocks noChangeArrowheads="1"/>
            </p:cNvSpPr>
            <p:nvPr/>
          </p:nvSpPr>
          <p:spPr bwMode="auto">
            <a:xfrm>
              <a:off x="1210" y="3810"/>
              <a:ext cx="185" cy="192"/>
            </a:xfrm>
            <a:prstGeom prst="downArrow">
              <a:avLst>
                <a:gd name="adj1" fmla="val 50000"/>
                <a:gd name="adj2" fmla="val 26087"/>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p>
          </p:txBody>
        </p:sp>
        <p:sp>
          <p:nvSpPr>
            <p:cNvPr id="123923" name="AutoShape 19"/>
            <p:cNvSpPr>
              <a:spLocks noChangeArrowheads="1"/>
            </p:cNvSpPr>
            <p:nvPr/>
          </p:nvSpPr>
          <p:spPr bwMode="auto">
            <a:xfrm>
              <a:off x="3099" y="3819"/>
              <a:ext cx="184" cy="192"/>
            </a:xfrm>
            <a:prstGeom prst="downArrow">
              <a:avLst>
                <a:gd name="adj1" fmla="val 50000"/>
                <a:gd name="adj2" fmla="val 26087"/>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p>
          </p:txBody>
        </p:sp>
      </p:grpSp>
      <p:grpSp>
        <p:nvGrpSpPr>
          <p:cNvPr id="123924" name="Group 20"/>
          <p:cNvGrpSpPr>
            <a:grpSpLocks/>
          </p:cNvGrpSpPr>
          <p:nvPr/>
        </p:nvGrpSpPr>
        <p:grpSpPr bwMode="auto">
          <a:xfrm>
            <a:off x="4071938" y="6021388"/>
            <a:ext cx="2635250" cy="746125"/>
            <a:chOff x="1566" y="4835"/>
            <a:chExt cx="1245" cy="626"/>
          </a:xfrm>
        </p:grpSpPr>
        <p:sp>
          <p:nvSpPr>
            <p:cNvPr id="123925" name="AutoShape 21"/>
            <p:cNvSpPr>
              <a:spLocks noChangeArrowheads="1"/>
            </p:cNvSpPr>
            <p:nvPr/>
          </p:nvSpPr>
          <p:spPr bwMode="auto">
            <a:xfrm>
              <a:off x="2195" y="4835"/>
              <a:ext cx="184" cy="192"/>
            </a:xfrm>
            <a:prstGeom prst="downArrow">
              <a:avLst>
                <a:gd name="adj1" fmla="val 50000"/>
                <a:gd name="adj2" fmla="val 26087"/>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p>
          </p:txBody>
        </p:sp>
        <p:sp>
          <p:nvSpPr>
            <p:cNvPr id="123926" name="Text Box 22"/>
            <p:cNvSpPr txBox="1">
              <a:spLocks noChangeArrowheads="1"/>
            </p:cNvSpPr>
            <p:nvPr/>
          </p:nvSpPr>
          <p:spPr bwMode="auto">
            <a:xfrm>
              <a:off x="1566" y="5025"/>
              <a:ext cx="1245" cy="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defRPr/>
              </a:pPr>
              <a:r>
                <a:rPr lang="de-DE" sz="2800" b="1" smtClean="0">
                  <a:solidFill>
                    <a:srgbClr val="CC0000"/>
                  </a:solidFill>
                </a:rPr>
                <a:t>      Herzinfarkt</a:t>
              </a:r>
            </a:p>
          </p:txBody>
        </p:sp>
      </p:grpSp>
      <p:pic>
        <p:nvPicPr>
          <p:cNvPr id="24" name="Bild 23" descr="logo-black.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5920" y="6135453"/>
            <a:ext cx="1568080" cy="722547"/>
          </a:xfrm>
          <a:prstGeom prst="rect">
            <a:avLst/>
          </a:prstGeom>
        </p:spPr>
      </p:pic>
    </p:spTree>
    <p:extLst>
      <p:ext uri="{BB962C8B-B14F-4D97-AF65-F5344CB8AC3E}">
        <p14:creationId xmlns:p14="http://schemas.microsoft.com/office/powerpoint/2010/main" val="71846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39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39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39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392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39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body" idx="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bodyPr>
          <a:lstStyle/>
          <a:p>
            <a:pPr>
              <a:buFont typeface="Wingdings" charset="0"/>
              <a:buChar char="§"/>
              <a:defRPr/>
            </a:pPr>
            <a:endParaRPr lang="en-US" b="1" dirty="0">
              <a:solidFill>
                <a:srgbClr val="4D4D4D"/>
              </a:solidFill>
              <a:ea typeface="ＭＳ Ｐゴシック" charset="0"/>
              <a:cs typeface="ＭＳ Ｐゴシック" charset="0"/>
            </a:endParaRPr>
          </a:p>
          <a:p>
            <a:pPr>
              <a:buFont typeface="Wingdings" charset="0"/>
              <a:buChar char="§"/>
              <a:defRPr/>
            </a:pPr>
            <a:endParaRPr lang="de-DE" dirty="0">
              <a:solidFill>
                <a:srgbClr val="4D4D4D"/>
              </a:solidFill>
              <a:ea typeface="ＭＳ Ｐゴシック" charset="0"/>
              <a:cs typeface="ＭＳ Ｐゴシック" charset="0"/>
            </a:endParaRPr>
          </a:p>
        </p:txBody>
      </p:sp>
      <p:sp>
        <p:nvSpPr>
          <p:cNvPr id="136195" name="Rectangle 3"/>
          <p:cNvSpPr>
            <a:spLocks noGrp="1" noChangeArrowheads="1"/>
          </p:cNvSpPr>
          <p:nvPr>
            <p:ph type="title"/>
          </p:nvPr>
        </p:nvSpPr>
        <p:spPr bwMode="auto">
          <a:xfrm>
            <a:off x="323850" y="44450"/>
            <a:ext cx="82296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bodyPr>
          <a:lstStyle/>
          <a:p>
            <a:pPr algn="l">
              <a:defRPr/>
            </a:pPr>
            <a:r>
              <a:rPr lang="de-DE" sz="2800" dirty="0">
                <a:latin typeface="Arial Bold" charset="0"/>
                <a:ea typeface="ＭＳ Ｐゴシック" charset="0"/>
                <a:cs typeface="ＭＳ Ｐゴシック" charset="0"/>
              </a:rPr>
              <a:t>Das Burn-out-Syndrom: </a:t>
            </a:r>
            <a:r>
              <a:rPr lang="de-DE" sz="2800" dirty="0" smtClean="0">
                <a:latin typeface="Arial Bold" charset="0"/>
                <a:ea typeface="ＭＳ Ｐゴシック" charset="0"/>
                <a:cs typeface="ＭＳ Ｐゴシック" charset="0"/>
              </a:rPr>
              <a:t>Warnsignale</a:t>
            </a:r>
            <a:endParaRPr lang="de-DE" sz="2800" dirty="0">
              <a:latin typeface="Arial Bold" charset="0"/>
              <a:ea typeface="ＭＳ Ｐゴシック" charset="0"/>
              <a:cs typeface="ＭＳ Ｐゴシック" charset="0"/>
            </a:endParaRPr>
          </a:p>
        </p:txBody>
      </p:sp>
      <p:sp>
        <p:nvSpPr>
          <p:cNvPr id="136197" name="Text Box 5"/>
          <p:cNvSpPr txBox="1">
            <a:spLocks noChangeArrowheads="1"/>
          </p:cNvSpPr>
          <p:nvPr/>
        </p:nvSpPr>
        <p:spPr bwMode="auto">
          <a:xfrm>
            <a:off x="5003800" y="1628775"/>
            <a:ext cx="38909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defTabSz="914400">
              <a:spcBef>
                <a:spcPct val="50000"/>
              </a:spcBef>
              <a:buFont typeface="Wingdings" charset="0"/>
              <a:buChar char="Ø"/>
              <a:defRPr/>
            </a:pPr>
            <a:endParaRPr lang="de-DE" sz="2000" b="1" smtClean="0">
              <a:solidFill>
                <a:schemeClr val="bg1"/>
              </a:solidFill>
            </a:endParaRPr>
          </a:p>
        </p:txBody>
      </p:sp>
      <p:sp>
        <p:nvSpPr>
          <p:cNvPr id="136198" name="Text Box 6"/>
          <p:cNvSpPr txBox="1">
            <a:spLocks noChangeArrowheads="1"/>
          </p:cNvSpPr>
          <p:nvPr/>
        </p:nvSpPr>
        <p:spPr bwMode="auto">
          <a:xfrm>
            <a:off x="827088" y="1125538"/>
            <a:ext cx="8067675" cy="1905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defTabSz="914400">
              <a:spcBef>
                <a:spcPct val="50000"/>
              </a:spcBef>
              <a:defRPr/>
            </a:pPr>
            <a:r>
              <a:rPr lang="de-DE" sz="2000" b="1" u="sng" smtClean="0">
                <a:solidFill>
                  <a:srgbClr val="4D4D4D"/>
                </a:solidFill>
              </a:rPr>
              <a:t>Frühes Stadium:</a:t>
            </a:r>
            <a:r>
              <a:rPr lang="de-DE" sz="2000" smtClean="0">
                <a:solidFill>
                  <a:srgbClr val="4D4D4D"/>
                </a:solidFill>
              </a:rPr>
              <a:t> </a:t>
            </a:r>
            <a:br>
              <a:rPr lang="de-DE" sz="2000" smtClean="0">
                <a:solidFill>
                  <a:srgbClr val="4D4D4D"/>
                </a:solidFill>
              </a:rPr>
            </a:br>
            <a:r>
              <a:rPr lang="de-DE" sz="2200" smtClean="0">
                <a:solidFill>
                  <a:srgbClr val="4D4D4D"/>
                </a:solidFill>
              </a:rPr>
              <a:t>allmählich zunehmende Gefühle von Müdigkeit, Energiemangel, Unausgeschlafenheit</a:t>
            </a:r>
          </a:p>
          <a:p>
            <a:pPr defTabSz="914400">
              <a:spcBef>
                <a:spcPct val="50000"/>
              </a:spcBef>
              <a:defRPr/>
            </a:pPr>
            <a:r>
              <a:rPr lang="de-DE" sz="2200" smtClean="0">
                <a:solidFill>
                  <a:srgbClr val="4D4D4D"/>
                </a:solidFill>
              </a:rPr>
              <a:t>Gleichzeitig: Vermehrtes Engagement, Verleugnung eigener Bedürfnisse, Hyperaktivität, Kompensation durch Medikamente</a:t>
            </a:r>
          </a:p>
        </p:txBody>
      </p:sp>
      <p:sp>
        <p:nvSpPr>
          <p:cNvPr id="136199" name="Text Box 7"/>
          <p:cNvSpPr txBox="1">
            <a:spLocks noChangeArrowheads="1"/>
          </p:cNvSpPr>
          <p:nvPr/>
        </p:nvSpPr>
        <p:spPr bwMode="auto">
          <a:xfrm>
            <a:off x="1042988" y="3516313"/>
            <a:ext cx="4751387" cy="2505075"/>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defTabSz="914400">
              <a:spcBef>
                <a:spcPct val="50000"/>
              </a:spcBef>
              <a:defRPr/>
            </a:pPr>
            <a:r>
              <a:rPr lang="de-DE" smtClean="0">
                <a:solidFill>
                  <a:schemeClr val="bg1"/>
                </a:solidFill>
              </a:rPr>
              <a:t>!Warnsymptome!</a:t>
            </a:r>
          </a:p>
          <a:p>
            <a:pPr defTabSz="914400">
              <a:spcBef>
                <a:spcPct val="15000"/>
              </a:spcBef>
              <a:buFont typeface="Wingdings" charset="0"/>
              <a:buChar char="ü"/>
              <a:defRPr/>
            </a:pPr>
            <a:r>
              <a:rPr lang="de-DE" smtClean="0">
                <a:solidFill>
                  <a:schemeClr val="bg1"/>
                </a:solidFill>
              </a:rPr>
              <a:t>Schlafstörungen</a:t>
            </a:r>
          </a:p>
          <a:p>
            <a:pPr defTabSz="914400">
              <a:spcBef>
                <a:spcPct val="15000"/>
              </a:spcBef>
              <a:buFont typeface="Wingdings" charset="0"/>
              <a:buChar char="ü"/>
              <a:defRPr/>
            </a:pPr>
            <a:r>
              <a:rPr lang="de-DE" smtClean="0">
                <a:solidFill>
                  <a:schemeClr val="bg1"/>
                </a:solidFill>
              </a:rPr>
              <a:t>Verkümmern sozialer   </a:t>
            </a:r>
            <a:br>
              <a:rPr lang="de-DE" smtClean="0">
                <a:solidFill>
                  <a:schemeClr val="bg1"/>
                </a:solidFill>
              </a:rPr>
            </a:br>
            <a:r>
              <a:rPr lang="de-DE" smtClean="0">
                <a:solidFill>
                  <a:schemeClr val="bg1"/>
                </a:solidFill>
              </a:rPr>
              <a:t>   Beziehungen</a:t>
            </a:r>
          </a:p>
          <a:p>
            <a:pPr defTabSz="914400">
              <a:spcBef>
                <a:spcPct val="15000"/>
              </a:spcBef>
              <a:buFont typeface="Wingdings" charset="0"/>
              <a:buChar char="ü"/>
              <a:defRPr/>
            </a:pPr>
            <a:r>
              <a:rPr lang="de-DE" smtClean="0">
                <a:solidFill>
                  <a:schemeClr val="bg1"/>
                </a:solidFill>
              </a:rPr>
              <a:t>Zunehmende Unlustgefühle</a:t>
            </a:r>
          </a:p>
          <a:p>
            <a:pPr defTabSz="914400">
              <a:spcBef>
                <a:spcPct val="15000"/>
              </a:spcBef>
              <a:buFont typeface="Wingdings" charset="0"/>
              <a:buChar char="ü"/>
              <a:defRPr/>
            </a:pPr>
            <a:r>
              <a:rPr lang="de-DE" smtClean="0">
                <a:solidFill>
                  <a:schemeClr val="bg1"/>
                </a:solidFill>
              </a:rPr>
              <a:t>Depersonalisierung</a:t>
            </a:r>
            <a:endParaRPr lang="de-DE" smtClean="0"/>
          </a:p>
        </p:txBody>
      </p:sp>
      <p:pic>
        <p:nvPicPr>
          <p:cNvPr id="8" name="Bild 7" descr="logo-black.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5920" y="6135453"/>
            <a:ext cx="1568080" cy="722547"/>
          </a:xfrm>
          <a:prstGeom prst="rect">
            <a:avLst/>
          </a:prstGeom>
        </p:spPr>
      </p:pic>
    </p:spTree>
    <p:extLst>
      <p:ext uri="{BB962C8B-B14F-4D97-AF65-F5344CB8AC3E}">
        <p14:creationId xmlns:p14="http://schemas.microsoft.com/office/powerpoint/2010/main" val="3325044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6198"/>
                                        </p:tgtEl>
                                        <p:attrNameLst>
                                          <p:attrName>style.visibility</p:attrName>
                                        </p:attrNameLst>
                                      </p:cBhvr>
                                      <p:to>
                                        <p:strVal val="visible"/>
                                      </p:to>
                                    </p:set>
                                    <p:animEffect transition="in" filter="blinds(horizontal)">
                                      <p:cBhvr>
                                        <p:cTn id="7" dur="1000"/>
                                        <p:tgtEl>
                                          <p:spTgt spid="1361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6199">
                                            <p:bg/>
                                          </p:spTgt>
                                        </p:tgtEl>
                                        <p:attrNameLst>
                                          <p:attrName>style.visibility</p:attrName>
                                        </p:attrNameLst>
                                      </p:cBhvr>
                                      <p:to>
                                        <p:strVal val="visible"/>
                                      </p:to>
                                    </p:set>
                                    <p:animEffect transition="in" filter="blinds(horizontal)">
                                      <p:cBhvr>
                                        <p:cTn id="12" dur="500"/>
                                        <p:tgtEl>
                                          <p:spTgt spid="136199">
                                            <p:bg/>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6199">
                                            <p:txEl>
                                              <p:pRg st="0" end="0"/>
                                            </p:txEl>
                                          </p:spTgt>
                                        </p:tgtEl>
                                        <p:attrNameLst>
                                          <p:attrName>style.visibility</p:attrName>
                                        </p:attrNameLst>
                                      </p:cBhvr>
                                      <p:to>
                                        <p:strVal val="visible"/>
                                      </p:to>
                                    </p:set>
                                    <p:animEffect transition="in" filter="blinds(horizontal)">
                                      <p:cBhvr>
                                        <p:cTn id="17" dur="500"/>
                                        <p:tgtEl>
                                          <p:spTgt spid="136199">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6199">
                                            <p:txEl>
                                              <p:pRg st="1" end="1"/>
                                            </p:txEl>
                                          </p:spTgt>
                                        </p:tgtEl>
                                        <p:attrNameLst>
                                          <p:attrName>style.visibility</p:attrName>
                                        </p:attrNameLst>
                                      </p:cBhvr>
                                      <p:to>
                                        <p:strVal val="visible"/>
                                      </p:to>
                                    </p:set>
                                    <p:animEffect transition="in" filter="blinds(horizontal)">
                                      <p:cBhvr>
                                        <p:cTn id="22" dur="500"/>
                                        <p:tgtEl>
                                          <p:spTgt spid="136199">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6199">
                                            <p:txEl>
                                              <p:pRg st="2" end="2"/>
                                            </p:txEl>
                                          </p:spTgt>
                                        </p:tgtEl>
                                        <p:attrNameLst>
                                          <p:attrName>style.visibility</p:attrName>
                                        </p:attrNameLst>
                                      </p:cBhvr>
                                      <p:to>
                                        <p:strVal val="visible"/>
                                      </p:to>
                                    </p:set>
                                    <p:animEffect transition="in" filter="blinds(horizontal)">
                                      <p:cBhvr>
                                        <p:cTn id="27" dur="500"/>
                                        <p:tgtEl>
                                          <p:spTgt spid="136199">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6199">
                                            <p:txEl>
                                              <p:pRg st="3" end="3"/>
                                            </p:txEl>
                                          </p:spTgt>
                                        </p:tgtEl>
                                        <p:attrNameLst>
                                          <p:attrName>style.visibility</p:attrName>
                                        </p:attrNameLst>
                                      </p:cBhvr>
                                      <p:to>
                                        <p:strVal val="visible"/>
                                      </p:to>
                                    </p:set>
                                    <p:animEffect transition="in" filter="blinds(horizontal)">
                                      <p:cBhvr>
                                        <p:cTn id="32" dur="500"/>
                                        <p:tgtEl>
                                          <p:spTgt spid="136199">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6199">
                                            <p:txEl>
                                              <p:pRg st="4" end="4"/>
                                            </p:txEl>
                                          </p:spTgt>
                                        </p:tgtEl>
                                        <p:attrNameLst>
                                          <p:attrName>style.visibility</p:attrName>
                                        </p:attrNameLst>
                                      </p:cBhvr>
                                      <p:to>
                                        <p:strVal val="visible"/>
                                      </p:to>
                                    </p:set>
                                    <p:animEffect transition="in" filter="blinds(horizontal)">
                                      <p:cBhvr>
                                        <p:cTn id="37" dur="500"/>
                                        <p:tgtEl>
                                          <p:spTgt spid="1361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8" grpId="0" animBg="1"/>
      <p:bldP spid="136199" grpId="0" build="allAtOnce"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bodyPr>
          <a:lstStyle/>
          <a:p>
            <a:pPr algn="l">
              <a:defRPr/>
            </a:pPr>
            <a:r>
              <a:rPr lang="de-DE">
                <a:solidFill>
                  <a:srgbClr val="777777"/>
                </a:solidFill>
                <a:ea typeface="ＭＳ Ｐゴシック" charset="0"/>
                <a:cs typeface="ＭＳ Ｐゴシック" charset="0"/>
              </a:rPr>
              <a:t>Fazit</a:t>
            </a:r>
          </a:p>
        </p:txBody>
      </p:sp>
      <p:sp>
        <p:nvSpPr>
          <p:cNvPr id="367619" name="Rectangle 3"/>
          <p:cNvSpPr>
            <a:spLocks noGrp="1" noChangeArrowheads="1"/>
          </p:cNvSpPr>
          <p:nvPr>
            <p:ph type="body" idx="1"/>
          </p:nvPr>
        </p:nvSpPr>
        <p:spPr bwMode="auto">
          <a:xfrm>
            <a:off x="395288" y="981075"/>
            <a:ext cx="8497887" cy="45259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normAutofit fontScale="92500"/>
          </a:bodyPr>
          <a:lstStyle/>
          <a:p>
            <a:pPr>
              <a:buFont typeface="Arial" charset="0"/>
              <a:buNone/>
              <a:defRPr/>
            </a:pPr>
            <a:endParaRPr lang="de-DE" sz="2400" dirty="0">
              <a:ea typeface="ＭＳ Ｐゴシック" charset="0"/>
              <a:cs typeface="ＭＳ Ｐゴシック" charset="0"/>
            </a:endParaRPr>
          </a:p>
          <a:p>
            <a:pPr>
              <a:buClr>
                <a:srgbClr val="A70202"/>
              </a:buClr>
              <a:buFont typeface="Wingdings" charset="0"/>
              <a:buChar char="§"/>
              <a:defRPr/>
            </a:pPr>
            <a:r>
              <a:rPr lang="de-DE" sz="2400" dirty="0">
                <a:ea typeface="ＭＳ Ｐゴシック" charset="0"/>
                <a:cs typeface="ＭＳ Ｐゴシック" charset="0"/>
              </a:rPr>
              <a:t>Burnout bezeichnet einen psychovegetativen Erschöpfungszustand, der im Zusammenhang mit Arbeit auftritt. </a:t>
            </a:r>
          </a:p>
          <a:p>
            <a:pPr>
              <a:buClr>
                <a:srgbClr val="A70202"/>
              </a:buClr>
              <a:buFont typeface="Wingdings" charset="0"/>
              <a:buChar char="§"/>
              <a:defRPr/>
            </a:pPr>
            <a:r>
              <a:rPr lang="de-DE" sz="2400" dirty="0">
                <a:ea typeface="ＭＳ Ｐゴシック" charset="0"/>
                <a:cs typeface="ＭＳ Ｐゴシック" charset="0"/>
              </a:rPr>
              <a:t>Nicht jeder psychovegetative Erschöpfungszustand ist ein (arbeitsbedingter) Burnout. </a:t>
            </a:r>
          </a:p>
          <a:p>
            <a:pPr>
              <a:buClr>
                <a:srgbClr val="A70202"/>
              </a:buClr>
              <a:buFont typeface="Wingdings" charset="0"/>
              <a:buChar char="§"/>
              <a:defRPr/>
            </a:pPr>
            <a:r>
              <a:rPr lang="de-DE" sz="2400" dirty="0">
                <a:ea typeface="ＭＳ Ｐゴシック" charset="0"/>
                <a:cs typeface="ＭＳ Ｐゴシック" charset="0"/>
              </a:rPr>
              <a:t>Burnout ist keine eigenständige Erkrankung, sondern ein Risikofaktor für unterschiedlichste  - seelische (v.a. Depressionen) und körperliche -  Erkrankungen. Die Übergänge sind fließend.</a:t>
            </a:r>
          </a:p>
          <a:p>
            <a:pPr>
              <a:buClr>
                <a:srgbClr val="A70202"/>
              </a:buClr>
              <a:buFont typeface="Wingdings" charset="0"/>
              <a:buChar char="§"/>
              <a:defRPr/>
            </a:pPr>
            <a:r>
              <a:rPr lang="de-DE" sz="2400" dirty="0">
                <a:ea typeface="ＭＳ Ｐゴシック" charset="0"/>
                <a:cs typeface="ＭＳ Ｐゴシック" charset="0"/>
              </a:rPr>
              <a:t>Nicht jeder Burnout führt zu einer Depression.</a:t>
            </a:r>
          </a:p>
          <a:p>
            <a:pPr>
              <a:buClr>
                <a:srgbClr val="A70202"/>
              </a:buClr>
              <a:buFont typeface="Wingdings" charset="0"/>
              <a:buChar char="§"/>
              <a:defRPr/>
            </a:pPr>
            <a:r>
              <a:rPr lang="de-DE" sz="2400" dirty="0">
                <a:ea typeface="ＭＳ Ｐゴシック" charset="0"/>
                <a:cs typeface="ＭＳ Ｐゴシック" charset="0"/>
              </a:rPr>
              <a:t>Nicht jede Depression beruht auf einem Burnout.</a:t>
            </a:r>
          </a:p>
          <a:p>
            <a:pPr>
              <a:buClr>
                <a:srgbClr val="A70202"/>
              </a:buClr>
              <a:buFont typeface="Wingdings" charset="0"/>
              <a:buChar char="§"/>
              <a:defRPr/>
            </a:pPr>
            <a:r>
              <a:rPr lang="de-DE" sz="2400" dirty="0">
                <a:ea typeface="ＭＳ Ｐゴシック" charset="0"/>
                <a:cs typeface="ＭＳ Ｐゴシック" charset="0"/>
              </a:rPr>
              <a:t>Differentialdiagnose erfordert ausführliche Anamnese und medizinische Diagnostik.</a:t>
            </a:r>
          </a:p>
          <a:p>
            <a:pPr>
              <a:defRPr/>
            </a:pPr>
            <a:endParaRPr lang="de-DE" sz="2400" dirty="0">
              <a:ea typeface="ＭＳ Ｐゴシック" charset="0"/>
              <a:cs typeface="ＭＳ Ｐゴシック" charset="0"/>
            </a:endParaRPr>
          </a:p>
        </p:txBody>
      </p:sp>
      <p:pic>
        <p:nvPicPr>
          <p:cNvPr id="5" name="Bild 4" descr="logo-black.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5920" y="6135453"/>
            <a:ext cx="1568080" cy="722547"/>
          </a:xfrm>
          <a:prstGeom prst="rect">
            <a:avLst/>
          </a:prstGeom>
        </p:spPr>
      </p:pic>
    </p:spTree>
    <p:extLst>
      <p:ext uri="{BB962C8B-B14F-4D97-AF65-F5344CB8AC3E}">
        <p14:creationId xmlns:p14="http://schemas.microsoft.com/office/powerpoint/2010/main" val="714516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
            </a:r>
            <a:br>
              <a:rPr lang="de-DE" dirty="0" smtClean="0"/>
            </a:br>
            <a:r>
              <a:rPr lang="de-DE" dirty="0"/>
              <a:t/>
            </a:r>
            <a:br>
              <a:rPr lang="de-DE" dirty="0"/>
            </a:br>
            <a:r>
              <a:rPr lang="de-DE" dirty="0" smtClean="0"/>
              <a:t/>
            </a:r>
            <a:br>
              <a:rPr lang="de-DE" dirty="0" smtClean="0"/>
            </a:br>
            <a:r>
              <a:rPr lang="de-DE" dirty="0" smtClean="0"/>
              <a:t>Eustress und </a:t>
            </a:r>
            <a:r>
              <a:rPr lang="de-DE" dirty="0" err="1" smtClean="0"/>
              <a:t>Disstress</a:t>
            </a:r>
            <a:r>
              <a:rPr lang="de-DE" dirty="0" smtClean="0"/>
              <a:t> nach </a:t>
            </a:r>
            <a:r>
              <a:rPr lang="de-DE" dirty="0" err="1" smtClean="0"/>
              <a:t>Selye</a:t>
            </a:r>
            <a:endParaRPr lang="de-DE" dirty="0"/>
          </a:p>
        </p:txBody>
      </p:sp>
      <p:pic>
        <p:nvPicPr>
          <p:cNvPr id="4" name="Inhaltsplatzhalter 3"/>
          <p:cNvPicPr>
            <a:picLocks noGrp="1" noChangeAspect="1"/>
          </p:cNvPicPr>
          <p:nvPr>
            <p:ph idx="1"/>
          </p:nvPr>
        </p:nvPicPr>
        <p:blipFill>
          <a:blip r:embed="rId2"/>
          <a:stretch>
            <a:fillRect/>
          </a:stretch>
        </p:blipFill>
        <p:spPr>
          <a:xfrm>
            <a:off x="1264382" y="1832783"/>
            <a:ext cx="6311538" cy="4523567"/>
          </a:xfrm>
          <a:prstGeom prst="rect">
            <a:avLst/>
          </a:prstGeom>
        </p:spPr>
      </p:pic>
      <p:pic>
        <p:nvPicPr>
          <p:cNvPr id="6" name="Bild 5" descr="logo-blac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5920" y="6135453"/>
            <a:ext cx="1568080" cy="722547"/>
          </a:xfrm>
          <a:prstGeom prst="rect">
            <a:avLst/>
          </a:prstGeom>
        </p:spPr>
      </p:pic>
      <p:pic>
        <p:nvPicPr>
          <p:cNvPr id="7" name="Bild 6"/>
          <p:cNvPicPr>
            <a:picLocks noChangeAspect="1"/>
          </p:cNvPicPr>
          <p:nvPr/>
        </p:nvPicPr>
        <p:blipFill>
          <a:blip r:embed="rId4"/>
          <a:stretch>
            <a:fillRect/>
          </a:stretch>
        </p:blipFill>
        <p:spPr>
          <a:xfrm>
            <a:off x="0" y="0"/>
            <a:ext cx="9144000" cy="1421272"/>
          </a:xfrm>
          <a:prstGeom prst="rect">
            <a:avLst/>
          </a:prstGeom>
        </p:spPr>
      </p:pic>
    </p:spTree>
    <p:extLst>
      <p:ext uri="{BB962C8B-B14F-4D97-AF65-F5344CB8AC3E}">
        <p14:creationId xmlns:p14="http://schemas.microsoft.com/office/powerpoint/2010/main" val="126663822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4"/>
          <p:cNvSpPr>
            <a:spLocks noChangeArrowheads="1"/>
          </p:cNvSpPr>
          <p:nvPr/>
        </p:nvSpPr>
        <p:spPr bwMode="auto">
          <a:xfrm>
            <a:off x="1520032" y="240507"/>
            <a:ext cx="5976937" cy="647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eaLnBrk="0" hangingPunct="0">
              <a:lnSpc>
                <a:spcPct val="110000"/>
              </a:lnSpc>
            </a:pPr>
            <a:r>
              <a:rPr lang="de-DE" sz="2400" dirty="0">
                <a:latin typeface="Arial Bold" charset="0"/>
                <a:cs typeface="Arial" charset="0"/>
              </a:rPr>
              <a:t>Die Stress-Ampel </a:t>
            </a:r>
            <a:r>
              <a:rPr lang="de-DE" sz="2400" dirty="0" smtClean="0">
                <a:latin typeface="Arial Bold" charset="0"/>
                <a:cs typeface="Arial" charset="0"/>
              </a:rPr>
              <a:t>nach Kaluza </a:t>
            </a:r>
            <a:endParaRPr lang="de-DE" sz="2400" dirty="0">
              <a:latin typeface="Arial Bold" charset="0"/>
              <a:cs typeface="Arial" charset="0"/>
            </a:endParaRPr>
          </a:p>
        </p:txBody>
      </p:sp>
      <p:sp>
        <p:nvSpPr>
          <p:cNvPr id="9218" name="Flussdiagramm: Verbindungsstelle 4"/>
          <p:cNvSpPr>
            <a:spLocks noChangeArrowheads="1"/>
          </p:cNvSpPr>
          <p:nvPr/>
        </p:nvSpPr>
        <p:spPr bwMode="auto">
          <a:xfrm>
            <a:off x="395288" y="1557338"/>
            <a:ext cx="576262" cy="576262"/>
          </a:xfrm>
          <a:prstGeom prst="flowChartConnector">
            <a:avLst/>
          </a:prstGeom>
          <a:solidFill>
            <a:srgbClr val="FF0000"/>
          </a:solidFill>
          <a:ln w="9525">
            <a:solidFill>
              <a:schemeClr val="tx1"/>
            </a:solidFill>
            <a:round/>
            <a:headEnd/>
            <a:tailEnd/>
          </a:ln>
        </p:spPr>
        <p:txBody>
          <a:bodyPr/>
          <a:lstStyle/>
          <a:p>
            <a:pPr defTabSz="914400" eaLnBrk="0" hangingPunct="0">
              <a:lnSpc>
                <a:spcPct val="110000"/>
              </a:lnSpc>
            </a:pPr>
            <a:endParaRPr lang="de-DE" sz="1400">
              <a:latin typeface="Century Gothic" charset="0"/>
              <a:cs typeface="Arial" charset="0"/>
            </a:endParaRPr>
          </a:p>
        </p:txBody>
      </p:sp>
      <p:sp>
        <p:nvSpPr>
          <p:cNvPr id="9219" name="Flussdiagramm: Verbindungsstelle 5"/>
          <p:cNvSpPr>
            <a:spLocks noChangeArrowheads="1"/>
          </p:cNvSpPr>
          <p:nvPr/>
        </p:nvSpPr>
        <p:spPr bwMode="auto">
          <a:xfrm>
            <a:off x="395288" y="3141663"/>
            <a:ext cx="576262" cy="574675"/>
          </a:xfrm>
          <a:prstGeom prst="flowChartConnector">
            <a:avLst/>
          </a:prstGeom>
          <a:solidFill>
            <a:srgbClr val="FFFF00"/>
          </a:solidFill>
          <a:ln w="9525">
            <a:solidFill>
              <a:schemeClr val="tx1"/>
            </a:solidFill>
            <a:round/>
            <a:headEnd/>
            <a:tailEnd/>
          </a:ln>
        </p:spPr>
        <p:txBody>
          <a:bodyPr/>
          <a:lstStyle/>
          <a:p>
            <a:pPr defTabSz="914400" eaLnBrk="0" hangingPunct="0">
              <a:lnSpc>
                <a:spcPct val="110000"/>
              </a:lnSpc>
            </a:pPr>
            <a:endParaRPr lang="de-DE" sz="1400">
              <a:solidFill>
                <a:srgbClr val="FFFF00"/>
              </a:solidFill>
              <a:latin typeface="Century Gothic" charset="0"/>
              <a:cs typeface="Arial" charset="0"/>
            </a:endParaRPr>
          </a:p>
        </p:txBody>
      </p:sp>
      <p:sp>
        <p:nvSpPr>
          <p:cNvPr id="9220" name="Flussdiagramm: Verbindungsstelle 6"/>
          <p:cNvSpPr>
            <a:spLocks noChangeArrowheads="1"/>
          </p:cNvSpPr>
          <p:nvPr/>
        </p:nvSpPr>
        <p:spPr bwMode="auto">
          <a:xfrm>
            <a:off x="395288" y="4724400"/>
            <a:ext cx="574675" cy="576263"/>
          </a:xfrm>
          <a:prstGeom prst="flowChartConnector">
            <a:avLst/>
          </a:prstGeom>
          <a:solidFill>
            <a:srgbClr val="008000"/>
          </a:solidFill>
          <a:ln w="9525">
            <a:solidFill>
              <a:schemeClr val="tx1"/>
            </a:solidFill>
            <a:round/>
            <a:headEnd/>
            <a:tailEnd/>
          </a:ln>
        </p:spPr>
        <p:txBody>
          <a:bodyPr/>
          <a:lstStyle/>
          <a:p>
            <a:pPr defTabSz="914400" eaLnBrk="0" hangingPunct="0">
              <a:lnSpc>
                <a:spcPct val="110000"/>
              </a:lnSpc>
            </a:pPr>
            <a:endParaRPr lang="de-DE" sz="1400">
              <a:latin typeface="Century Gothic" charset="0"/>
              <a:cs typeface="Arial" charset="0"/>
            </a:endParaRPr>
          </a:p>
        </p:txBody>
      </p:sp>
      <p:sp>
        <p:nvSpPr>
          <p:cNvPr id="9221" name="Textfeld 7"/>
          <p:cNvSpPr txBox="1">
            <a:spLocks noChangeArrowheads="1"/>
          </p:cNvSpPr>
          <p:nvPr/>
        </p:nvSpPr>
        <p:spPr bwMode="auto">
          <a:xfrm>
            <a:off x="1258888" y="1125538"/>
            <a:ext cx="1800225" cy="1441450"/>
          </a:xfrm>
          <a:prstGeom prst="rect">
            <a:avLst/>
          </a:prstGeom>
          <a:solidFill>
            <a:srgbClr val="FF0000"/>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a:lnSpc>
                <a:spcPct val="110000"/>
              </a:lnSpc>
            </a:pPr>
            <a:r>
              <a:rPr lang="de-DE" sz="2000" b="1" dirty="0">
                <a:solidFill>
                  <a:schemeClr val="bg1"/>
                </a:solidFill>
                <a:latin typeface="Century Gothic" charset="0"/>
                <a:cs typeface="Arial" charset="0"/>
              </a:rPr>
              <a:t>Ich gerate </a:t>
            </a:r>
            <a:br>
              <a:rPr lang="de-DE" sz="2000" b="1" dirty="0">
                <a:solidFill>
                  <a:schemeClr val="bg1"/>
                </a:solidFill>
                <a:latin typeface="Century Gothic" charset="0"/>
                <a:cs typeface="Arial" charset="0"/>
              </a:rPr>
            </a:br>
            <a:r>
              <a:rPr lang="de-DE" sz="2000" b="1" dirty="0">
                <a:solidFill>
                  <a:schemeClr val="bg1"/>
                </a:solidFill>
                <a:latin typeface="Century Gothic" charset="0"/>
                <a:cs typeface="Arial" charset="0"/>
              </a:rPr>
              <a:t>in Stress, wenn…</a:t>
            </a:r>
          </a:p>
          <a:p>
            <a:pPr defTabSz="914400">
              <a:lnSpc>
                <a:spcPct val="110000"/>
              </a:lnSpc>
            </a:pPr>
            <a:endParaRPr lang="de-DE" sz="2000" b="1" dirty="0">
              <a:solidFill>
                <a:schemeClr val="bg1"/>
              </a:solidFill>
              <a:latin typeface="Century Gothic" charset="0"/>
              <a:cs typeface="Arial" charset="0"/>
            </a:endParaRPr>
          </a:p>
        </p:txBody>
      </p:sp>
      <p:sp>
        <p:nvSpPr>
          <p:cNvPr id="9222" name="Textfeld 8"/>
          <p:cNvSpPr txBox="1">
            <a:spLocks noChangeArrowheads="1"/>
          </p:cNvSpPr>
          <p:nvPr/>
        </p:nvSpPr>
        <p:spPr bwMode="auto">
          <a:xfrm>
            <a:off x="1258888" y="2781300"/>
            <a:ext cx="1800225" cy="1441450"/>
          </a:xfrm>
          <a:prstGeom prst="rect">
            <a:avLst/>
          </a:prstGeom>
          <a:solidFill>
            <a:srgbClr val="FFFF00"/>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a:lnSpc>
                <a:spcPct val="110000"/>
              </a:lnSpc>
            </a:pPr>
            <a:r>
              <a:rPr lang="de-DE" sz="2000" b="1">
                <a:solidFill>
                  <a:schemeClr val="hlink"/>
                </a:solidFill>
                <a:latin typeface="Century Gothic" charset="0"/>
                <a:cs typeface="Arial" charset="0"/>
              </a:rPr>
              <a:t>Ich setze mich selbst unter Stress, indem ich…</a:t>
            </a:r>
          </a:p>
        </p:txBody>
      </p:sp>
      <p:sp>
        <p:nvSpPr>
          <p:cNvPr id="9223" name="Textfeld 9"/>
          <p:cNvSpPr txBox="1">
            <a:spLocks noChangeArrowheads="1"/>
          </p:cNvSpPr>
          <p:nvPr/>
        </p:nvSpPr>
        <p:spPr bwMode="auto">
          <a:xfrm>
            <a:off x="1258888" y="4437063"/>
            <a:ext cx="1800225" cy="1417637"/>
          </a:xfrm>
          <a:prstGeom prst="rect">
            <a:avLst/>
          </a:prstGeom>
          <a:solidFill>
            <a:srgbClr val="008000"/>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a:lnSpc>
                <a:spcPct val="110000"/>
              </a:lnSpc>
            </a:pPr>
            <a:r>
              <a:rPr lang="de-DE" sz="2000" b="1">
                <a:solidFill>
                  <a:schemeClr val="bg1"/>
                </a:solidFill>
                <a:latin typeface="Century Gothic" charset="0"/>
                <a:cs typeface="Arial" charset="0"/>
              </a:rPr>
              <a:t>Wenn ich im Stress bin, dann…</a:t>
            </a:r>
          </a:p>
          <a:p>
            <a:pPr defTabSz="914400">
              <a:lnSpc>
                <a:spcPct val="110000"/>
              </a:lnSpc>
            </a:pPr>
            <a:endParaRPr lang="de-DE" sz="2000" b="1">
              <a:solidFill>
                <a:schemeClr val="bg1"/>
              </a:solidFill>
              <a:latin typeface="Century Gothic" charset="0"/>
              <a:cs typeface="Arial" charset="0"/>
            </a:endParaRPr>
          </a:p>
        </p:txBody>
      </p:sp>
      <p:sp>
        <p:nvSpPr>
          <p:cNvPr id="1353736" name="Textfeld 10"/>
          <p:cNvSpPr txBox="1">
            <a:spLocks noChangeArrowheads="1"/>
          </p:cNvSpPr>
          <p:nvPr/>
        </p:nvSpPr>
        <p:spPr bwMode="auto">
          <a:xfrm>
            <a:off x="3203575" y="2781300"/>
            <a:ext cx="1800225" cy="1441450"/>
          </a:xfrm>
          <a:prstGeom prst="rect">
            <a:avLst/>
          </a:prstGeom>
          <a:solidFill>
            <a:srgbClr val="FFFF00"/>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a:lnSpc>
                <a:spcPct val="110000"/>
              </a:lnSpc>
            </a:pPr>
            <a:r>
              <a:rPr lang="de-DE" sz="2000" b="1">
                <a:solidFill>
                  <a:schemeClr val="hlink"/>
                </a:solidFill>
                <a:latin typeface="Century Gothic" charset="0"/>
                <a:cs typeface="Arial" charset="0"/>
              </a:rPr>
              <a:t>Persönliche Stress-verstärker</a:t>
            </a:r>
          </a:p>
          <a:p>
            <a:pPr defTabSz="914400">
              <a:lnSpc>
                <a:spcPct val="110000"/>
              </a:lnSpc>
            </a:pPr>
            <a:endParaRPr lang="de-DE" sz="2000" b="1">
              <a:solidFill>
                <a:schemeClr val="accent2"/>
              </a:solidFill>
              <a:latin typeface="Century Gothic" charset="0"/>
              <a:cs typeface="Arial" charset="0"/>
            </a:endParaRPr>
          </a:p>
        </p:txBody>
      </p:sp>
      <p:sp>
        <p:nvSpPr>
          <p:cNvPr id="1353737" name="Textfeld 12"/>
          <p:cNvSpPr txBox="1">
            <a:spLocks noChangeArrowheads="1"/>
          </p:cNvSpPr>
          <p:nvPr/>
        </p:nvSpPr>
        <p:spPr bwMode="auto">
          <a:xfrm>
            <a:off x="3203575" y="4437063"/>
            <a:ext cx="1800225" cy="1417637"/>
          </a:xfrm>
          <a:prstGeom prst="rect">
            <a:avLst/>
          </a:prstGeom>
          <a:solidFill>
            <a:srgbClr val="008000"/>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a:lnSpc>
                <a:spcPct val="110000"/>
              </a:lnSpc>
            </a:pPr>
            <a:endParaRPr lang="de-DE" sz="2000" b="1">
              <a:solidFill>
                <a:schemeClr val="bg1"/>
              </a:solidFill>
              <a:latin typeface="Century Gothic" charset="0"/>
              <a:cs typeface="Arial" charset="0"/>
            </a:endParaRPr>
          </a:p>
          <a:p>
            <a:pPr algn="ctr" defTabSz="914400">
              <a:lnSpc>
                <a:spcPct val="110000"/>
              </a:lnSpc>
            </a:pPr>
            <a:r>
              <a:rPr lang="de-DE" sz="2000" b="1">
                <a:solidFill>
                  <a:schemeClr val="bg1"/>
                </a:solidFill>
                <a:latin typeface="Century Gothic" charset="0"/>
                <a:cs typeface="Arial" charset="0"/>
              </a:rPr>
              <a:t>Stress-reaktion</a:t>
            </a:r>
          </a:p>
          <a:p>
            <a:pPr defTabSz="914400">
              <a:lnSpc>
                <a:spcPct val="110000"/>
              </a:lnSpc>
            </a:pPr>
            <a:endParaRPr lang="de-DE" sz="2000" b="1">
              <a:solidFill>
                <a:schemeClr val="bg1"/>
              </a:solidFill>
              <a:latin typeface="Century Gothic" charset="0"/>
              <a:cs typeface="Arial" charset="0"/>
            </a:endParaRPr>
          </a:p>
        </p:txBody>
      </p:sp>
      <p:sp>
        <p:nvSpPr>
          <p:cNvPr id="1353738" name="Textfeld 13"/>
          <p:cNvSpPr txBox="1">
            <a:spLocks noChangeArrowheads="1"/>
          </p:cNvSpPr>
          <p:nvPr/>
        </p:nvSpPr>
        <p:spPr bwMode="auto">
          <a:xfrm>
            <a:off x="5148263" y="1125538"/>
            <a:ext cx="3887787" cy="1446212"/>
          </a:xfrm>
          <a:prstGeom prst="rect">
            <a:avLst/>
          </a:prstGeom>
          <a:solidFill>
            <a:srgbClr val="FF0000"/>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a:lnSpc>
                <a:spcPct val="110000"/>
              </a:lnSpc>
            </a:pPr>
            <a:r>
              <a:rPr lang="de-DE" sz="2000" b="1">
                <a:solidFill>
                  <a:schemeClr val="bg1"/>
                </a:solidFill>
                <a:latin typeface="Century Gothic" charset="0"/>
                <a:cs typeface="Arial" charset="0"/>
              </a:rPr>
              <a:t>Leistungsanforderung, zu viel Arbeit, soziale Konflikte Zeitdruck, Störungen</a:t>
            </a:r>
          </a:p>
          <a:p>
            <a:pPr algn="ctr" defTabSz="914400">
              <a:lnSpc>
                <a:spcPct val="110000"/>
              </a:lnSpc>
            </a:pPr>
            <a:r>
              <a:rPr lang="de-DE" sz="2000" b="1">
                <a:solidFill>
                  <a:schemeClr val="bg1"/>
                </a:solidFill>
                <a:latin typeface="Century Gothic" charset="0"/>
                <a:cs typeface="Arial" charset="0"/>
              </a:rPr>
              <a:t>Lärm, Hitze</a:t>
            </a:r>
          </a:p>
        </p:txBody>
      </p:sp>
      <p:sp>
        <p:nvSpPr>
          <p:cNvPr id="1353739" name="Textfeld 14"/>
          <p:cNvSpPr txBox="1">
            <a:spLocks noChangeArrowheads="1"/>
          </p:cNvSpPr>
          <p:nvPr/>
        </p:nvSpPr>
        <p:spPr bwMode="auto">
          <a:xfrm>
            <a:off x="5148263" y="2781300"/>
            <a:ext cx="3887787" cy="1441450"/>
          </a:xfrm>
          <a:prstGeom prst="rect">
            <a:avLst/>
          </a:prstGeom>
          <a:solidFill>
            <a:srgbClr val="FFFF00"/>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a:lnSpc>
                <a:spcPct val="110000"/>
              </a:lnSpc>
            </a:pPr>
            <a:r>
              <a:rPr lang="de-DE" sz="2000" b="1">
                <a:solidFill>
                  <a:schemeClr val="hlink"/>
                </a:solidFill>
                <a:latin typeface="Century Gothic" charset="0"/>
                <a:cs typeface="Arial" charset="0"/>
              </a:rPr>
              <a:t>Ungeduld, Perfektionismus, Kontrollstreben, Einzelkämpfertum, Selbstüberforderung</a:t>
            </a:r>
            <a:endParaRPr lang="de-DE" sz="1600" b="1">
              <a:solidFill>
                <a:schemeClr val="hlink"/>
              </a:solidFill>
              <a:latin typeface="Century Gothic" charset="0"/>
              <a:cs typeface="Arial" charset="0"/>
            </a:endParaRPr>
          </a:p>
        </p:txBody>
      </p:sp>
      <p:sp>
        <p:nvSpPr>
          <p:cNvPr id="1353740" name="Textfeld 16"/>
          <p:cNvSpPr txBox="1">
            <a:spLocks noChangeArrowheads="1"/>
          </p:cNvSpPr>
          <p:nvPr/>
        </p:nvSpPr>
        <p:spPr bwMode="auto">
          <a:xfrm>
            <a:off x="3203575" y="1125538"/>
            <a:ext cx="1800225" cy="1446212"/>
          </a:xfrm>
          <a:prstGeom prst="rect">
            <a:avLst/>
          </a:prstGeom>
          <a:solidFill>
            <a:srgbClr val="FF0000"/>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a:lnSpc>
                <a:spcPct val="110000"/>
              </a:lnSpc>
            </a:pPr>
            <a:endParaRPr lang="de-DE" sz="2000" b="1">
              <a:solidFill>
                <a:schemeClr val="bg1"/>
              </a:solidFill>
              <a:latin typeface="Century Gothic" charset="0"/>
              <a:cs typeface="Arial" charset="0"/>
            </a:endParaRPr>
          </a:p>
          <a:p>
            <a:pPr algn="ctr" defTabSz="914400">
              <a:lnSpc>
                <a:spcPct val="110000"/>
              </a:lnSpc>
            </a:pPr>
            <a:r>
              <a:rPr lang="de-DE" sz="2000" b="1">
                <a:solidFill>
                  <a:schemeClr val="bg1"/>
                </a:solidFill>
                <a:latin typeface="Century Gothic" charset="0"/>
                <a:cs typeface="Arial" charset="0"/>
              </a:rPr>
              <a:t>Stressoren</a:t>
            </a:r>
          </a:p>
          <a:p>
            <a:pPr defTabSz="914400">
              <a:lnSpc>
                <a:spcPct val="110000"/>
              </a:lnSpc>
            </a:pPr>
            <a:endParaRPr lang="de-DE" sz="2000" b="1">
              <a:solidFill>
                <a:schemeClr val="bg1"/>
              </a:solidFill>
              <a:latin typeface="Century Gothic" charset="0"/>
              <a:cs typeface="Arial" charset="0"/>
            </a:endParaRPr>
          </a:p>
          <a:p>
            <a:pPr defTabSz="914400">
              <a:lnSpc>
                <a:spcPct val="110000"/>
              </a:lnSpc>
            </a:pPr>
            <a:endParaRPr lang="de-DE" sz="2000" b="1">
              <a:solidFill>
                <a:schemeClr val="bg1"/>
              </a:solidFill>
              <a:latin typeface="Century Gothic" charset="0"/>
              <a:cs typeface="Arial" charset="0"/>
            </a:endParaRPr>
          </a:p>
        </p:txBody>
      </p:sp>
      <p:sp>
        <p:nvSpPr>
          <p:cNvPr id="1353741" name="Textfeld 17"/>
          <p:cNvSpPr txBox="1">
            <a:spLocks noChangeArrowheads="1"/>
          </p:cNvSpPr>
          <p:nvPr/>
        </p:nvSpPr>
        <p:spPr bwMode="auto">
          <a:xfrm>
            <a:off x="5148263" y="4437063"/>
            <a:ext cx="3887787" cy="1446212"/>
          </a:xfrm>
          <a:prstGeom prst="rect">
            <a:avLst/>
          </a:prstGeom>
          <a:solidFill>
            <a:srgbClr val="008000"/>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a:lnSpc>
                <a:spcPct val="110000"/>
              </a:lnSpc>
            </a:pPr>
            <a:r>
              <a:rPr lang="de-DE" sz="2000" b="1">
                <a:solidFill>
                  <a:schemeClr val="bg1"/>
                </a:solidFill>
                <a:latin typeface="Century Gothic" charset="0"/>
                <a:cs typeface="Arial" charset="0"/>
              </a:rPr>
              <a:t>Körperliche, emotionale, mentale und verhaltensbezogene Aktivierung</a:t>
            </a:r>
          </a:p>
        </p:txBody>
      </p:sp>
      <p:sp>
        <p:nvSpPr>
          <p:cNvPr id="1353744" name="Textfeld 19"/>
          <p:cNvSpPr txBox="1">
            <a:spLocks noChangeArrowheads="1"/>
          </p:cNvSpPr>
          <p:nvPr/>
        </p:nvSpPr>
        <p:spPr bwMode="auto">
          <a:xfrm>
            <a:off x="3203575" y="5883275"/>
            <a:ext cx="1812925" cy="912813"/>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a:lnSpc>
                <a:spcPct val="110000"/>
              </a:lnSpc>
            </a:pPr>
            <a:r>
              <a:rPr lang="de-DE" sz="900" b="1">
                <a:solidFill>
                  <a:schemeClr val="bg1"/>
                </a:solidFill>
                <a:latin typeface="Century Gothic" charset="0"/>
                <a:cs typeface="Arial" charset="0"/>
              </a:rPr>
              <a:t>Langfristig </a:t>
            </a:r>
            <a:r>
              <a:rPr lang="de-DE" sz="2000" b="1">
                <a:solidFill>
                  <a:schemeClr val="bg1"/>
                </a:solidFill>
                <a:latin typeface="Century Gothic" charset="0"/>
                <a:cs typeface="Arial" charset="0"/>
              </a:rPr>
              <a:t>Erschöpfung Krankheit</a:t>
            </a:r>
          </a:p>
        </p:txBody>
      </p:sp>
      <p:grpSp>
        <p:nvGrpSpPr>
          <p:cNvPr id="1353752" name="Group 24"/>
          <p:cNvGrpSpPr>
            <a:grpSpLocks/>
          </p:cNvGrpSpPr>
          <p:nvPr/>
        </p:nvGrpSpPr>
        <p:grpSpPr bwMode="auto">
          <a:xfrm>
            <a:off x="3492500" y="1989138"/>
            <a:ext cx="1270000" cy="863600"/>
            <a:chOff x="2216" y="1253"/>
            <a:chExt cx="800" cy="544"/>
          </a:xfrm>
        </p:grpSpPr>
        <p:sp>
          <p:nvSpPr>
            <p:cNvPr id="21" name="Pfeil nach oben und unten 20"/>
            <p:cNvSpPr/>
            <p:nvPr/>
          </p:nvSpPr>
          <p:spPr bwMode="auto">
            <a:xfrm>
              <a:off x="2216" y="1253"/>
              <a:ext cx="181" cy="544"/>
            </a:xfrm>
            <a:prstGeom prst="upDownArrow">
              <a:avLst/>
            </a:prstGeom>
            <a:gradFill flip="none" rotWithShape="1">
              <a:gsLst>
                <a:gs pos="0">
                  <a:srgbClr val="FF0000"/>
                </a:gs>
                <a:gs pos="50000">
                  <a:schemeClr val="accent1">
                    <a:shade val="67500"/>
                    <a:satMod val="115000"/>
                  </a:schemeClr>
                </a:gs>
                <a:gs pos="100000">
                  <a:schemeClr val="accent1">
                    <a:shade val="100000"/>
                    <a:satMod val="115000"/>
                  </a:schemeClr>
                </a:gs>
              </a:gsLst>
              <a:lin ang="2700000" scaled="1"/>
              <a:tileRect/>
            </a:gradFill>
            <a:ln w="9525" cap="flat" cmpd="sng" algn="ctr">
              <a:solidFill>
                <a:schemeClr val="tx1"/>
              </a:solidFill>
              <a:prstDash val="solid"/>
              <a:round/>
              <a:headEnd type="none" w="med" len="med"/>
              <a:tailEnd type="none" w="med" len="med"/>
            </a:ln>
            <a:effectLst/>
            <a:extLst/>
          </p:spPr>
          <p:txBody>
            <a:bodyPr/>
            <a:lstStyle/>
            <a:p>
              <a:pPr defTabSz="914400" eaLnBrk="0" hangingPunct="0">
                <a:lnSpc>
                  <a:spcPct val="110000"/>
                </a:lnSpc>
                <a:defRPr/>
              </a:pPr>
              <a:endParaRPr lang="de-DE" sz="1400">
                <a:latin typeface="Century Gothic" pitchFamily="34" charset="0"/>
                <a:ea typeface="+mn-ea"/>
                <a:cs typeface="+mn-cs"/>
              </a:endParaRPr>
            </a:p>
          </p:txBody>
        </p:sp>
        <p:sp>
          <p:nvSpPr>
            <p:cNvPr id="23" name="Pfeil nach oben und unten 22"/>
            <p:cNvSpPr/>
            <p:nvPr/>
          </p:nvSpPr>
          <p:spPr bwMode="auto">
            <a:xfrm>
              <a:off x="2524" y="1253"/>
              <a:ext cx="181" cy="544"/>
            </a:xfrm>
            <a:prstGeom prst="upDownArrow">
              <a:avLst/>
            </a:prstGeom>
            <a:gradFill flip="none" rotWithShape="1">
              <a:gsLst>
                <a:gs pos="0">
                  <a:srgbClr val="FF0000"/>
                </a:gs>
                <a:gs pos="50000">
                  <a:schemeClr val="accent1">
                    <a:shade val="67500"/>
                    <a:satMod val="115000"/>
                  </a:schemeClr>
                </a:gs>
                <a:gs pos="100000">
                  <a:schemeClr val="accent1">
                    <a:shade val="100000"/>
                    <a:satMod val="115000"/>
                  </a:schemeClr>
                </a:gs>
              </a:gsLst>
              <a:lin ang="2700000" scaled="1"/>
              <a:tileRect/>
            </a:gradFill>
            <a:ln w="9525" cap="flat" cmpd="sng" algn="ctr">
              <a:solidFill>
                <a:schemeClr val="tx1"/>
              </a:solidFill>
              <a:prstDash val="solid"/>
              <a:round/>
              <a:headEnd type="none" w="med" len="med"/>
              <a:tailEnd type="none" w="med" len="med"/>
            </a:ln>
            <a:effectLst/>
            <a:extLst/>
          </p:spPr>
          <p:txBody>
            <a:bodyPr/>
            <a:lstStyle/>
            <a:p>
              <a:pPr defTabSz="914400" eaLnBrk="0" hangingPunct="0">
                <a:lnSpc>
                  <a:spcPct val="110000"/>
                </a:lnSpc>
                <a:defRPr/>
              </a:pPr>
              <a:endParaRPr lang="de-DE" sz="1400">
                <a:latin typeface="Century Gothic" pitchFamily="34" charset="0"/>
                <a:ea typeface="+mn-ea"/>
                <a:cs typeface="+mn-cs"/>
              </a:endParaRPr>
            </a:p>
          </p:txBody>
        </p:sp>
        <p:sp>
          <p:nvSpPr>
            <p:cNvPr id="24" name="Pfeil nach oben und unten 23"/>
            <p:cNvSpPr/>
            <p:nvPr/>
          </p:nvSpPr>
          <p:spPr bwMode="auto">
            <a:xfrm>
              <a:off x="2834" y="1253"/>
              <a:ext cx="182" cy="544"/>
            </a:xfrm>
            <a:prstGeom prst="upDownArrow">
              <a:avLst/>
            </a:prstGeom>
            <a:gradFill flip="none" rotWithShape="1">
              <a:gsLst>
                <a:gs pos="0">
                  <a:srgbClr val="FF0000"/>
                </a:gs>
                <a:gs pos="50000">
                  <a:schemeClr val="accent1">
                    <a:shade val="67500"/>
                    <a:satMod val="115000"/>
                  </a:schemeClr>
                </a:gs>
                <a:gs pos="100000">
                  <a:schemeClr val="accent1">
                    <a:shade val="100000"/>
                    <a:satMod val="115000"/>
                  </a:schemeClr>
                </a:gs>
              </a:gsLst>
              <a:lin ang="2700000" scaled="1"/>
              <a:tileRect/>
            </a:gradFill>
            <a:ln w="9525" cap="flat" cmpd="sng" algn="ctr">
              <a:solidFill>
                <a:schemeClr val="tx1"/>
              </a:solidFill>
              <a:prstDash val="solid"/>
              <a:round/>
              <a:headEnd type="none" w="med" len="med"/>
              <a:tailEnd type="none" w="med" len="med"/>
            </a:ln>
            <a:effectLst/>
            <a:extLst/>
          </p:spPr>
          <p:txBody>
            <a:bodyPr/>
            <a:lstStyle/>
            <a:p>
              <a:pPr defTabSz="914400" eaLnBrk="0" hangingPunct="0">
                <a:lnSpc>
                  <a:spcPct val="110000"/>
                </a:lnSpc>
                <a:defRPr/>
              </a:pPr>
              <a:endParaRPr lang="de-DE" sz="1400">
                <a:latin typeface="Century Gothic" pitchFamily="34" charset="0"/>
                <a:ea typeface="+mn-ea"/>
                <a:cs typeface="+mn-cs"/>
              </a:endParaRPr>
            </a:p>
          </p:txBody>
        </p:sp>
      </p:grpSp>
      <p:grpSp>
        <p:nvGrpSpPr>
          <p:cNvPr id="1353755" name="Group 27"/>
          <p:cNvGrpSpPr>
            <a:grpSpLocks/>
          </p:cNvGrpSpPr>
          <p:nvPr/>
        </p:nvGrpSpPr>
        <p:grpSpPr bwMode="auto">
          <a:xfrm>
            <a:off x="2484438" y="5705475"/>
            <a:ext cx="3246437" cy="1152525"/>
            <a:chOff x="1565" y="3594"/>
            <a:chExt cx="2045" cy="726"/>
          </a:xfrm>
        </p:grpSpPr>
        <p:sp>
          <p:nvSpPr>
            <p:cNvPr id="9237" name="Nach rechts gekrümmter Pfeil 11"/>
            <p:cNvSpPr>
              <a:spLocks noChangeArrowheads="1"/>
            </p:cNvSpPr>
            <p:nvPr/>
          </p:nvSpPr>
          <p:spPr bwMode="auto">
            <a:xfrm>
              <a:off x="1565" y="3594"/>
              <a:ext cx="408" cy="726"/>
            </a:xfrm>
            <a:prstGeom prst="curvedRightArrow">
              <a:avLst>
                <a:gd name="adj1" fmla="val 25019"/>
                <a:gd name="adj2" fmla="val 50046"/>
                <a:gd name="adj3" fmla="val 25000"/>
              </a:avLst>
            </a:prstGeom>
            <a:solidFill>
              <a:srgbClr val="800000"/>
            </a:solidFill>
            <a:ln w="9525">
              <a:solidFill>
                <a:schemeClr val="tx1"/>
              </a:solidFill>
              <a:round/>
              <a:headEnd/>
              <a:tailEnd/>
            </a:ln>
          </p:spPr>
          <p:txBody>
            <a:bodyPr/>
            <a:lstStyle/>
            <a:p>
              <a:pPr defTabSz="914400" eaLnBrk="0" hangingPunct="0">
                <a:lnSpc>
                  <a:spcPct val="110000"/>
                </a:lnSpc>
              </a:pPr>
              <a:endParaRPr lang="de-DE" sz="1400">
                <a:latin typeface="Century Gothic" charset="0"/>
                <a:cs typeface="Arial" charset="0"/>
              </a:endParaRPr>
            </a:p>
          </p:txBody>
        </p:sp>
        <p:sp>
          <p:nvSpPr>
            <p:cNvPr id="9238" name="Nach links gekrümmter Pfeil 18"/>
            <p:cNvSpPr>
              <a:spLocks noChangeArrowheads="1"/>
            </p:cNvSpPr>
            <p:nvPr/>
          </p:nvSpPr>
          <p:spPr bwMode="auto">
            <a:xfrm>
              <a:off x="3202" y="3594"/>
              <a:ext cx="408" cy="726"/>
            </a:xfrm>
            <a:prstGeom prst="curvedLeftArrow">
              <a:avLst>
                <a:gd name="adj1" fmla="val 25019"/>
                <a:gd name="adj2" fmla="val 50046"/>
                <a:gd name="adj3" fmla="val 25000"/>
              </a:avLst>
            </a:prstGeom>
            <a:solidFill>
              <a:srgbClr val="800000"/>
            </a:solidFill>
            <a:ln w="9525">
              <a:solidFill>
                <a:schemeClr val="tx1"/>
              </a:solidFill>
              <a:round/>
              <a:headEnd/>
              <a:tailEnd/>
            </a:ln>
          </p:spPr>
          <p:txBody>
            <a:bodyPr/>
            <a:lstStyle/>
            <a:p>
              <a:pPr defTabSz="914400" eaLnBrk="0" hangingPunct="0">
                <a:lnSpc>
                  <a:spcPct val="110000"/>
                </a:lnSpc>
              </a:pPr>
              <a:endParaRPr lang="de-DE" sz="1400">
                <a:latin typeface="Century Gothic" charset="0"/>
                <a:cs typeface="Arial" charset="0"/>
              </a:endParaRPr>
            </a:p>
          </p:txBody>
        </p:sp>
      </p:grpSp>
      <p:grpSp>
        <p:nvGrpSpPr>
          <p:cNvPr id="1353745" name="Group 25"/>
          <p:cNvGrpSpPr>
            <a:grpSpLocks/>
          </p:cNvGrpSpPr>
          <p:nvPr/>
        </p:nvGrpSpPr>
        <p:grpSpPr bwMode="auto">
          <a:xfrm>
            <a:off x="3484563" y="3933825"/>
            <a:ext cx="1311275" cy="863600"/>
            <a:chOff x="2190" y="2478"/>
            <a:chExt cx="826" cy="544"/>
          </a:xfrm>
        </p:grpSpPr>
        <p:sp>
          <p:nvSpPr>
            <p:cNvPr id="27" name="Pfeil nach oben und unten 26"/>
            <p:cNvSpPr/>
            <p:nvPr/>
          </p:nvSpPr>
          <p:spPr bwMode="auto">
            <a:xfrm>
              <a:off x="2190" y="2478"/>
              <a:ext cx="181" cy="544"/>
            </a:xfrm>
            <a:prstGeom prst="upDownArrow">
              <a:avLst/>
            </a:prstGeom>
            <a:gradFill flip="none" rotWithShape="1">
              <a:gsLst>
                <a:gs pos="0">
                  <a:srgbClr val="008000"/>
                </a:gs>
                <a:gs pos="50000">
                  <a:schemeClr val="accent1">
                    <a:shade val="67500"/>
                    <a:satMod val="115000"/>
                  </a:schemeClr>
                </a:gs>
                <a:gs pos="100000">
                  <a:schemeClr val="accent1">
                    <a:shade val="100000"/>
                    <a:satMod val="115000"/>
                  </a:schemeClr>
                </a:gs>
              </a:gsLst>
              <a:lin ang="16200000" scaled="1"/>
              <a:tileRect/>
            </a:gradFill>
            <a:ln w="9525" cap="flat" cmpd="sng" algn="ctr">
              <a:solidFill>
                <a:schemeClr val="tx1"/>
              </a:solidFill>
              <a:prstDash val="solid"/>
              <a:round/>
              <a:headEnd type="none" w="med" len="med"/>
              <a:tailEnd type="none" w="med" len="med"/>
            </a:ln>
            <a:effectLst/>
            <a:extLst/>
          </p:spPr>
          <p:txBody>
            <a:bodyPr/>
            <a:lstStyle/>
            <a:p>
              <a:pPr defTabSz="914400" eaLnBrk="0" hangingPunct="0">
                <a:lnSpc>
                  <a:spcPct val="110000"/>
                </a:lnSpc>
                <a:defRPr/>
              </a:pPr>
              <a:endParaRPr lang="de-DE" sz="1400">
                <a:latin typeface="Century Gothic" pitchFamily="34" charset="0"/>
                <a:ea typeface="+mn-ea"/>
                <a:cs typeface="+mn-cs"/>
              </a:endParaRPr>
            </a:p>
          </p:txBody>
        </p:sp>
        <p:sp>
          <p:nvSpPr>
            <p:cNvPr id="28" name="Pfeil nach oben und unten 27"/>
            <p:cNvSpPr/>
            <p:nvPr/>
          </p:nvSpPr>
          <p:spPr bwMode="auto">
            <a:xfrm>
              <a:off x="2509" y="2478"/>
              <a:ext cx="182" cy="544"/>
            </a:xfrm>
            <a:prstGeom prst="upDownArrow">
              <a:avLst/>
            </a:prstGeom>
            <a:gradFill flip="none" rotWithShape="1">
              <a:gsLst>
                <a:gs pos="0">
                  <a:srgbClr val="008000"/>
                </a:gs>
                <a:gs pos="50000">
                  <a:schemeClr val="accent1">
                    <a:shade val="67500"/>
                    <a:satMod val="115000"/>
                  </a:schemeClr>
                </a:gs>
                <a:gs pos="100000">
                  <a:schemeClr val="accent1">
                    <a:shade val="100000"/>
                    <a:satMod val="115000"/>
                  </a:schemeClr>
                </a:gs>
              </a:gsLst>
              <a:lin ang="16200000" scaled="1"/>
              <a:tileRect/>
            </a:gradFill>
            <a:ln w="9525" cap="flat" cmpd="sng" algn="ctr">
              <a:solidFill>
                <a:schemeClr val="tx1"/>
              </a:solidFill>
              <a:prstDash val="solid"/>
              <a:round/>
              <a:headEnd type="none" w="med" len="med"/>
              <a:tailEnd type="none" w="med" len="med"/>
            </a:ln>
            <a:effectLst/>
            <a:extLst/>
          </p:spPr>
          <p:txBody>
            <a:bodyPr/>
            <a:lstStyle/>
            <a:p>
              <a:pPr defTabSz="914400" eaLnBrk="0" hangingPunct="0">
                <a:lnSpc>
                  <a:spcPct val="110000"/>
                </a:lnSpc>
                <a:defRPr/>
              </a:pPr>
              <a:endParaRPr lang="de-DE" sz="1400">
                <a:latin typeface="Century Gothic" pitchFamily="34" charset="0"/>
                <a:ea typeface="+mn-ea"/>
                <a:cs typeface="+mn-cs"/>
              </a:endParaRPr>
            </a:p>
          </p:txBody>
        </p:sp>
        <p:sp>
          <p:nvSpPr>
            <p:cNvPr id="29" name="Pfeil nach oben und unten 28"/>
            <p:cNvSpPr/>
            <p:nvPr/>
          </p:nvSpPr>
          <p:spPr bwMode="auto">
            <a:xfrm>
              <a:off x="2835" y="2478"/>
              <a:ext cx="181" cy="544"/>
            </a:xfrm>
            <a:prstGeom prst="upDownArrow">
              <a:avLst/>
            </a:prstGeom>
            <a:gradFill flip="none" rotWithShape="1">
              <a:gsLst>
                <a:gs pos="0">
                  <a:srgbClr val="008000"/>
                </a:gs>
                <a:gs pos="50000">
                  <a:schemeClr val="accent1">
                    <a:shade val="67500"/>
                    <a:satMod val="115000"/>
                  </a:schemeClr>
                </a:gs>
                <a:gs pos="100000">
                  <a:schemeClr val="accent1">
                    <a:shade val="100000"/>
                    <a:satMod val="115000"/>
                  </a:schemeClr>
                </a:gs>
              </a:gsLst>
              <a:lin ang="16200000" scaled="1"/>
              <a:tileRect/>
            </a:gradFill>
            <a:ln w="9525" cap="flat" cmpd="sng" algn="ctr">
              <a:solidFill>
                <a:schemeClr val="tx1"/>
              </a:solidFill>
              <a:prstDash val="solid"/>
              <a:round/>
              <a:headEnd type="none" w="med" len="med"/>
              <a:tailEnd type="none" w="med" len="med"/>
            </a:ln>
            <a:effectLst/>
            <a:extLst/>
          </p:spPr>
          <p:txBody>
            <a:bodyPr/>
            <a:lstStyle/>
            <a:p>
              <a:pPr defTabSz="914400" eaLnBrk="0" hangingPunct="0">
                <a:lnSpc>
                  <a:spcPct val="110000"/>
                </a:lnSpc>
                <a:defRPr/>
              </a:pPr>
              <a:endParaRPr lang="de-DE" sz="1400">
                <a:latin typeface="Century Gothic" pitchFamily="34" charset="0"/>
                <a:ea typeface="+mn-ea"/>
                <a:cs typeface="+mn-cs"/>
              </a:endParaRPr>
            </a:p>
          </p:txBody>
        </p:sp>
      </p:grpSp>
      <p:pic>
        <p:nvPicPr>
          <p:cNvPr id="30" name="Bild 29" descr="logo-black.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5920" y="6135453"/>
            <a:ext cx="1568080" cy="722547"/>
          </a:xfrm>
          <a:prstGeom prst="rect">
            <a:avLst/>
          </a:prstGeom>
        </p:spPr>
      </p:pic>
    </p:spTree>
    <p:extLst>
      <p:ext uri="{BB962C8B-B14F-4D97-AF65-F5344CB8AC3E}">
        <p14:creationId xmlns:p14="http://schemas.microsoft.com/office/powerpoint/2010/main" val="199155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537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5373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5373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5373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5373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5374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35375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353745"/>
                                        </p:tgtEl>
                                        <p:attrNameLst>
                                          <p:attrName>style.visibility</p:attrName>
                                        </p:attrNameLst>
                                      </p:cBhvr>
                                      <p:to>
                                        <p:strVal val="visible"/>
                                      </p:to>
                                    </p:set>
                                    <p:anim calcmode="lin" valueType="num">
                                      <p:cBhvr additive="base">
                                        <p:cTn id="35" dur="500" fill="hold"/>
                                        <p:tgtEl>
                                          <p:spTgt spid="1353745"/>
                                        </p:tgtEl>
                                        <p:attrNameLst>
                                          <p:attrName>ppt_x</p:attrName>
                                        </p:attrNameLst>
                                      </p:cBhvr>
                                      <p:tavLst>
                                        <p:tav tm="0">
                                          <p:val>
                                            <p:strVal val="#ppt_x"/>
                                          </p:val>
                                        </p:tav>
                                        <p:tav tm="100000">
                                          <p:val>
                                            <p:strVal val="#ppt_x"/>
                                          </p:val>
                                        </p:tav>
                                      </p:tavLst>
                                    </p:anim>
                                    <p:anim calcmode="lin" valueType="num">
                                      <p:cBhvr additive="base">
                                        <p:cTn id="36" dur="500" fill="hold"/>
                                        <p:tgtEl>
                                          <p:spTgt spid="1353745"/>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353755"/>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537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3736" grpId="0" animBg="1"/>
      <p:bldP spid="1353737" grpId="0" animBg="1"/>
      <p:bldP spid="1353738" grpId="0" animBg="1"/>
      <p:bldP spid="1353739" grpId="0" animBg="1"/>
      <p:bldP spid="1353740" grpId="0" animBg="1"/>
      <p:bldP spid="1353741" grpId="0" animBg="1"/>
      <p:bldP spid="13537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el 1"/>
          <p:cNvSpPr>
            <a:spLocks noGrp="1"/>
          </p:cNvSpPr>
          <p:nvPr>
            <p:ph type="ctrTitle" idx="4294967295"/>
          </p:nvPr>
        </p:nvSpPr>
        <p:spPr bwMode="auto">
          <a:xfrm>
            <a:off x="304800" y="76200"/>
            <a:ext cx="8575964" cy="990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p>
            <a:pPr algn="l" eaLnBrk="1" hangingPunct="1"/>
            <a:r>
              <a:rPr lang="de-DE" sz="2000" dirty="0">
                <a:latin typeface="Arial Bold" charset="0"/>
                <a:ea typeface="ＭＳ Ｐゴシック" charset="0"/>
                <a:cs typeface="ＭＳ Ｐゴシック" charset="0"/>
              </a:rPr>
              <a:t>Was der Einzelne tun kann:</a:t>
            </a:r>
            <a:r>
              <a:rPr lang="de-DE" sz="2400" dirty="0">
                <a:latin typeface="Arial Bold" charset="0"/>
                <a:ea typeface="ＭＳ Ｐゴシック" charset="0"/>
                <a:cs typeface="ＭＳ Ｐゴシック" charset="0"/>
              </a:rPr>
              <a:t/>
            </a:r>
            <a:br>
              <a:rPr lang="de-DE" sz="2400" dirty="0">
                <a:latin typeface="Arial Bold" charset="0"/>
                <a:ea typeface="ＭＳ Ｐゴシック" charset="0"/>
                <a:cs typeface="ＭＳ Ｐゴシック" charset="0"/>
              </a:rPr>
            </a:br>
            <a:r>
              <a:rPr lang="de-DE" sz="2300" dirty="0">
                <a:latin typeface="Arial Bold" charset="0"/>
                <a:ea typeface="ＭＳ Ｐゴシック" charset="0"/>
                <a:cs typeface="ＭＳ Ｐゴシック" charset="0"/>
              </a:rPr>
              <a:t>Die 3 Säulen der individuellen </a:t>
            </a:r>
            <a:r>
              <a:rPr lang="de-DE" sz="2300" dirty="0" smtClean="0">
                <a:latin typeface="Arial Bold" charset="0"/>
                <a:ea typeface="ＭＳ Ｐゴシック" charset="0"/>
                <a:cs typeface="ＭＳ Ｐゴシック" charset="0"/>
              </a:rPr>
              <a:t>Stresskompetenz (nach Kaluza)</a:t>
            </a:r>
            <a:endParaRPr lang="de-DE" sz="2300" dirty="0">
              <a:latin typeface="Arial Bold" charset="0"/>
              <a:ea typeface="ＭＳ Ｐゴシック" charset="0"/>
              <a:cs typeface="ＭＳ Ｐゴシック" charset="0"/>
            </a:endParaRPr>
          </a:p>
        </p:txBody>
      </p:sp>
      <p:sp>
        <p:nvSpPr>
          <p:cNvPr id="207875" name="Rectangle 5"/>
          <p:cNvSpPr>
            <a:spLocks noChangeArrowheads="1"/>
          </p:cNvSpPr>
          <p:nvPr/>
        </p:nvSpPr>
        <p:spPr bwMode="auto">
          <a:xfrm>
            <a:off x="304800" y="1371600"/>
            <a:ext cx="2597150" cy="1368425"/>
          </a:xfrm>
          <a:prstGeom prst="rect">
            <a:avLst/>
          </a:prstGeom>
          <a:solidFill>
            <a:srgbClr val="A7020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p>
            <a:pPr algn="ctr" eaLnBrk="0" hangingPunct="0">
              <a:lnSpc>
                <a:spcPct val="150000"/>
              </a:lnSpc>
            </a:pPr>
            <a:r>
              <a:rPr lang="de-DE" sz="3400">
                <a:solidFill>
                  <a:schemeClr val="bg1"/>
                </a:solidFill>
                <a:latin typeface="Arial Bold" charset="0"/>
              </a:rPr>
              <a:t>Stressoren</a:t>
            </a:r>
          </a:p>
        </p:txBody>
      </p:sp>
      <p:sp>
        <p:nvSpPr>
          <p:cNvPr id="207876" name="Rectangle 2"/>
          <p:cNvSpPr>
            <a:spLocks noChangeArrowheads="1"/>
          </p:cNvSpPr>
          <p:nvPr/>
        </p:nvSpPr>
        <p:spPr bwMode="auto">
          <a:xfrm>
            <a:off x="304800" y="2974975"/>
            <a:ext cx="2597150" cy="1603375"/>
          </a:xfrm>
          <a:prstGeom prst="rect">
            <a:avLst/>
          </a:prstGeom>
          <a:solidFill>
            <a:srgbClr val="FFE71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de-DE" sz="2600">
                <a:latin typeface="Arial Bold" charset="0"/>
              </a:rPr>
              <a:t>Persönliche </a:t>
            </a:r>
          </a:p>
          <a:p>
            <a:pPr algn="ctr"/>
            <a:r>
              <a:rPr lang="de-DE" sz="2600">
                <a:latin typeface="Arial Bold" charset="0"/>
              </a:rPr>
              <a:t>Stress-</a:t>
            </a:r>
          </a:p>
          <a:p>
            <a:pPr algn="ctr"/>
            <a:r>
              <a:rPr lang="de-DE" sz="2600">
                <a:latin typeface="Arial Bold" charset="0"/>
              </a:rPr>
              <a:t>verstärker</a:t>
            </a:r>
          </a:p>
          <a:p>
            <a:pPr algn="ctr" eaLnBrk="0" hangingPunct="0"/>
            <a:endParaRPr lang="de-DE" sz="2600">
              <a:latin typeface="Arial Bold" charset="0"/>
            </a:endParaRPr>
          </a:p>
        </p:txBody>
      </p:sp>
      <p:sp>
        <p:nvSpPr>
          <p:cNvPr id="207877" name="AutoShape 9"/>
          <p:cNvSpPr>
            <a:spLocks noChangeArrowheads="1"/>
          </p:cNvSpPr>
          <p:nvPr/>
        </p:nvSpPr>
        <p:spPr bwMode="auto">
          <a:xfrm>
            <a:off x="1401763" y="2276475"/>
            <a:ext cx="431800" cy="788988"/>
          </a:xfrm>
          <a:prstGeom prst="upDownArrow">
            <a:avLst>
              <a:gd name="adj1" fmla="val 50000"/>
              <a:gd name="adj2" fmla="val 44132"/>
            </a:avLst>
          </a:prstGeom>
          <a:gradFill rotWithShape="1">
            <a:gsLst>
              <a:gs pos="0">
                <a:srgbClr val="E23147">
                  <a:alpha val="50998"/>
                </a:srgbClr>
              </a:gs>
              <a:gs pos="100000">
                <a:srgbClr val="FFFF00"/>
              </a:gs>
            </a:gsLst>
            <a:lin ang="5400000" scaled="1"/>
          </a:gradFill>
          <a:ln w="28575">
            <a:solidFill>
              <a:schemeClr val="tx1"/>
            </a:solidFill>
            <a:miter lim="800000"/>
            <a:headEnd/>
            <a:tailEnd/>
          </a:ln>
        </p:spPr>
        <p:txBody>
          <a:bodyPr wrap="none" anchor="ctr"/>
          <a:lstStyle/>
          <a:p>
            <a:endParaRPr lang="de-DE">
              <a:latin typeface="Arial Bold" charset="0"/>
            </a:endParaRPr>
          </a:p>
        </p:txBody>
      </p:sp>
      <p:sp>
        <p:nvSpPr>
          <p:cNvPr id="207878" name="AutoShape 10"/>
          <p:cNvSpPr>
            <a:spLocks noChangeArrowheads="1"/>
          </p:cNvSpPr>
          <p:nvPr/>
        </p:nvSpPr>
        <p:spPr bwMode="auto">
          <a:xfrm>
            <a:off x="2259013" y="2276475"/>
            <a:ext cx="422275" cy="820738"/>
          </a:xfrm>
          <a:prstGeom prst="upDownArrow">
            <a:avLst>
              <a:gd name="adj1" fmla="val 50000"/>
              <a:gd name="adj2" fmla="val 46944"/>
            </a:avLst>
          </a:prstGeom>
          <a:gradFill rotWithShape="1">
            <a:gsLst>
              <a:gs pos="0">
                <a:srgbClr val="E23147">
                  <a:alpha val="50998"/>
                </a:srgbClr>
              </a:gs>
              <a:gs pos="100000">
                <a:srgbClr val="FFFF00"/>
              </a:gs>
            </a:gsLst>
            <a:lin ang="5400000" scaled="1"/>
          </a:gradFill>
          <a:ln w="28575">
            <a:solidFill>
              <a:schemeClr val="tx1"/>
            </a:solidFill>
            <a:miter lim="800000"/>
            <a:headEnd/>
            <a:tailEnd/>
          </a:ln>
        </p:spPr>
        <p:txBody>
          <a:bodyPr wrap="none" anchor="ctr"/>
          <a:lstStyle/>
          <a:p>
            <a:endParaRPr lang="de-DE">
              <a:latin typeface="Arial Bold" charset="0"/>
            </a:endParaRPr>
          </a:p>
        </p:txBody>
      </p:sp>
      <p:sp>
        <p:nvSpPr>
          <p:cNvPr id="207879" name="AutoShape 11"/>
          <p:cNvSpPr>
            <a:spLocks noChangeArrowheads="1"/>
          </p:cNvSpPr>
          <p:nvPr/>
        </p:nvSpPr>
        <p:spPr bwMode="auto">
          <a:xfrm>
            <a:off x="541338" y="2276475"/>
            <a:ext cx="422275" cy="777875"/>
          </a:xfrm>
          <a:prstGeom prst="upDownArrow">
            <a:avLst>
              <a:gd name="adj1" fmla="val 50000"/>
              <a:gd name="adj2" fmla="val 44492"/>
            </a:avLst>
          </a:prstGeom>
          <a:gradFill rotWithShape="1">
            <a:gsLst>
              <a:gs pos="0">
                <a:srgbClr val="E03127">
                  <a:alpha val="50998"/>
                </a:srgbClr>
              </a:gs>
              <a:gs pos="100000">
                <a:srgbClr val="FFFF00"/>
              </a:gs>
            </a:gsLst>
            <a:lin ang="5400000" scaled="1"/>
          </a:gradFill>
          <a:ln w="28575">
            <a:solidFill>
              <a:schemeClr val="tx1"/>
            </a:solidFill>
            <a:miter lim="800000"/>
            <a:headEnd/>
            <a:tailEnd/>
          </a:ln>
        </p:spPr>
        <p:txBody>
          <a:bodyPr wrap="none" anchor="ctr"/>
          <a:lstStyle/>
          <a:p>
            <a:endParaRPr lang="de-DE">
              <a:latin typeface="Arial Bold" charset="0"/>
            </a:endParaRPr>
          </a:p>
        </p:txBody>
      </p:sp>
      <p:sp>
        <p:nvSpPr>
          <p:cNvPr id="207880" name="Rectangle 16"/>
          <p:cNvSpPr>
            <a:spLocks noChangeArrowheads="1"/>
          </p:cNvSpPr>
          <p:nvPr/>
        </p:nvSpPr>
        <p:spPr bwMode="auto">
          <a:xfrm>
            <a:off x="304800" y="4841875"/>
            <a:ext cx="2597150" cy="1254125"/>
          </a:xfrm>
          <a:prstGeom prst="rect">
            <a:avLst/>
          </a:prstGeom>
          <a:solidFill>
            <a:srgbClr val="005800"/>
          </a:solidFill>
          <a:ln>
            <a:noFill/>
          </a:ln>
          <a:extLst/>
        </p:spPr>
        <p:txBody>
          <a:bodyPr wrap="none" anchor="ctr"/>
          <a:lstStyle/>
          <a:p>
            <a:pPr algn="ctr" eaLnBrk="0" hangingPunct="0"/>
            <a:r>
              <a:rPr lang="de-DE" sz="3200" dirty="0">
                <a:solidFill>
                  <a:schemeClr val="bg1"/>
                </a:solidFill>
                <a:latin typeface="Arial Bold" charset="0"/>
              </a:rPr>
              <a:t>Stress-</a:t>
            </a:r>
          </a:p>
          <a:p>
            <a:pPr algn="ctr" eaLnBrk="0" hangingPunct="0"/>
            <a:r>
              <a:rPr lang="de-DE" sz="3200" dirty="0" err="1">
                <a:solidFill>
                  <a:schemeClr val="bg1"/>
                </a:solidFill>
                <a:latin typeface="Arial Bold" charset="0"/>
              </a:rPr>
              <a:t>reaktion</a:t>
            </a:r>
            <a:endParaRPr lang="de-DE" sz="3200" dirty="0">
              <a:solidFill>
                <a:schemeClr val="bg1"/>
              </a:solidFill>
              <a:latin typeface="Arial Bold" charset="0"/>
            </a:endParaRPr>
          </a:p>
        </p:txBody>
      </p:sp>
      <p:grpSp>
        <p:nvGrpSpPr>
          <p:cNvPr id="207881" name="Gruppierung 9"/>
          <p:cNvGrpSpPr>
            <a:grpSpLocks noChangeAspect="1"/>
          </p:cNvGrpSpPr>
          <p:nvPr/>
        </p:nvGrpSpPr>
        <p:grpSpPr bwMode="auto">
          <a:xfrm>
            <a:off x="736600" y="4425950"/>
            <a:ext cx="1984375" cy="533400"/>
            <a:chOff x="3208338" y="4010820"/>
            <a:chExt cx="2009538" cy="540000"/>
          </a:xfrm>
        </p:grpSpPr>
        <p:sp>
          <p:nvSpPr>
            <p:cNvPr id="11" name="Rechteckiger Pfeil 10"/>
            <p:cNvSpPr/>
            <p:nvPr/>
          </p:nvSpPr>
          <p:spPr>
            <a:xfrm rot="5400000">
              <a:off x="3487345" y="3731813"/>
              <a:ext cx="540000" cy="1098012"/>
            </a:xfrm>
            <a:prstGeom prst="bentArrow">
              <a:avLst/>
            </a:prstGeom>
            <a:gradFill flip="none" rotWithShape="1">
              <a:gsLst>
                <a:gs pos="100000">
                  <a:srgbClr val="005800"/>
                </a:gs>
                <a:gs pos="0">
                  <a:srgbClr val="FFE714"/>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de-DE">
                <a:solidFill>
                  <a:schemeClr val="tx1"/>
                </a:solidFill>
                <a:latin typeface="Arial" charset="0"/>
                <a:ea typeface="ＭＳ Ｐゴシック" charset="0"/>
                <a:cs typeface="ＭＳ Ｐゴシック" charset="0"/>
              </a:endParaRPr>
            </a:p>
          </p:txBody>
        </p:sp>
        <p:sp>
          <p:nvSpPr>
            <p:cNvPr id="12" name="Freihandform 11"/>
            <p:cNvSpPr/>
            <p:nvPr/>
          </p:nvSpPr>
          <p:spPr>
            <a:xfrm rot="5400000" flipV="1">
              <a:off x="4357876" y="3690819"/>
              <a:ext cx="540000" cy="1180001"/>
            </a:xfrm>
            <a:custGeom>
              <a:avLst/>
              <a:gdLst>
                <a:gd name="connsiteX0" fmla="*/ 0 w 540000"/>
                <a:gd name="connsiteY0" fmla="*/ 1179276 h 1179276"/>
                <a:gd name="connsiteX1" fmla="*/ 0 w 540000"/>
                <a:gd name="connsiteY1" fmla="*/ 303750 h 1179276"/>
                <a:gd name="connsiteX2" fmla="*/ 236250 w 540000"/>
                <a:gd name="connsiteY2" fmla="*/ 67500 h 1179276"/>
                <a:gd name="connsiteX3" fmla="*/ 405000 w 540000"/>
                <a:gd name="connsiteY3" fmla="*/ 67500 h 1179276"/>
                <a:gd name="connsiteX4" fmla="*/ 405000 w 540000"/>
                <a:gd name="connsiteY4" fmla="*/ 0 h 1179276"/>
                <a:gd name="connsiteX5" fmla="*/ 540000 w 540000"/>
                <a:gd name="connsiteY5" fmla="*/ 135000 h 1179276"/>
                <a:gd name="connsiteX6" fmla="*/ 405000 w 540000"/>
                <a:gd name="connsiteY6" fmla="*/ 270000 h 1179276"/>
                <a:gd name="connsiteX7" fmla="*/ 405000 w 540000"/>
                <a:gd name="connsiteY7" fmla="*/ 202500 h 1179276"/>
                <a:gd name="connsiteX8" fmla="*/ 236250 w 540000"/>
                <a:gd name="connsiteY8" fmla="*/ 202500 h 1179276"/>
                <a:gd name="connsiteX9" fmla="*/ 135000 w 540000"/>
                <a:gd name="connsiteY9" fmla="*/ 303750 h 1179276"/>
                <a:gd name="connsiteX10" fmla="*/ 135000 w 540000"/>
                <a:gd name="connsiteY10" fmla="*/ 1179276 h 1179276"/>
                <a:gd name="connsiteX11" fmla="*/ 0 w 540000"/>
                <a:gd name="connsiteY11" fmla="*/ 1179276 h 117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0000" h="1179276">
                  <a:moveTo>
                    <a:pt x="0" y="1179276"/>
                  </a:moveTo>
                  <a:lnTo>
                    <a:pt x="0" y="303750"/>
                  </a:lnTo>
                  <a:cubicBezTo>
                    <a:pt x="0" y="173273"/>
                    <a:pt x="105773" y="67500"/>
                    <a:pt x="236250" y="67500"/>
                  </a:cubicBezTo>
                  <a:lnTo>
                    <a:pt x="405000" y="67500"/>
                  </a:lnTo>
                  <a:lnTo>
                    <a:pt x="405000" y="0"/>
                  </a:lnTo>
                  <a:lnTo>
                    <a:pt x="540000" y="135000"/>
                  </a:lnTo>
                  <a:lnTo>
                    <a:pt x="405000" y="270000"/>
                  </a:lnTo>
                  <a:lnTo>
                    <a:pt x="405000" y="202500"/>
                  </a:lnTo>
                  <a:lnTo>
                    <a:pt x="236250" y="202500"/>
                  </a:lnTo>
                  <a:cubicBezTo>
                    <a:pt x="180331" y="202500"/>
                    <a:pt x="135000" y="247831"/>
                    <a:pt x="135000" y="303750"/>
                  </a:cubicBezTo>
                  <a:lnTo>
                    <a:pt x="135000" y="1179276"/>
                  </a:lnTo>
                  <a:lnTo>
                    <a:pt x="0" y="1179276"/>
                  </a:lnTo>
                  <a:close/>
                </a:path>
              </a:pathLst>
            </a:custGeom>
            <a:gradFill flip="none" rotWithShape="1">
              <a:gsLst>
                <a:gs pos="0">
                  <a:srgbClr val="005800"/>
                </a:gs>
                <a:gs pos="100000">
                  <a:srgbClr val="FFE714"/>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de-DE">
                <a:solidFill>
                  <a:schemeClr val="tx1"/>
                </a:solidFill>
                <a:latin typeface="Arial" charset="0"/>
                <a:ea typeface="ＭＳ Ｐゴシック" charset="0"/>
                <a:cs typeface="ＭＳ Ｐゴシック" charset="0"/>
              </a:endParaRPr>
            </a:p>
          </p:txBody>
        </p:sp>
      </p:grpSp>
      <p:sp>
        <p:nvSpPr>
          <p:cNvPr id="207884" name="Text Box 17"/>
          <p:cNvSpPr txBox="1">
            <a:spLocks noChangeArrowheads="1"/>
          </p:cNvSpPr>
          <p:nvPr/>
        </p:nvSpPr>
        <p:spPr bwMode="auto">
          <a:xfrm>
            <a:off x="4932363" y="4854575"/>
            <a:ext cx="3078162" cy="1238250"/>
          </a:xfrm>
          <a:prstGeom prst="rect">
            <a:avLst/>
          </a:prstGeom>
          <a:solidFill>
            <a:srgbClr val="005800"/>
          </a:solid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de-DE" sz="1800" dirty="0">
                <a:solidFill>
                  <a:schemeClr val="bg1"/>
                </a:solidFill>
                <a:cs typeface="Arial" charset="0"/>
              </a:rPr>
              <a:t>Ausgleich schaffen</a:t>
            </a:r>
          </a:p>
          <a:p>
            <a:pPr algn="ctr" eaLnBrk="1" hangingPunct="1">
              <a:spcBef>
                <a:spcPct val="50000"/>
              </a:spcBef>
            </a:pPr>
            <a:endParaRPr lang="de-DE" sz="800" dirty="0">
              <a:solidFill>
                <a:schemeClr val="bg1"/>
              </a:solidFill>
              <a:cs typeface="Arial" charset="0"/>
            </a:endParaRPr>
          </a:p>
          <a:p>
            <a:pPr algn="ctr" eaLnBrk="1" hangingPunct="1">
              <a:spcBef>
                <a:spcPct val="50000"/>
              </a:spcBef>
            </a:pPr>
            <a:r>
              <a:rPr lang="de-DE" sz="1800" b="1" u="sng" dirty="0">
                <a:solidFill>
                  <a:schemeClr val="bg1"/>
                </a:solidFill>
                <a:cs typeface="Arial" charset="0"/>
              </a:rPr>
              <a:t>Regenerative Stresskompetenz</a:t>
            </a:r>
          </a:p>
        </p:txBody>
      </p:sp>
      <p:sp>
        <p:nvSpPr>
          <p:cNvPr id="16" name="Pfeil nach unten 15"/>
          <p:cNvSpPr/>
          <p:nvPr/>
        </p:nvSpPr>
        <p:spPr>
          <a:xfrm rot="5400000">
            <a:off x="3505200" y="5029200"/>
            <a:ext cx="457200" cy="914400"/>
          </a:xfrm>
          <a:prstGeom prst="downArrow">
            <a:avLst/>
          </a:prstGeom>
          <a:solidFill>
            <a:srgbClr val="A70202"/>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de-DE">
              <a:solidFill>
                <a:srgbClr val="FFFFFF"/>
              </a:solidFill>
              <a:latin typeface="Arial" charset="0"/>
              <a:ea typeface="ＭＳ Ｐゴシック" charset="0"/>
              <a:cs typeface="ＭＳ Ｐゴシック" charset="0"/>
            </a:endParaRPr>
          </a:p>
        </p:txBody>
      </p:sp>
      <p:sp>
        <p:nvSpPr>
          <p:cNvPr id="207886" name="Text Box 17"/>
          <p:cNvSpPr txBox="1">
            <a:spLocks noChangeArrowheads="1"/>
          </p:cNvSpPr>
          <p:nvPr/>
        </p:nvSpPr>
        <p:spPr bwMode="auto">
          <a:xfrm>
            <a:off x="4932363" y="3141663"/>
            <a:ext cx="3078162" cy="1523494"/>
          </a:xfrm>
          <a:prstGeom prst="rect">
            <a:avLst/>
          </a:prstGeom>
          <a:solidFill>
            <a:srgbClr val="FFE714"/>
          </a:solid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de-DE" sz="1800" dirty="0">
                <a:cs typeface="Arial" charset="0"/>
              </a:rPr>
              <a:t>Förderliche Gedanken und Einstellungen entwickeln</a:t>
            </a:r>
          </a:p>
          <a:p>
            <a:pPr algn="ctr" eaLnBrk="1" hangingPunct="1">
              <a:spcBef>
                <a:spcPct val="50000"/>
              </a:spcBef>
            </a:pPr>
            <a:endParaRPr lang="de-DE" sz="800" dirty="0">
              <a:cs typeface="Arial" charset="0"/>
            </a:endParaRPr>
          </a:p>
          <a:p>
            <a:pPr algn="ctr" eaLnBrk="1" hangingPunct="1">
              <a:spcBef>
                <a:spcPct val="50000"/>
              </a:spcBef>
            </a:pPr>
            <a:r>
              <a:rPr lang="de-DE" sz="1800" b="1" u="sng" dirty="0">
                <a:cs typeface="Arial" charset="0"/>
              </a:rPr>
              <a:t>Mentale </a:t>
            </a:r>
            <a:br>
              <a:rPr lang="de-DE" sz="1800" b="1" u="sng" dirty="0">
                <a:cs typeface="Arial" charset="0"/>
              </a:rPr>
            </a:br>
            <a:r>
              <a:rPr lang="de-DE" sz="1800" b="1" u="sng" dirty="0" smtClean="0">
                <a:cs typeface="Arial" charset="0"/>
              </a:rPr>
              <a:t>Stresskompetenz</a:t>
            </a:r>
            <a:endParaRPr lang="de-DE" sz="1800" b="1" u="sng" dirty="0">
              <a:cs typeface="Arial" charset="0"/>
            </a:endParaRPr>
          </a:p>
        </p:txBody>
      </p:sp>
      <p:sp>
        <p:nvSpPr>
          <p:cNvPr id="207887" name="Text Box 17"/>
          <p:cNvSpPr txBox="1">
            <a:spLocks noChangeArrowheads="1"/>
          </p:cNvSpPr>
          <p:nvPr/>
        </p:nvSpPr>
        <p:spPr bwMode="auto">
          <a:xfrm>
            <a:off x="4932363" y="1341438"/>
            <a:ext cx="3078162" cy="1523494"/>
          </a:xfrm>
          <a:prstGeom prst="rect">
            <a:avLst/>
          </a:prstGeom>
          <a:solidFill>
            <a:srgbClr val="A7020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de-DE" sz="1800" dirty="0">
                <a:solidFill>
                  <a:schemeClr val="bg1"/>
                </a:solidFill>
              </a:rPr>
              <a:t>Anforderungen aktiv begegnen</a:t>
            </a:r>
          </a:p>
          <a:p>
            <a:pPr algn="ctr" eaLnBrk="1" hangingPunct="1">
              <a:spcBef>
                <a:spcPct val="50000"/>
              </a:spcBef>
            </a:pPr>
            <a:endParaRPr lang="de-DE" sz="800" dirty="0">
              <a:solidFill>
                <a:schemeClr val="bg1"/>
              </a:solidFill>
            </a:endParaRPr>
          </a:p>
          <a:p>
            <a:pPr algn="ctr" eaLnBrk="1" hangingPunct="1">
              <a:spcBef>
                <a:spcPct val="50000"/>
              </a:spcBef>
            </a:pPr>
            <a:r>
              <a:rPr lang="de-DE" sz="1800" b="1" u="sng" dirty="0">
                <a:solidFill>
                  <a:schemeClr val="bg1"/>
                </a:solidFill>
              </a:rPr>
              <a:t>In</a:t>
            </a:r>
            <a:r>
              <a:rPr lang="de-DE" sz="1800" b="1" u="sng" dirty="0">
                <a:solidFill>
                  <a:schemeClr val="bg1"/>
                </a:solidFill>
                <a:cs typeface="Arial" charset="0"/>
              </a:rPr>
              <a:t>strumentelle</a:t>
            </a:r>
            <a:br>
              <a:rPr lang="de-DE" sz="1800" b="1" u="sng" dirty="0">
                <a:solidFill>
                  <a:schemeClr val="bg1"/>
                </a:solidFill>
                <a:cs typeface="Arial" charset="0"/>
              </a:rPr>
            </a:br>
            <a:r>
              <a:rPr lang="de-DE" sz="1800" b="1" u="sng" dirty="0">
                <a:solidFill>
                  <a:schemeClr val="bg1"/>
                </a:solidFill>
                <a:cs typeface="Arial" charset="0"/>
              </a:rPr>
              <a:t>Stresskompetenz</a:t>
            </a:r>
          </a:p>
        </p:txBody>
      </p:sp>
      <p:sp>
        <p:nvSpPr>
          <p:cNvPr id="2" name="Pfeil nach unten 15"/>
          <p:cNvSpPr>
            <a:spLocks noChangeArrowheads="1"/>
          </p:cNvSpPr>
          <p:nvPr/>
        </p:nvSpPr>
        <p:spPr bwMode="auto">
          <a:xfrm rot="5400000">
            <a:off x="3505200" y="1519238"/>
            <a:ext cx="457200" cy="914400"/>
          </a:xfrm>
          <a:prstGeom prst="downArrow">
            <a:avLst>
              <a:gd name="adj1" fmla="val 50000"/>
              <a:gd name="adj2" fmla="val 50000"/>
            </a:avLst>
          </a:prstGeom>
          <a:solidFill>
            <a:srgbClr val="A70202"/>
          </a:solidFill>
          <a:ln w="9525">
            <a:solidFill>
              <a:schemeClr val="bg1"/>
            </a:solidFill>
            <a:miter lim="800000"/>
            <a:headEnd/>
            <a:tailEnd/>
          </a:ln>
          <a:effectLst>
            <a:outerShdw blurRad="40000" dist="23000" dir="5400000" rotWithShape="0">
              <a:srgbClr val="000000">
                <a:alpha val="34999"/>
              </a:srgbClr>
            </a:outerShdw>
          </a:effectLst>
        </p:spPr>
        <p:txBody>
          <a:bodyPr rot="10800000" vert="eaVert" anchor="ctr"/>
          <a:lstStyle/>
          <a:p>
            <a:pPr algn="ctr"/>
            <a:endParaRPr lang="de-DE">
              <a:solidFill>
                <a:srgbClr val="FFFFFF"/>
              </a:solidFill>
            </a:endParaRPr>
          </a:p>
        </p:txBody>
      </p:sp>
      <p:sp>
        <p:nvSpPr>
          <p:cNvPr id="3" name="Pfeil nach unten 15"/>
          <p:cNvSpPr>
            <a:spLocks noChangeArrowheads="1"/>
          </p:cNvSpPr>
          <p:nvPr/>
        </p:nvSpPr>
        <p:spPr bwMode="auto">
          <a:xfrm rot="5400000">
            <a:off x="3505200" y="3319463"/>
            <a:ext cx="457200" cy="914400"/>
          </a:xfrm>
          <a:prstGeom prst="downArrow">
            <a:avLst>
              <a:gd name="adj1" fmla="val 50000"/>
              <a:gd name="adj2" fmla="val 50000"/>
            </a:avLst>
          </a:prstGeom>
          <a:solidFill>
            <a:srgbClr val="A70202"/>
          </a:solidFill>
          <a:ln w="9525">
            <a:solidFill>
              <a:schemeClr val="bg1"/>
            </a:solidFill>
            <a:miter lim="800000"/>
            <a:headEnd/>
            <a:tailEnd/>
          </a:ln>
          <a:effectLst>
            <a:outerShdw blurRad="40000" dist="23000" dir="5400000" rotWithShape="0">
              <a:srgbClr val="000000">
                <a:alpha val="34999"/>
              </a:srgbClr>
            </a:outerShdw>
          </a:effectLst>
        </p:spPr>
        <p:txBody>
          <a:bodyPr rot="10800000" vert="eaVert" anchor="ctr"/>
          <a:lstStyle/>
          <a:p>
            <a:pPr algn="ctr"/>
            <a:endParaRPr lang="de-DE">
              <a:solidFill>
                <a:srgbClr val="FFFFFF"/>
              </a:solidFill>
            </a:endParaRPr>
          </a:p>
        </p:txBody>
      </p:sp>
      <p:pic>
        <p:nvPicPr>
          <p:cNvPr id="19" name="Bild 18" descr="logo-black.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5920" y="6135453"/>
            <a:ext cx="1568080" cy="722547"/>
          </a:xfrm>
          <a:prstGeom prst="rect">
            <a:avLst/>
          </a:prstGeom>
        </p:spPr>
      </p:pic>
    </p:spTree>
    <p:extLst>
      <p:ext uri="{BB962C8B-B14F-4D97-AF65-F5344CB8AC3E}">
        <p14:creationId xmlns:p14="http://schemas.microsoft.com/office/powerpoint/2010/main" val="8773662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Text Box 4"/>
          <p:cNvSpPr txBox="1">
            <a:spLocks noChangeArrowheads="1"/>
          </p:cNvSpPr>
          <p:nvPr/>
        </p:nvSpPr>
        <p:spPr bwMode="auto">
          <a:xfrm>
            <a:off x="5800725" y="2133600"/>
            <a:ext cx="2732088" cy="387032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spcAft>
                <a:spcPts val="600"/>
              </a:spcAft>
              <a:buFont typeface="Wingdings" charset="0"/>
              <a:buAutoNum type="arabicPeriod"/>
            </a:pPr>
            <a:r>
              <a:rPr lang="de-DE" sz="1800">
                <a:solidFill>
                  <a:schemeClr val="tx2"/>
                </a:solidFill>
                <a:cs typeface="Arial" charset="0"/>
              </a:rPr>
              <a:t>Erholung aktiv gestalten (Pausen, Schlaf, Urlaub)</a:t>
            </a:r>
          </a:p>
          <a:p>
            <a:pPr defTabSz="914400" eaLnBrk="1" hangingPunct="1">
              <a:spcAft>
                <a:spcPct val="20000"/>
              </a:spcAft>
              <a:buFont typeface="Wingdings" charset="0"/>
              <a:buAutoNum type="arabicPeriod"/>
            </a:pPr>
            <a:r>
              <a:rPr lang="de-DE" sz="1800">
                <a:solidFill>
                  <a:schemeClr val="tx2"/>
                </a:solidFill>
                <a:cs typeface="Arial" charset="0"/>
              </a:rPr>
              <a:t>Freizeit als „regenerative Gegenwelt</a:t>
            </a:r>
            <a:r>
              <a:rPr lang="ja-JP" altLang="de-DE" sz="1800">
                <a:solidFill>
                  <a:schemeClr val="tx2"/>
                </a:solidFill>
                <a:cs typeface="Arial" charset="0"/>
              </a:rPr>
              <a:t>“</a:t>
            </a:r>
            <a:r>
              <a:rPr lang="de-DE" altLang="ja-JP" sz="1800">
                <a:solidFill>
                  <a:schemeClr val="tx2"/>
                </a:solidFill>
                <a:cs typeface="Arial" charset="0"/>
              </a:rPr>
              <a:t>: </a:t>
            </a:r>
            <a:br>
              <a:rPr lang="de-DE" altLang="ja-JP" sz="1800">
                <a:solidFill>
                  <a:schemeClr val="tx2"/>
                </a:solidFill>
                <a:cs typeface="Arial" charset="0"/>
              </a:rPr>
            </a:br>
            <a:r>
              <a:rPr lang="de-DE" altLang="ja-JP" sz="1800">
                <a:solidFill>
                  <a:schemeClr val="tx2"/>
                </a:solidFill>
                <a:cs typeface="Arial" charset="0"/>
              </a:rPr>
              <a:t>Genuß und Muße</a:t>
            </a:r>
          </a:p>
          <a:p>
            <a:pPr defTabSz="914400" eaLnBrk="1" hangingPunct="1">
              <a:spcAft>
                <a:spcPts val="600"/>
              </a:spcAft>
              <a:buFont typeface="Wingdings" charset="0"/>
              <a:buAutoNum type="arabicPeriod"/>
            </a:pPr>
            <a:r>
              <a:rPr lang="de-DE" sz="1800">
                <a:solidFill>
                  <a:schemeClr val="tx2"/>
                </a:solidFill>
                <a:cs typeface="Arial" charset="0"/>
              </a:rPr>
              <a:t>Körperlich und mental entspannen </a:t>
            </a:r>
          </a:p>
          <a:p>
            <a:pPr defTabSz="914400" eaLnBrk="1" hangingPunct="1">
              <a:spcAft>
                <a:spcPts val="600"/>
              </a:spcAft>
              <a:buFont typeface="Wingdings" charset="0"/>
              <a:buAutoNum type="arabicPeriod"/>
            </a:pPr>
            <a:r>
              <a:rPr lang="de-DE" sz="1800">
                <a:solidFill>
                  <a:schemeClr val="tx2"/>
                </a:solidFill>
                <a:cs typeface="Arial" charset="0"/>
              </a:rPr>
              <a:t>Sport und Bewe-gung im Alltag</a:t>
            </a:r>
          </a:p>
          <a:p>
            <a:pPr defTabSz="914400" eaLnBrk="1" hangingPunct="1">
              <a:spcAft>
                <a:spcPts val="600"/>
              </a:spcAft>
              <a:buFont typeface="Wingdings" charset="0"/>
              <a:buAutoNum type="arabicPeriod"/>
            </a:pPr>
            <a:endParaRPr lang="de-DE" sz="1800">
              <a:solidFill>
                <a:schemeClr val="tx2"/>
              </a:solidFill>
              <a:cs typeface="Arial" charset="0"/>
            </a:endParaRPr>
          </a:p>
          <a:p>
            <a:pPr defTabSz="914400" eaLnBrk="1" hangingPunct="1">
              <a:spcAft>
                <a:spcPts val="600"/>
              </a:spcAft>
              <a:buFont typeface="Wingdings" charset="0"/>
              <a:buAutoNum type="arabicPeriod"/>
            </a:pPr>
            <a:endParaRPr lang="de-DE" sz="800">
              <a:cs typeface="Arial" charset="0"/>
            </a:endParaRPr>
          </a:p>
        </p:txBody>
      </p:sp>
      <p:grpSp>
        <p:nvGrpSpPr>
          <p:cNvPr id="2" name="Text Box 5"/>
          <p:cNvGrpSpPr>
            <a:grpSpLocks noGrp="1"/>
          </p:cNvGrpSpPr>
          <p:nvPr/>
        </p:nvGrpSpPr>
        <p:grpSpPr bwMode="auto">
          <a:xfrm>
            <a:off x="2989263" y="1196975"/>
            <a:ext cx="2725737" cy="701675"/>
            <a:chOff x="1958" y="1025"/>
            <a:chExt cx="1717" cy="442"/>
          </a:xfrm>
        </p:grpSpPr>
        <p:pic>
          <p:nvPicPr>
            <p:cNvPr id="133130" name="Text Box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8" y="1025"/>
              <a:ext cx="1717" cy="442"/>
            </a:xfrm>
            <a:prstGeom prst="rect">
              <a:avLst/>
            </a:prstGeom>
            <a:gradFill rotWithShape="1">
              <a:gsLst>
                <a:gs pos="0">
                  <a:srgbClr val="FF9900"/>
                </a:gs>
                <a:gs pos="100000">
                  <a:srgbClr val="FFFF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3131" name="Text Box 7"/>
            <p:cNvSpPr txBox="1">
              <a:spLocks noChangeArrowheads="1"/>
            </p:cNvSpPr>
            <p:nvPr/>
          </p:nvSpPr>
          <p:spPr bwMode="auto">
            <a:xfrm>
              <a:off x="1957" y="1026"/>
              <a:ext cx="1716" cy="442"/>
            </a:xfrm>
            <a:prstGeom prst="rect">
              <a:avLst/>
            </a:prstGeom>
            <a:gradFill rotWithShape="1">
              <a:gsLst>
                <a:gs pos="0">
                  <a:srgbClr val="FF9900"/>
                </a:gs>
                <a:gs pos="100000">
                  <a:srgbClr val="FFFF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a:spcBef>
                  <a:spcPct val="50000"/>
                </a:spcBef>
              </a:pPr>
              <a:r>
                <a:rPr lang="de-DE" sz="2000" b="1" dirty="0">
                  <a:solidFill>
                    <a:srgbClr val="3333CC"/>
                  </a:solidFill>
                  <a:latin typeface="Calibri" charset="0"/>
                  <a:cs typeface="Arial" charset="0"/>
                </a:rPr>
                <a:t>Mentale</a:t>
              </a:r>
              <a:br>
                <a:rPr lang="de-DE" sz="2000" b="1" dirty="0">
                  <a:solidFill>
                    <a:srgbClr val="3333CC"/>
                  </a:solidFill>
                  <a:latin typeface="Calibri" charset="0"/>
                  <a:cs typeface="Arial" charset="0"/>
                </a:rPr>
              </a:br>
              <a:r>
                <a:rPr lang="de-DE" sz="2000" b="1" dirty="0">
                  <a:solidFill>
                    <a:srgbClr val="3333CC"/>
                  </a:solidFill>
                  <a:latin typeface="Calibri" charset="0"/>
                  <a:cs typeface="Arial" charset="0"/>
                </a:rPr>
                <a:t>Stresskompetenz</a:t>
              </a:r>
            </a:p>
          </p:txBody>
        </p:sp>
      </p:grpSp>
      <p:sp>
        <p:nvSpPr>
          <p:cNvPr id="135176" name="Text Box 6"/>
          <p:cNvSpPr txBox="1">
            <a:spLocks noChangeArrowheads="1"/>
          </p:cNvSpPr>
          <p:nvPr/>
        </p:nvSpPr>
        <p:spPr bwMode="auto">
          <a:xfrm>
            <a:off x="2963863" y="2151063"/>
            <a:ext cx="2746375" cy="3783012"/>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spcAft>
                <a:spcPts val="600"/>
              </a:spcAft>
              <a:buFont typeface="Wingdings" charset="0"/>
              <a:buAutoNum type="arabicPeriod"/>
            </a:pPr>
            <a:r>
              <a:rPr lang="de-DE" sz="1800">
                <a:solidFill>
                  <a:schemeClr val="tx2"/>
                </a:solidFill>
                <a:cs typeface="Arial" charset="0"/>
              </a:rPr>
              <a:t>Das Annehmen der Realität </a:t>
            </a:r>
          </a:p>
          <a:p>
            <a:pPr defTabSz="914400" eaLnBrk="1" hangingPunct="1">
              <a:spcAft>
                <a:spcPts val="600"/>
              </a:spcAft>
              <a:buFont typeface="Wingdings" charset="0"/>
              <a:buAutoNum type="arabicPeriod"/>
            </a:pPr>
            <a:endParaRPr lang="de-DE" sz="1200">
              <a:solidFill>
                <a:schemeClr val="tx2"/>
              </a:solidFill>
              <a:cs typeface="Arial" charset="0"/>
            </a:endParaRPr>
          </a:p>
          <a:p>
            <a:pPr defTabSz="914400" eaLnBrk="1" hangingPunct="1">
              <a:spcAft>
                <a:spcPts val="600"/>
              </a:spcAft>
              <a:buFont typeface="Wingdings" charset="0"/>
              <a:buAutoNum type="arabicPeriod"/>
            </a:pPr>
            <a:r>
              <a:rPr lang="de-DE" sz="1800">
                <a:solidFill>
                  <a:schemeClr val="tx2"/>
                </a:solidFill>
                <a:cs typeface="Arial" charset="0"/>
              </a:rPr>
              <a:t>Anforderungen konstruktiv bewerten</a:t>
            </a:r>
          </a:p>
          <a:p>
            <a:pPr defTabSz="914400" eaLnBrk="1" hangingPunct="1">
              <a:spcAft>
                <a:spcPts val="600"/>
              </a:spcAft>
              <a:buFont typeface="Wingdings" charset="0"/>
              <a:buAutoNum type="arabicPeriod"/>
            </a:pPr>
            <a:endParaRPr lang="de-DE" sz="1000">
              <a:solidFill>
                <a:schemeClr val="tx2"/>
              </a:solidFill>
              <a:cs typeface="Arial" charset="0"/>
            </a:endParaRPr>
          </a:p>
          <a:p>
            <a:pPr defTabSz="914400" eaLnBrk="1" hangingPunct="1">
              <a:spcAft>
                <a:spcPts val="600"/>
              </a:spcAft>
              <a:buFont typeface="Wingdings" charset="0"/>
              <a:buAutoNum type="arabicPeriod"/>
            </a:pPr>
            <a:r>
              <a:rPr lang="de-DE" sz="1800">
                <a:solidFill>
                  <a:schemeClr val="tx2"/>
                </a:solidFill>
                <a:cs typeface="Arial" charset="0"/>
              </a:rPr>
              <a:t>Überzeugung in die eigene Kompetenz stärken</a:t>
            </a:r>
          </a:p>
          <a:p>
            <a:pPr defTabSz="914400" eaLnBrk="1" hangingPunct="1">
              <a:spcAft>
                <a:spcPts val="600"/>
              </a:spcAft>
              <a:buFont typeface="Wingdings" charset="0"/>
              <a:buAutoNum type="arabicPeriod"/>
            </a:pPr>
            <a:r>
              <a:rPr lang="de-DE" sz="1800">
                <a:solidFill>
                  <a:schemeClr val="tx2"/>
                </a:solidFill>
                <a:cs typeface="Arial" charset="0"/>
              </a:rPr>
              <a:t>Persönliche Stress-verstärker ent-schärfen</a:t>
            </a:r>
            <a:endParaRPr lang="de-DE" sz="1000">
              <a:solidFill>
                <a:schemeClr val="tx2"/>
              </a:solidFill>
              <a:cs typeface="Arial" charset="0"/>
            </a:endParaRPr>
          </a:p>
          <a:p>
            <a:pPr defTabSz="914400" eaLnBrk="1" hangingPunct="1">
              <a:spcAft>
                <a:spcPts val="600"/>
              </a:spcAft>
              <a:buFont typeface="Wingdings" charset="0"/>
              <a:buAutoNum type="arabicPeriod"/>
            </a:pPr>
            <a:endParaRPr lang="de-DE" sz="1000">
              <a:solidFill>
                <a:srgbClr val="4D4D4D"/>
              </a:solidFill>
              <a:cs typeface="Arial" charset="0"/>
            </a:endParaRPr>
          </a:p>
        </p:txBody>
      </p:sp>
      <p:sp>
        <p:nvSpPr>
          <p:cNvPr id="147463" name="Text Box 7"/>
          <p:cNvSpPr txBox="1">
            <a:spLocks noChangeArrowheads="1"/>
          </p:cNvSpPr>
          <p:nvPr/>
        </p:nvSpPr>
        <p:spPr bwMode="auto">
          <a:xfrm>
            <a:off x="396502" y="1215802"/>
            <a:ext cx="2468563" cy="701675"/>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a:noFill/>
          </a:ln>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defTabSz="914400" eaLnBrk="1" hangingPunct="1">
              <a:spcBef>
                <a:spcPct val="50000"/>
              </a:spcBef>
              <a:defRPr/>
            </a:pPr>
            <a:r>
              <a:rPr lang="de-DE" sz="2000" b="1" dirty="0" smtClean="0">
                <a:solidFill>
                  <a:schemeClr val="bg1"/>
                </a:solidFill>
                <a:cs typeface="Arial" charset="0"/>
              </a:rPr>
              <a:t>Instrumentelle</a:t>
            </a:r>
            <a:br>
              <a:rPr lang="de-DE" sz="2000" b="1" dirty="0" smtClean="0">
                <a:solidFill>
                  <a:schemeClr val="bg1"/>
                </a:solidFill>
                <a:cs typeface="Arial" charset="0"/>
              </a:rPr>
            </a:br>
            <a:r>
              <a:rPr lang="de-DE" sz="2000" b="1" dirty="0" smtClean="0">
                <a:solidFill>
                  <a:schemeClr val="bg1"/>
                </a:solidFill>
                <a:cs typeface="Arial" charset="0"/>
              </a:rPr>
              <a:t>Stresskompetenz</a:t>
            </a:r>
          </a:p>
        </p:txBody>
      </p:sp>
      <p:sp>
        <p:nvSpPr>
          <p:cNvPr id="135180" name="Text Box 8"/>
          <p:cNvSpPr txBox="1">
            <a:spLocks noChangeArrowheads="1"/>
          </p:cNvSpPr>
          <p:nvPr/>
        </p:nvSpPr>
        <p:spPr bwMode="auto">
          <a:xfrm>
            <a:off x="396875" y="2132013"/>
            <a:ext cx="2470150" cy="3846512"/>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spcAft>
                <a:spcPts val="600"/>
              </a:spcAft>
              <a:buFontTx/>
              <a:buAutoNum type="arabicPeriod"/>
            </a:pPr>
            <a:r>
              <a:rPr lang="de-DE" sz="1800">
                <a:solidFill>
                  <a:schemeClr val="tx2"/>
                </a:solidFill>
                <a:cs typeface="Arial" charset="0"/>
              </a:rPr>
              <a:t>Lernen – Fachliche Kompetenzen</a:t>
            </a:r>
          </a:p>
          <a:p>
            <a:pPr defTabSz="914400" eaLnBrk="1" hangingPunct="1">
              <a:spcAft>
                <a:spcPts val="600"/>
              </a:spcAft>
              <a:buFontTx/>
              <a:buAutoNum type="arabicPeriod"/>
            </a:pPr>
            <a:r>
              <a:rPr lang="de-DE" sz="1800">
                <a:solidFill>
                  <a:schemeClr val="tx2"/>
                </a:solidFill>
                <a:cs typeface="Arial" charset="0"/>
              </a:rPr>
              <a:t>Soziales Netz auf- bzw. aus-bauen</a:t>
            </a:r>
          </a:p>
          <a:p>
            <a:pPr defTabSz="914400" eaLnBrk="1" hangingPunct="1">
              <a:spcAft>
                <a:spcPts val="600"/>
              </a:spcAft>
              <a:buFontTx/>
              <a:buAutoNum type="arabicPeriod"/>
            </a:pPr>
            <a:r>
              <a:rPr lang="de-DE" sz="1800">
                <a:solidFill>
                  <a:schemeClr val="tx2"/>
                </a:solidFill>
                <a:cs typeface="Arial" charset="0"/>
              </a:rPr>
              <a:t>Grenzen setzen/</a:t>
            </a:r>
            <a:br>
              <a:rPr lang="de-DE" sz="1800">
                <a:solidFill>
                  <a:schemeClr val="tx2"/>
                </a:solidFill>
                <a:cs typeface="Arial" charset="0"/>
              </a:rPr>
            </a:br>
            <a:r>
              <a:rPr lang="de-DE" sz="1800">
                <a:solidFill>
                  <a:schemeClr val="tx2"/>
                </a:solidFill>
                <a:cs typeface="Arial" charset="0"/>
              </a:rPr>
              <a:t>sich selbst behaupten</a:t>
            </a:r>
          </a:p>
          <a:p>
            <a:pPr defTabSz="914400" eaLnBrk="1" hangingPunct="1">
              <a:spcAft>
                <a:spcPts val="600"/>
              </a:spcAft>
              <a:buFontTx/>
              <a:buAutoNum type="arabicPeriod"/>
            </a:pPr>
            <a:r>
              <a:rPr lang="de-DE" sz="1800">
                <a:solidFill>
                  <a:schemeClr val="tx2"/>
                </a:solidFill>
                <a:cs typeface="Arial" charset="0"/>
              </a:rPr>
              <a:t>Selbst- und Zeit-management:</a:t>
            </a:r>
            <a:br>
              <a:rPr lang="de-DE" sz="1800">
                <a:solidFill>
                  <a:schemeClr val="tx2"/>
                </a:solidFill>
                <a:cs typeface="Arial" charset="0"/>
              </a:rPr>
            </a:br>
            <a:r>
              <a:rPr lang="de-DE" sz="1800">
                <a:solidFill>
                  <a:schemeClr val="tx2"/>
                </a:solidFill>
                <a:cs typeface="Arial" charset="0"/>
              </a:rPr>
              <a:t>sich selbst führen</a:t>
            </a:r>
          </a:p>
          <a:p>
            <a:pPr defTabSz="914400" eaLnBrk="1" hangingPunct="1">
              <a:spcAft>
                <a:spcPct val="20000"/>
              </a:spcAft>
              <a:buFontTx/>
              <a:buAutoNum type="arabicPeriod"/>
            </a:pPr>
            <a:endParaRPr lang="de-DE" sz="1000">
              <a:solidFill>
                <a:srgbClr val="4D4D4D"/>
              </a:solidFill>
              <a:cs typeface="Arial" charset="0"/>
            </a:endParaRPr>
          </a:p>
        </p:txBody>
      </p:sp>
      <p:sp>
        <p:nvSpPr>
          <p:cNvPr id="13" name="Text Box 12"/>
          <p:cNvSpPr txBox="1">
            <a:spLocks noChangeArrowheads="1"/>
          </p:cNvSpPr>
          <p:nvPr/>
        </p:nvSpPr>
        <p:spPr bwMode="auto">
          <a:xfrm>
            <a:off x="5805488" y="1198563"/>
            <a:ext cx="2727325" cy="708025"/>
          </a:xfrm>
          <a:prstGeom prst="rect">
            <a:avLst/>
          </a:prstGeom>
          <a:gradFill rotWithShape="0">
            <a:gsLst>
              <a:gs pos="0">
                <a:srgbClr val="008000"/>
              </a:gs>
              <a:gs pos="100000">
                <a:srgbClr val="003B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de-DE" sz="2000" b="1">
                <a:solidFill>
                  <a:schemeClr val="bg1"/>
                </a:solidFill>
                <a:cs typeface="Arial" charset="0"/>
              </a:rPr>
              <a:t>Regenerative</a:t>
            </a:r>
            <a:br>
              <a:rPr lang="de-DE" sz="2000" b="1">
                <a:solidFill>
                  <a:schemeClr val="bg1"/>
                </a:solidFill>
                <a:cs typeface="Arial" charset="0"/>
              </a:rPr>
            </a:br>
            <a:r>
              <a:rPr lang="de-DE" sz="2000" b="1">
                <a:solidFill>
                  <a:schemeClr val="bg1"/>
                </a:solidFill>
                <a:cs typeface="Arial" charset="0"/>
              </a:rPr>
              <a:t>Stresskompetenz</a:t>
            </a:r>
          </a:p>
        </p:txBody>
      </p:sp>
      <p:sp>
        <p:nvSpPr>
          <p:cNvPr id="133129" name="Rectangle 2"/>
          <p:cNvSpPr>
            <a:spLocks noChangeArrowheads="1"/>
          </p:cNvSpPr>
          <p:nvPr/>
        </p:nvSpPr>
        <p:spPr bwMode="auto">
          <a:xfrm>
            <a:off x="107950" y="444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de-DE" sz="2800" dirty="0">
                <a:latin typeface="Arial Bold" charset="0"/>
              </a:rPr>
              <a:t>  Zusammenfassung:</a:t>
            </a:r>
            <a:br>
              <a:rPr lang="de-DE" sz="2800" dirty="0">
                <a:latin typeface="Arial Bold" charset="0"/>
              </a:rPr>
            </a:br>
            <a:r>
              <a:rPr lang="de-DE" sz="2800" dirty="0">
                <a:latin typeface="Arial Bold" charset="0"/>
              </a:rPr>
              <a:t>  Das 3 x 4 der </a:t>
            </a:r>
            <a:r>
              <a:rPr lang="de-DE" sz="2800" dirty="0" smtClean="0">
                <a:latin typeface="Arial Bold" charset="0"/>
              </a:rPr>
              <a:t>Stresskompetenz (Kaluza)</a:t>
            </a:r>
            <a:endParaRPr lang="de-DE" sz="2800" dirty="0">
              <a:latin typeface="Arial Bold" charset="0"/>
            </a:endParaRPr>
          </a:p>
        </p:txBody>
      </p:sp>
      <p:pic>
        <p:nvPicPr>
          <p:cNvPr id="3" name="Bild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4857" y="6063738"/>
            <a:ext cx="1465942" cy="675483"/>
          </a:xfrm>
          <a:prstGeom prst="rect">
            <a:avLst/>
          </a:prstGeom>
        </p:spPr>
      </p:pic>
    </p:spTree>
    <p:extLst>
      <p:ext uri="{BB962C8B-B14F-4D97-AF65-F5344CB8AC3E}">
        <p14:creationId xmlns:p14="http://schemas.microsoft.com/office/powerpoint/2010/main" val="885870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74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518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5176"/>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linds(horizontal)">
                                      <p:cBhvr>
                                        <p:cTn id="24" dur="500"/>
                                        <p:tgtEl>
                                          <p:spTgt spid="1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5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2" grpId="0" animBg="1"/>
      <p:bldP spid="135176" grpId="0" animBg="1"/>
      <p:bldP spid="135180"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body" idx="1"/>
          </p:nvPr>
        </p:nvSpPr>
        <p:spPr bwMode="auto">
          <a:xfrm>
            <a:off x="573314" y="2012949"/>
            <a:ext cx="8229600" cy="45259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bodyPr>
          <a:lstStyle/>
          <a:p>
            <a:pPr>
              <a:buFont typeface="Arial" charset="0"/>
              <a:buNone/>
              <a:defRPr/>
            </a:pPr>
            <a:r>
              <a:rPr lang="de-DE" dirty="0">
                <a:ea typeface="ＭＳ Ｐゴシック" charset="0"/>
                <a:cs typeface="ＭＳ Ｐゴシック" charset="0"/>
              </a:rPr>
              <a:t>	</a:t>
            </a:r>
            <a:r>
              <a:rPr lang="de-DE" sz="2800" dirty="0">
                <a:solidFill>
                  <a:srgbClr val="4D4D4D"/>
                </a:solidFill>
                <a:ea typeface="ＭＳ Ｐゴシック" charset="0"/>
                <a:cs typeface="ＭＳ Ｐゴシック" charset="0"/>
              </a:rPr>
              <a:t>„Bewältigung umfasst alle Anstrengungen, sowohl verhaltensorientierte wie intrapsychische, mit externen und internen Anforderungen, die die Ressourcen eines Individuums belasten oder übersteigen, fertig zu werden, d.h. sie zu meistern, zu tolerieren, zu mildern, zu vermeiden.</a:t>
            </a:r>
            <a:r>
              <a:rPr lang="ja-JP" altLang="de-DE" sz="2800" dirty="0">
                <a:solidFill>
                  <a:srgbClr val="4D4D4D"/>
                </a:solidFill>
                <a:ea typeface="ＭＳ Ｐゴシック" charset="0"/>
                <a:cs typeface="ＭＳ Ｐゴシック" charset="0"/>
              </a:rPr>
              <a:t>“</a:t>
            </a:r>
            <a:endParaRPr lang="de-DE" sz="2800" dirty="0">
              <a:solidFill>
                <a:srgbClr val="4D4D4D"/>
              </a:solidFill>
              <a:ea typeface="ＭＳ Ｐゴシック" charset="0"/>
              <a:cs typeface="ＭＳ Ｐゴシック" charset="0"/>
            </a:endParaRPr>
          </a:p>
          <a:p>
            <a:pPr algn="r">
              <a:buFont typeface="Arial" charset="0"/>
              <a:buNone/>
              <a:defRPr/>
            </a:pPr>
            <a:endParaRPr lang="de-DE" sz="2800" dirty="0">
              <a:solidFill>
                <a:srgbClr val="4D4D4D"/>
              </a:solidFill>
              <a:ea typeface="ＭＳ Ｐゴシック" charset="0"/>
              <a:cs typeface="ＭＳ Ｐゴシック" charset="0"/>
            </a:endParaRPr>
          </a:p>
          <a:p>
            <a:pPr algn="r">
              <a:buFont typeface="Arial" charset="0"/>
              <a:buNone/>
              <a:defRPr/>
            </a:pPr>
            <a:r>
              <a:rPr lang="de-DE" sz="2400" dirty="0" smtClean="0">
                <a:solidFill>
                  <a:srgbClr val="4D4D4D"/>
                </a:solidFill>
                <a:ea typeface="ＭＳ Ｐゴシック" charset="0"/>
                <a:cs typeface="ＭＳ Ｐゴシック" charset="0"/>
              </a:rPr>
              <a:t>(</a:t>
            </a:r>
            <a:r>
              <a:rPr lang="de-DE" sz="2400" dirty="0">
                <a:solidFill>
                  <a:srgbClr val="4D4D4D"/>
                </a:solidFill>
                <a:ea typeface="ＭＳ Ｐゴシック" charset="0"/>
                <a:cs typeface="ＭＳ Ｐゴシック" charset="0"/>
              </a:rPr>
              <a:t>Lazarus &amp; </a:t>
            </a:r>
            <a:r>
              <a:rPr lang="de-DE" sz="2400" dirty="0" err="1">
                <a:solidFill>
                  <a:srgbClr val="4D4D4D"/>
                </a:solidFill>
                <a:ea typeface="ＭＳ Ｐゴシック" charset="0"/>
                <a:cs typeface="ＭＳ Ｐゴシック" charset="0"/>
              </a:rPr>
              <a:t>Launier</a:t>
            </a:r>
            <a:r>
              <a:rPr lang="de-DE" sz="2400" dirty="0">
                <a:solidFill>
                  <a:srgbClr val="4D4D4D"/>
                </a:solidFill>
                <a:ea typeface="ＭＳ Ｐゴシック" charset="0"/>
                <a:cs typeface="ＭＳ Ｐゴシック" charset="0"/>
              </a:rPr>
              <a:t> 1978)</a:t>
            </a:r>
            <a:r>
              <a:rPr lang="de-DE" sz="2800" dirty="0">
                <a:solidFill>
                  <a:srgbClr val="4D4D4D"/>
                </a:solidFill>
                <a:ea typeface="ＭＳ Ｐゴシック" charset="0"/>
                <a:cs typeface="ＭＳ Ｐゴシック" charset="0"/>
              </a:rPr>
              <a:t> </a:t>
            </a:r>
          </a:p>
          <a:p>
            <a:pPr>
              <a:buFont typeface="Arial" charset="0"/>
              <a:buNone/>
              <a:defRPr/>
            </a:pPr>
            <a:endParaRPr lang="de-DE" dirty="0">
              <a:solidFill>
                <a:srgbClr val="4D4D4D"/>
              </a:solidFill>
              <a:ea typeface="ＭＳ Ｐゴシック" charset="0"/>
              <a:cs typeface="ＭＳ Ｐゴシック" charset="0"/>
            </a:endParaRPr>
          </a:p>
        </p:txBody>
      </p:sp>
      <p:sp>
        <p:nvSpPr>
          <p:cNvPr id="101379" name="Rectangle 3"/>
          <p:cNvSpPr>
            <a:spLocks noGrp="1" noChangeArrowheads="1"/>
          </p:cNvSpPr>
          <p:nvPr>
            <p:ph type="title"/>
          </p:nvPr>
        </p:nvSpPr>
        <p:spPr bwMode="auto">
          <a:xfrm>
            <a:off x="323850" y="274638"/>
            <a:ext cx="82296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normAutofit fontScale="90000"/>
          </a:bodyPr>
          <a:lstStyle/>
          <a:p>
            <a:pPr algn="l">
              <a:defRPr/>
            </a:pPr>
            <a:r>
              <a:rPr lang="de-DE" sz="2800" dirty="0" smtClean="0">
                <a:latin typeface="Arial Bold" charset="0"/>
                <a:ea typeface="ＭＳ Ｐゴシック" charset="0"/>
                <a:cs typeface="ＭＳ Ｐゴシック" charset="0"/>
              </a:rPr>
              <a:t/>
            </a:r>
            <a:br>
              <a:rPr lang="de-DE" sz="2800" dirty="0" smtClean="0">
                <a:latin typeface="Arial Bold" charset="0"/>
                <a:ea typeface="ＭＳ Ｐゴシック" charset="0"/>
                <a:cs typeface="ＭＳ Ｐゴシック" charset="0"/>
              </a:rPr>
            </a:br>
            <a:r>
              <a:rPr lang="de-DE" sz="2800" dirty="0">
                <a:latin typeface="Arial Bold" charset="0"/>
                <a:ea typeface="ＭＳ Ｐゴシック" charset="0"/>
                <a:cs typeface="ＭＳ Ｐゴシック" charset="0"/>
              </a:rPr>
              <a:t/>
            </a:r>
            <a:br>
              <a:rPr lang="de-DE" sz="2800" dirty="0">
                <a:latin typeface="Arial Bold" charset="0"/>
                <a:ea typeface="ＭＳ Ｐゴシック" charset="0"/>
                <a:cs typeface="ＭＳ Ｐゴシック" charset="0"/>
              </a:rPr>
            </a:br>
            <a:r>
              <a:rPr lang="de-DE" sz="2800" dirty="0" smtClean="0">
                <a:latin typeface="Arial Bold" charset="0"/>
                <a:ea typeface="ＭＳ Ｐゴシック" charset="0"/>
                <a:cs typeface="ＭＳ Ｐゴシック" charset="0"/>
              </a:rPr>
              <a:t/>
            </a:r>
            <a:br>
              <a:rPr lang="de-DE" sz="2800" dirty="0" smtClean="0">
                <a:latin typeface="Arial Bold" charset="0"/>
                <a:ea typeface="ＭＳ Ｐゴシック" charset="0"/>
                <a:cs typeface="ＭＳ Ｐゴシック" charset="0"/>
              </a:rPr>
            </a:br>
            <a:r>
              <a:rPr lang="de-DE" sz="2800" dirty="0" smtClean="0">
                <a:latin typeface="Arial Bold" charset="0"/>
                <a:ea typeface="ＭＳ Ｐゴシック" charset="0"/>
                <a:cs typeface="ＭＳ Ｐゴシック" charset="0"/>
              </a:rPr>
              <a:t>Stressbewältigung </a:t>
            </a:r>
            <a:r>
              <a:rPr lang="de-DE" sz="2800" dirty="0">
                <a:latin typeface="Arial Bold" charset="0"/>
                <a:ea typeface="ＭＳ Ｐゴシック" charset="0"/>
                <a:cs typeface="ＭＳ Ｐゴシック" charset="0"/>
              </a:rPr>
              <a:t>(„Coping</a:t>
            </a:r>
            <a:r>
              <a:rPr lang="ja-JP" altLang="de-DE" sz="2800" dirty="0">
                <a:latin typeface="Arial Bold" charset="0"/>
                <a:ea typeface="ＭＳ Ｐゴシック" charset="0"/>
                <a:cs typeface="ＭＳ Ｐゴシック" charset="0"/>
              </a:rPr>
              <a:t>“</a:t>
            </a:r>
            <a:r>
              <a:rPr lang="de-DE" sz="2800" dirty="0">
                <a:latin typeface="Arial Bold" charset="0"/>
                <a:ea typeface="ＭＳ Ｐゴシック" charset="0"/>
                <a:cs typeface="ＭＳ Ｐゴシック" charset="0"/>
              </a:rPr>
              <a:t>) Definition</a:t>
            </a:r>
          </a:p>
        </p:txBody>
      </p:sp>
      <p:pic>
        <p:nvPicPr>
          <p:cNvPr id="5" name="Bild 4" descr="logo-black.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5920" y="6135453"/>
            <a:ext cx="1568080" cy="722547"/>
          </a:xfrm>
          <a:prstGeom prst="rect">
            <a:avLst/>
          </a:prstGeom>
        </p:spPr>
      </p:pic>
      <p:pic>
        <p:nvPicPr>
          <p:cNvPr id="6" name="Bild 5"/>
          <p:cNvPicPr>
            <a:picLocks noChangeAspect="1"/>
          </p:cNvPicPr>
          <p:nvPr/>
        </p:nvPicPr>
        <p:blipFill>
          <a:blip r:embed="rId3"/>
          <a:stretch>
            <a:fillRect/>
          </a:stretch>
        </p:blipFill>
        <p:spPr>
          <a:xfrm>
            <a:off x="0" y="0"/>
            <a:ext cx="9144000" cy="1421272"/>
          </a:xfrm>
          <a:prstGeom prst="rect">
            <a:avLst/>
          </a:prstGeom>
        </p:spPr>
      </p:pic>
    </p:spTree>
    <p:extLst>
      <p:ext uri="{BB962C8B-B14F-4D97-AF65-F5344CB8AC3E}">
        <p14:creationId xmlns:p14="http://schemas.microsoft.com/office/powerpoint/2010/main" val="1118442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2143</Words>
  <Application>Microsoft Macintosh PowerPoint</Application>
  <PresentationFormat>Bildschirmpräsentation (4:3)</PresentationFormat>
  <Paragraphs>401</Paragraphs>
  <Slides>46</Slides>
  <Notes>10</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46</vt:i4>
      </vt:variant>
    </vt:vector>
  </HeadingPairs>
  <TitlesOfParts>
    <vt:vector size="48" baseType="lpstr">
      <vt:lpstr>Office-Design</vt:lpstr>
      <vt:lpstr>Dokument</vt:lpstr>
      <vt:lpstr>   </vt:lpstr>
      <vt:lpstr>Stress-Definition Allgemeines Anpassungssyndrom - AAS</vt:lpstr>
      <vt:lpstr>   Transaktionales Stressmodell von Lazarus</vt:lpstr>
      <vt:lpstr>Transaktionale Stress-Definition</vt:lpstr>
      <vt:lpstr>   Eustress und Disstress nach Selye</vt:lpstr>
      <vt:lpstr>PowerPoint-Präsentation</vt:lpstr>
      <vt:lpstr>Was der Einzelne tun kann: Die 3 Säulen der individuellen Stresskompetenz (nach Kaluza)</vt:lpstr>
      <vt:lpstr>PowerPoint-Präsentation</vt:lpstr>
      <vt:lpstr>   Stressbewältigung („Coping“) Definition</vt:lpstr>
      <vt:lpstr>PowerPoint-Präsentation</vt:lpstr>
      <vt:lpstr>PowerPoint-Präsentation</vt:lpstr>
      <vt:lpstr>PowerPoint-Präsentation</vt:lpstr>
      <vt:lpstr>PowerPoint-Präsentation</vt:lpstr>
      <vt:lpstr> Sympathische Dominanz </vt:lpstr>
      <vt:lpstr>Zwei Achsen der Stressreaktion</vt:lpstr>
      <vt:lpstr>PowerPoint-Präsentation</vt:lpstr>
      <vt:lpstr>Akute Körperreaktion unter Stress</vt:lpstr>
      <vt:lpstr>Mögliche Folgen von chronischem Stress</vt:lpstr>
      <vt:lpstr>Stress am Arbeitsplatz</vt:lpstr>
      <vt:lpstr>PowerPoint-Präsentation</vt:lpstr>
      <vt:lpstr>Basistraining Stressmanagement  Herzlich Willkommen!</vt:lpstr>
      <vt:lpstr>Basistraining Stressmanagement  Herzlich Willkommen!</vt:lpstr>
      <vt:lpstr>Efford-Reward-Imbalance-Model</vt:lpstr>
      <vt:lpstr>PowerPoint-Präsentation</vt:lpstr>
      <vt:lpstr>PowerPoint-Präsentation</vt:lpstr>
      <vt:lpstr>Mentale Strategien  zur Stress-Reduktion (1)</vt:lpstr>
      <vt:lpstr>Mentale Strategien  zur Stress-Reduktion (2)</vt:lpstr>
      <vt:lpstr>Mentale Strategien  zur Stress-Reduktion (3)</vt:lpstr>
      <vt:lpstr>Mentale Strategien  zur Stress-Reduktion (4)</vt:lpstr>
      <vt:lpstr>Mentale Strategien  zur Stress-Reduktion (5-1)</vt:lpstr>
      <vt:lpstr>Mentale Strategien  zur Stress-Reduktion (5-2)</vt:lpstr>
      <vt:lpstr>4. Phasen von Stress und Burn Out: 2 Modelle  (Burn Out  entwickelt sich meist über längeren Zeitraum zwischen 6 Monaten und einigen Jahren ) </vt:lpstr>
      <vt:lpstr>12-Phasen-Modell nach Freudenberger &amp; Gail, NY 1974 </vt:lpstr>
      <vt:lpstr>Stress und Überlastung</vt:lpstr>
      <vt:lpstr>Stress und Überlastung</vt:lpstr>
      <vt:lpstr>Stress und Überlastung</vt:lpstr>
      <vt:lpstr>Stress und Überlastung</vt:lpstr>
      <vt:lpstr>Stress und Überlastung</vt:lpstr>
      <vt:lpstr>Burn-out: Erschöpfung total (Prof. Dr. Gerd Kaluza)</vt:lpstr>
      <vt:lpstr>Wissenschaftliche Burnout-Definition</vt:lpstr>
      <vt:lpstr>Z 73.0 nach ICD 10 (WHO)</vt:lpstr>
      <vt:lpstr>Ganzheitliche Burnout-Definition</vt:lpstr>
      <vt:lpstr>Burnout ist keine Diagnose!</vt:lpstr>
      <vt:lpstr>Stress als übergeordneter Risikofaktor</vt:lpstr>
      <vt:lpstr>Das Burn-out-Syndrom: Warnsignale</vt:lpstr>
      <vt:lpstr>Fazit</vt:lpstr>
    </vt:vector>
  </TitlesOfParts>
  <Company>unity-training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Florian Heinzmann</dc:creator>
  <cp:lastModifiedBy>Nicole Roewers</cp:lastModifiedBy>
  <cp:revision>174</cp:revision>
  <cp:lastPrinted>2016-07-27T12:46:56Z</cp:lastPrinted>
  <dcterms:created xsi:type="dcterms:W3CDTF">2013-05-04T09:38:55Z</dcterms:created>
  <dcterms:modified xsi:type="dcterms:W3CDTF">2017-07-25T12:39:23Z</dcterms:modified>
</cp:coreProperties>
</file>